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67" r:id="rId3"/>
    <p:sldId id="309" r:id="rId4"/>
    <p:sldId id="308" r:id="rId5"/>
    <p:sldId id="307" r:id="rId7"/>
    <p:sldId id="322" r:id="rId8"/>
    <p:sldId id="318" r:id="rId9"/>
    <p:sldId id="367" r:id="rId10"/>
    <p:sldId id="368" r:id="rId11"/>
    <p:sldId id="311" r:id="rId12"/>
    <p:sldId id="340" r:id="rId13"/>
    <p:sldId id="306" r:id="rId14"/>
    <p:sldId id="315" r:id="rId15"/>
    <p:sldId id="316" r:id="rId16"/>
    <p:sldId id="342" r:id="rId17"/>
    <p:sldId id="339" r:id="rId18"/>
    <p:sldId id="310" r:id="rId19"/>
    <p:sldId id="323" r:id="rId20"/>
    <p:sldId id="321" r:id="rId21"/>
    <p:sldId id="319" r:id="rId22"/>
    <p:sldId id="312" r:id="rId23"/>
    <p:sldId id="341" r:id="rId24"/>
    <p:sldId id="328" r:id="rId25"/>
    <p:sldId id="330" r:id="rId26"/>
    <p:sldId id="331" r:id="rId27"/>
    <p:sldId id="332" r:id="rId28"/>
    <p:sldId id="334" r:id="rId29"/>
    <p:sldId id="336" r:id="rId30"/>
    <p:sldId id="337" r:id="rId31"/>
    <p:sldId id="338" r:id="rId32"/>
    <p:sldId id="333" r:id="rId33"/>
    <p:sldId id="320" r:id="rId34"/>
    <p:sldId id="327" r:id="rId35"/>
    <p:sldId id="326" r:id="rId36"/>
    <p:sldId id="325" r:id="rId37"/>
    <p:sldId id="314" r:id="rId38"/>
    <p:sldId id="271" r:id="rId39"/>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hley Liu" initials="AL"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E2525"/>
    <a:srgbClr val="DF2525"/>
    <a:srgbClr val="1E232B"/>
    <a:srgbClr val="121720"/>
    <a:srgbClr val="4472C4"/>
    <a:srgbClr val="EB591B"/>
    <a:srgbClr val="A79067"/>
    <a:srgbClr val="4785D1"/>
    <a:srgbClr val="698ED0"/>
    <a:srgbClr val="4145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14" autoAdjust="0"/>
    <p:restoredTop sz="76194" autoAdjust="0"/>
  </p:normalViewPr>
  <p:slideViewPr>
    <p:cSldViewPr snapToGrid="0">
      <p:cViewPr varScale="1">
        <p:scale>
          <a:sx n="64" d="100"/>
          <a:sy n="64" d="100"/>
        </p:scale>
        <p:origin x="1296" y="7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5" d="100"/>
          <a:sy n="95" d="100"/>
        </p:scale>
        <p:origin x="3187"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4" Type="http://schemas.openxmlformats.org/officeDocument/2006/relationships/tags" Target="tags/tag112.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C1A9980-79D9-9D46-8D06-A2F6A2824AF2}" type="doc">
      <dgm:prSet loTypeId="urn:microsoft.com/office/officeart/2005/8/layout/chevron1" loCatId="" qsTypeId="urn:microsoft.com/office/officeart/2005/8/quickstyle/simple1" qsCatId="simple" csTypeId="urn:microsoft.com/office/officeart/2005/8/colors/accent1_2" csCatId="accent1" phldr="1"/>
      <dgm:spPr/>
    </dgm:pt>
    <dgm:pt modelId="{3A4BD103-DBB8-2C42-9C49-3044F1656B97}">
      <dgm:prSet phldrT="[文本]" custT="1"/>
      <dgm:spPr/>
      <dgm:t>
        <a:bodyPr/>
        <a:lstStyle/>
        <a:p>
          <a:r>
            <a:rPr lang="zh-CN" altLang="en-US" sz="4000" dirty="0"/>
            <a:t>开发阶段</a:t>
          </a:r>
        </a:p>
      </dgm:t>
    </dgm:pt>
    <dgm:pt modelId="{7224A358-B067-314A-AAF2-89CF2325703C}" cxnId="{B529A578-7AAB-A343-9445-8B9C0FA87ADA}" type="parTrans">
      <dgm:prSet/>
      <dgm:spPr/>
      <dgm:t>
        <a:bodyPr/>
        <a:lstStyle/>
        <a:p>
          <a:endParaRPr lang="zh-CN" altLang="en-US" sz="1400"/>
        </a:p>
      </dgm:t>
    </dgm:pt>
    <dgm:pt modelId="{C2683AD5-80FF-794E-ACDD-50141CD30F0B}" cxnId="{B529A578-7AAB-A343-9445-8B9C0FA87ADA}" type="sibTrans">
      <dgm:prSet/>
      <dgm:spPr/>
      <dgm:t>
        <a:bodyPr/>
        <a:lstStyle/>
        <a:p>
          <a:endParaRPr lang="zh-CN" altLang="en-US" sz="1400"/>
        </a:p>
      </dgm:t>
    </dgm:pt>
    <dgm:pt modelId="{0F52A53A-80D8-044D-81CE-9002C67F255E}">
      <dgm:prSet phldrT="[文本]" custT="1"/>
      <dgm:spPr/>
      <dgm:t>
        <a:bodyPr/>
        <a:lstStyle/>
        <a:p>
          <a:r>
            <a:rPr lang="zh-CN" altLang="en-US" sz="4000" dirty="0"/>
            <a:t>运行阶段</a:t>
          </a:r>
        </a:p>
      </dgm:t>
    </dgm:pt>
    <dgm:pt modelId="{BDED7EDB-06EF-9248-928B-E4C24FE142DF}" cxnId="{80EF258F-FB94-9F42-BC83-F80A2D6767B9}" type="parTrans">
      <dgm:prSet/>
      <dgm:spPr/>
      <dgm:t>
        <a:bodyPr/>
        <a:lstStyle/>
        <a:p>
          <a:endParaRPr lang="zh-CN" altLang="en-US" sz="1400"/>
        </a:p>
      </dgm:t>
    </dgm:pt>
    <dgm:pt modelId="{F9327EAE-4CD7-BF41-A66E-6EA86D5DA91F}" cxnId="{80EF258F-FB94-9F42-BC83-F80A2D6767B9}" type="sibTrans">
      <dgm:prSet/>
      <dgm:spPr/>
      <dgm:t>
        <a:bodyPr/>
        <a:lstStyle/>
        <a:p>
          <a:endParaRPr lang="zh-CN" altLang="en-US" sz="1400"/>
        </a:p>
      </dgm:t>
    </dgm:pt>
    <dgm:pt modelId="{ED5929BA-218E-3349-9C66-F1E5349A6F72}">
      <dgm:prSet phldrT="[文本]" custT="1"/>
      <dgm:spPr/>
      <dgm:t>
        <a:bodyPr/>
        <a:lstStyle/>
        <a:p>
          <a:r>
            <a:rPr lang="zh-CN" altLang="en-US" sz="4000" dirty="0"/>
            <a:t>运维阶段</a:t>
          </a:r>
        </a:p>
      </dgm:t>
    </dgm:pt>
    <dgm:pt modelId="{F8A20331-835E-3E49-AD96-FC06B55EFC04}" cxnId="{F4977ACA-A970-7E40-A70E-52B520BA8340}" type="parTrans">
      <dgm:prSet/>
      <dgm:spPr/>
      <dgm:t>
        <a:bodyPr/>
        <a:lstStyle/>
        <a:p>
          <a:endParaRPr lang="zh-CN" altLang="en-US" sz="1400"/>
        </a:p>
      </dgm:t>
    </dgm:pt>
    <dgm:pt modelId="{2057FF8F-D7F7-5F48-B257-E12DC2F6FAEF}" cxnId="{F4977ACA-A970-7E40-A70E-52B520BA8340}" type="sibTrans">
      <dgm:prSet/>
      <dgm:spPr/>
      <dgm:t>
        <a:bodyPr/>
        <a:lstStyle/>
        <a:p>
          <a:endParaRPr lang="zh-CN" altLang="en-US" sz="1400"/>
        </a:p>
      </dgm:t>
    </dgm:pt>
    <dgm:pt modelId="{C6DFF558-1CD7-E847-B515-5214BAB03E32}" type="pres">
      <dgm:prSet presAssocID="{DC1A9980-79D9-9D46-8D06-A2F6A2824AF2}" presName="Name0" presStyleCnt="0">
        <dgm:presLayoutVars>
          <dgm:dir/>
          <dgm:animLvl val="lvl"/>
          <dgm:resizeHandles val="exact"/>
        </dgm:presLayoutVars>
      </dgm:prSet>
      <dgm:spPr/>
    </dgm:pt>
    <dgm:pt modelId="{7B989193-FA4E-4A44-A008-DD504AD2CE12}" type="pres">
      <dgm:prSet presAssocID="{3A4BD103-DBB8-2C42-9C49-3044F1656B97}" presName="parTxOnly" presStyleLbl="node1" presStyleIdx="0" presStyleCnt="3">
        <dgm:presLayoutVars>
          <dgm:chMax val="0"/>
          <dgm:chPref val="0"/>
          <dgm:bulletEnabled val="1"/>
        </dgm:presLayoutVars>
      </dgm:prSet>
      <dgm:spPr/>
    </dgm:pt>
    <dgm:pt modelId="{8CA69C14-E805-FA4B-89EA-23517378E155}" type="pres">
      <dgm:prSet presAssocID="{C2683AD5-80FF-794E-ACDD-50141CD30F0B}" presName="parTxOnlySpace" presStyleCnt="0"/>
      <dgm:spPr/>
    </dgm:pt>
    <dgm:pt modelId="{0289A9CF-0B15-9C4B-B56B-CD8CEC3EA220}" type="pres">
      <dgm:prSet presAssocID="{0F52A53A-80D8-044D-81CE-9002C67F255E}" presName="parTxOnly" presStyleLbl="node1" presStyleIdx="1" presStyleCnt="3">
        <dgm:presLayoutVars>
          <dgm:chMax val="0"/>
          <dgm:chPref val="0"/>
          <dgm:bulletEnabled val="1"/>
        </dgm:presLayoutVars>
      </dgm:prSet>
      <dgm:spPr/>
    </dgm:pt>
    <dgm:pt modelId="{09672157-DCE8-4C4B-BAD4-989C5A4A281D}" type="pres">
      <dgm:prSet presAssocID="{F9327EAE-4CD7-BF41-A66E-6EA86D5DA91F}" presName="parTxOnlySpace" presStyleCnt="0"/>
      <dgm:spPr/>
    </dgm:pt>
    <dgm:pt modelId="{D203EBFB-3884-A649-A019-5411DD6CC9D4}" type="pres">
      <dgm:prSet presAssocID="{ED5929BA-218E-3349-9C66-F1E5349A6F72}" presName="parTxOnly" presStyleLbl="node1" presStyleIdx="2" presStyleCnt="3">
        <dgm:presLayoutVars>
          <dgm:chMax val="0"/>
          <dgm:chPref val="0"/>
          <dgm:bulletEnabled val="1"/>
        </dgm:presLayoutVars>
      </dgm:prSet>
      <dgm:spPr/>
    </dgm:pt>
  </dgm:ptLst>
  <dgm:cxnLst>
    <dgm:cxn modelId="{06903925-E1CA-864D-8533-79B4FEA49E98}" type="presOf" srcId="{ED5929BA-218E-3349-9C66-F1E5349A6F72}" destId="{D203EBFB-3884-A649-A019-5411DD6CC9D4}" srcOrd="0" destOrd="0" presId="urn:microsoft.com/office/officeart/2005/8/layout/chevron1"/>
    <dgm:cxn modelId="{12E1AE37-054B-4944-BF0C-F1275DCC924F}" type="presOf" srcId="{DC1A9980-79D9-9D46-8D06-A2F6A2824AF2}" destId="{C6DFF558-1CD7-E847-B515-5214BAB03E32}" srcOrd="0" destOrd="0" presId="urn:microsoft.com/office/officeart/2005/8/layout/chevron1"/>
    <dgm:cxn modelId="{B529A578-7AAB-A343-9445-8B9C0FA87ADA}" srcId="{DC1A9980-79D9-9D46-8D06-A2F6A2824AF2}" destId="{3A4BD103-DBB8-2C42-9C49-3044F1656B97}" srcOrd="0" destOrd="0" parTransId="{7224A358-B067-314A-AAF2-89CF2325703C}" sibTransId="{C2683AD5-80FF-794E-ACDD-50141CD30F0B}"/>
    <dgm:cxn modelId="{17CD5C85-3DFF-9A47-BE1F-6F4567394427}" type="presOf" srcId="{3A4BD103-DBB8-2C42-9C49-3044F1656B97}" destId="{7B989193-FA4E-4A44-A008-DD504AD2CE12}" srcOrd="0" destOrd="0" presId="urn:microsoft.com/office/officeart/2005/8/layout/chevron1"/>
    <dgm:cxn modelId="{80EF258F-FB94-9F42-BC83-F80A2D6767B9}" srcId="{DC1A9980-79D9-9D46-8D06-A2F6A2824AF2}" destId="{0F52A53A-80D8-044D-81CE-9002C67F255E}" srcOrd="1" destOrd="0" parTransId="{BDED7EDB-06EF-9248-928B-E4C24FE142DF}" sibTransId="{F9327EAE-4CD7-BF41-A66E-6EA86D5DA91F}"/>
    <dgm:cxn modelId="{F4977ACA-A970-7E40-A70E-52B520BA8340}" srcId="{DC1A9980-79D9-9D46-8D06-A2F6A2824AF2}" destId="{ED5929BA-218E-3349-9C66-F1E5349A6F72}" srcOrd="2" destOrd="0" parTransId="{F8A20331-835E-3E49-AD96-FC06B55EFC04}" sibTransId="{2057FF8F-D7F7-5F48-B257-E12DC2F6FAEF}"/>
    <dgm:cxn modelId="{521185F3-8E5A-664B-B733-9DCDE38520C4}" type="presOf" srcId="{0F52A53A-80D8-044D-81CE-9002C67F255E}" destId="{0289A9CF-0B15-9C4B-B56B-CD8CEC3EA220}" srcOrd="0" destOrd="0" presId="urn:microsoft.com/office/officeart/2005/8/layout/chevron1"/>
    <dgm:cxn modelId="{A8CAB611-FFEC-2B48-A870-D7EB1E40ACA0}" type="presParOf" srcId="{C6DFF558-1CD7-E847-B515-5214BAB03E32}" destId="{7B989193-FA4E-4A44-A008-DD504AD2CE12}" srcOrd="0" destOrd="0" presId="urn:microsoft.com/office/officeart/2005/8/layout/chevron1"/>
    <dgm:cxn modelId="{A16EE1A6-02F7-7C46-B9E4-464BC175337C}" type="presParOf" srcId="{C6DFF558-1CD7-E847-B515-5214BAB03E32}" destId="{8CA69C14-E805-FA4B-89EA-23517378E155}" srcOrd="1" destOrd="0" presId="urn:microsoft.com/office/officeart/2005/8/layout/chevron1"/>
    <dgm:cxn modelId="{3CF9F360-FDFA-EA4B-AE7F-0ECC502F8CAC}" type="presParOf" srcId="{C6DFF558-1CD7-E847-B515-5214BAB03E32}" destId="{0289A9CF-0B15-9C4B-B56B-CD8CEC3EA220}" srcOrd="2" destOrd="0" presId="urn:microsoft.com/office/officeart/2005/8/layout/chevron1"/>
    <dgm:cxn modelId="{4975372E-1051-2048-97C9-BB14685D3714}" type="presParOf" srcId="{C6DFF558-1CD7-E847-B515-5214BAB03E32}" destId="{09672157-DCE8-4C4B-BAD4-989C5A4A281D}" srcOrd="3" destOrd="0" presId="urn:microsoft.com/office/officeart/2005/8/layout/chevron1"/>
    <dgm:cxn modelId="{BFC16CD2-9B2B-7F48-84D6-F7099BB56F68}" type="presParOf" srcId="{C6DFF558-1CD7-E847-B515-5214BAB03E32}" destId="{D203EBFB-3884-A649-A019-5411DD6CC9D4}" srcOrd="4"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F8642F-34C6-4716-9050-107F00CAAFAC}" type="doc">
      <dgm:prSet loTypeId="urn:microsoft.com/office/officeart/2005/8/layout/target3" loCatId="list" qsTypeId="urn:microsoft.com/office/officeart/2005/8/quickstyle/simple3" qsCatId="simple" csTypeId="urn:microsoft.com/office/officeart/2005/8/colors/accent1_2" csCatId="accent1" phldr="1"/>
      <dgm:spPr/>
      <dgm:t>
        <a:bodyPr/>
        <a:lstStyle/>
        <a:p>
          <a:endParaRPr lang="zh-CN" altLang="en-US"/>
        </a:p>
      </dgm:t>
    </dgm:pt>
    <dgm:pt modelId="{FB64221D-D94A-465F-97DB-73491CF594A8}">
      <dgm:prSet phldrT="[文本]" custT="1"/>
      <dgm:spPr>
        <a:solidFill>
          <a:schemeClr val="accent6">
            <a:lumMod val="20000"/>
            <a:lumOff val="80000"/>
          </a:schemeClr>
        </a:solidFill>
      </dgm:spPr>
      <dgm:t>
        <a:bodyPr/>
        <a:lstStyle/>
        <a:p>
          <a:endParaRPr lang="zh-CN" altLang="en-US" sz="2000" b="1" dirty="0">
            <a:latin typeface="微软雅黑" panose="020B0503020204020204" pitchFamily="34" charset="-122"/>
            <a:ea typeface="微软雅黑" panose="020B0503020204020204" pitchFamily="34" charset="-122"/>
          </a:endParaRPr>
        </a:p>
      </dgm:t>
    </dgm:pt>
    <dgm:pt modelId="{1F5038EF-9EC5-4325-8507-A06792E860C2}" cxnId="{22BC9F8C-3C18-4665-92D6-1DA899C5240E}" type="parTrans">
      <dgm:prSet/>
      <dgm:spPr/>
      <dgm:t>
        <a:bodyPr/>
        <a:lstStyle/>
        <a:p>
          <a:endParaRPr lang="zh-CN" altLang="en-US"/>
        </a:p>
      </dgm:t>
    </dgm:pt>
    <dgm:pt modelId="{D9DB4AF1-7D1B-4472-B5BD-BAB569D7C7D2}" cxnId="{22BC9F8C-3C18-4665-92D6-1DA899C5240E}" type="sibTrans">
      <dgm:prSet/>
      <dgm:spPr/>
      <dgm:t>
        <a:bodyPr/>
        <a:lstStyle/>
        <a:p>
          <a:endParaRPr lang="zh-CN" altLang="en-US"/>
        </a:p>
      </dgm:t>
    </dgm:pt>
    <dgm:pt modelId="{F28E643D-006E-49D0-8725-D5B420C5C94F}">
      <dgm:prSet phldrT="[文本]" custT="1"/>
      <dgm:spPr/>
      <dgm:t>
        <a:bodyPr/>
        <a:lstStyle/>
        <a:p>
          <a:r>
            <a:rPr lang="zh-CN" altLang="en-US" sz="1800" b="0" dirty="0">
              <a:latin typeface="微软雅黑" panose="020B0503020204020204" pitchFamily="34" charset="-122"/>
              <a:ea typeface="微软雅黑" panose="020B0503020204020204" pitchFamily="34" charset="-122"/>
            </a:rPr>
            <a:t>控制任务  并行</a:t>
          </a:r>
        </a:p>
      </dgm:t>
    </dgm:pt>
    <dgm:pt modelId="{B385974F-0B47-456D-9E8D-5F3D52C7DA76}" cxnId="{D669DBFC-B97F-4CDD-90FB-238EAE75D10F}" type="parTrans">
      <dgm:prSet/>
      <dgm:spPr/>
      <dgm:t>
        <a:bodyPr/>
        <a:lstStyle/>
        <a:p>
          <a:endParaRPr lang="zh-CN" altLang="en-US"/>
        </a:p>
      </dgm:t>
    </dgm:pt>
    <dgm:pt modelId="{3EF0AD5B-8395-4964-85E9-CAEE4A77E05E}" cxnId="{D669DBFC-B97F-4CDD-90FB-238EAE75D10F}" type="sibTrans">
      <dgm:prSet/>
      <dgm:spPr/>
      <dgm:t>
        <a:bodyPr/>
        <a:lstStyle/>
        <a:p>
          <a:endParaRPr lang="zh-CN" altLang="en-US"/>
        </a:p>
      </dgm:t>
    </dgm:pt>
    <dgm:pt modelId="{30138DF7-C0FF-4E12-B053-B11ADE607906}">
      <dgm:prSet phldrT="[文本]" custT="1"/>
      <dgm:spPr/>
      <dgm:t>
        <a:bodyPr/>
        <a:lstStyle/>
        <a:p>
          <a:r>
            <a:rPr lang="zh-CN" altLang="en-US" sz="1800" b="0" dirty="0">
              <a:latin typeface="微软雅黑" panose="020B0503020204020204" pitchFamily="34" charset="-122"/>
              <a:ea typeface="微软雅黑" panose="020B0503020204020204" pitchFamily="34" charset="-122"/>
            </a:rPr>
            <a:t>控制任务  迭代</a:t>
          </a:r>
        </a:p>
      </dgm:t>
    </dgm:pt>
    <dgm:pt modelId="{8A3C56E5-786E-4C9C-BF0C-E55FBFBB8E88}" cxnId="{E0142843-4A68-444E-A048-417CFDED46DA}" type="parTrans">
      <dgm:prSet/>
      <dgm:spPr/>
      <dgm:t>
        <a:bodyPr/>
        <a:lstStyle/>
        <a:p>
          <a:endParaRPr lang="zh-CN" altLang="en-US"/>
        </a:p>
      </dgm:t>
    </dgm:pt>
    <dgm:pt modelId="{F46B0413-9F36-4C02-A782-970C273A505C}" cxnId="{E0142843-4A68-444E-A048-417CFDED46DA}" type="sibTrans">
      <dgm:prSet/>
      <dgm:spPr/>
      <dgm:t>
        <a:bodyPr/>
        <a:lstStyle/>
        <a:p>
          <a:endParaRPr lang="zh-CN" altLang="en-US"/>
        </a:p>
      </dgm:t>
    </dgm:pt>
    <dgm:pt modelId="{09F64864-5CD6-4CCF-982F-42EF268175BF}">
      <dgm:prSet phldrT="[文本]" custT="1"/>
      <dgm:spPr>
        <a:solidFill>
          <a:schemeClr val="accent5">
            <a:lumMod val="20000"/>
            <a:lumOff val="80000"/>
            <a:alpha val="90000"/>
          </a:schemeClr>
        </a:solidFill>
      </dgm:spPr>
      <dgm:t>
        <a:bodyPr/>
        <a:lstStyle/>
        <a:p>
          <a:endParaRPr lang="zh-CN" altLang="en-US" sz="1800" b="1" dirty="0">
            <a:latin typeface="微软雅黑" panose="020B0503020204020204" pitchFamily="34" charset="-122"/>
            <a:ea typeface="微软雅黑" panose="020B0503020204020204" pitchFamily="34" charset="-122"/>
          </a:endParaRPr>
        </a:p>
      </dgm:t>
    </dgm:pt>
    <dgm:pt modelId="{D28286BF-B9A9-4D8B-A769-C013E711BB92}" cxnId="{4FD853FC-262D-4EE3-B68F-DC40FDF35685}" type="parTrans">
      <dgm:prSet/>
      <dgm:spPr/>
      <dgm:t>
        <a:bodyPr/>
        <a:lstStyle/>
        <a:p>
          <a:endParaRPr lang="zh-CN" altLang="en-US"/>
        </a:p>
      </dgm:t>
    </dgm:pt>
    <dgm:pt modelId="{193F89C9-5711-4FE5-948F-E5344D1EECA0}" cxnId="{4FD853FC-262D-4EE3-B68F-DC40FDF35685}" type="sibTrans">
      <dgm:prSet/>
      <dgm:spPr/>
      <dgm:t>
        <a:bodyPr/>
        <a:lstStyle/>
        <a:p>
          <a:endParaRPr lang="zh-CN" altLang="en-US"/>
        </a:p>
      </dgm:t>
    </dgm:pt>
    <dgm:pt modelId="{07B86AFD-3173-41F9-9E31-DF20A7973DDC}">
      <dgm:prSet phldrT="[文本]" custT="1"/>
      <dgm:spPr/>
      <dgm:t>
        <a:bodyPr/>
        <a:lstStyle/>
        <a:p>
          <a:r>
            <a:rPr lang="zh-CN" altLang="en-US" sz="1800" b="0" dirty="0">
              <a:latin typeface="微软雅黑" panose="020B0503020204020204" pitchFamily="34" charset="-122"/>
              <a:ea typeface="微软雅黑" panose="020B0503020204020204" pitchFamily="34" charset="-122"/>
            </a:rPr>
            <a:t>数据转换流程   并行</a:t>
          </a:r>
        </a:p>
      </dgm:t>
    </dgm:pt>
    <dgm:pt modelId="{83DD875C-BA6A-4C8A-AFBF-4A7D444C38E7}" cxnId="{0A7422DF-E8E4-40EF-AF95-A677C418A44A}" type="parTrans">
      <dgm:prSet/>
      <dgm:spPr/>
      <dgm:t>
        <a:bodyPr/>
        <a:lstStyle/>
        <a:p>
          <a:endParaRPr lang="zh-CN" altLang="en-US"/>
        </a:p>
      </dgm:t>
    </dgm:pt>
    <dgm:pt modelId="{DB42E150-C15B-4E6D-B9C7-D156AF52A02B}" cxnId="{0A7422DF-E8E4-40EF-AF95-A677C418A44A}" type="sibTrans">
      <dgm:prSet/>
      <dgm:spPr/>
      <dgm:t>
        <a:bodyPr/>
        <a:lstStyle/>
        <a:p>
          <a:endParaRPr lang="zh-CN" altLang="en-US"/>
        </a:p>
      </dgm:t>
    </dgm:pt>
    <dgm:pt modelId="{951FA75F-A16F-4291-A99E-5C521A4AAFEF}">
      <dgm:prSet phldrT="[文本]" custT="1"/>
      <dgm:spPr/>
      <dgm:t>
        <a:bodyPr/>
        <a:lstStyle/>
        <a:p>
          <a:r>
            <a:rPr lang="zh-CN" altLang="en-US" sz="1800" b="0" dirty="0">
              <a:latin typeface="微软雅黑" panose="020B0503020204020204" pitchFamily="34" charset="-122"/>
              <a:ea typeface="微软雅黑" panose="020B0503020204020204" pitchFamily="34" charset="-122"/>
            </a:rPr>
            <a:t>数据转换流程   串行</a:t>
          </a:r>
        </a:p>
      </dgm:t>
    </dgm:pt>
    <dgm:pt modelId="{2C6C4E81-1615-4E1D-AA09-7230E2F59478}" cxnId="{EBB569B5-62AD-4B2B-88A2-81C885228016}" type="parTrans">
      <dgm:prSet/>
      <dgm:spPr/>
      <dgm:t>
        <a:bodyPr/>
        <a:lstStyle/>
        <a:p>
          <a:endParaRPr lang="zh-CN" altLang="en-US"/>
        </a:p>
      </dgm:t>
    </dgm:pt>
    <dgm:pt modelId="{9B4EBAF9-4843-400D-B722-2FA2B00C8D85}" cxnId="{EBB569B5-62AD-4B2B-88A2-81C885228016}" type="sibTrans">
      <dgm:prSet/>
      <dgm:spPr/>
      <dgm:t>
        <a:bodyPr/>
        <a:lstStyle/>
        <a:p>
          <a:endParaRPr lang="zh-CN" altLang="en-US"/>
        </a:p>
      </dgm:t>
    </dgm:pt>
    <dgm:pt modelId="{7D7AD3BA-5D07-4CDA-A869-7202ECC6FA89}">
      <dgm:prSet phldrT="[文本]" custT="1"/>
      <dgm:spPr/>
      <dgm:t>
        <a:bodyPr/>
        <a:lstStyle/>
        <a:p>
          <a:r>
            <a:rPr lang="zh-CN" altLang="en-US" sz="1800" b="0" dirty="0">
              <a:latin typeface="微软雅黑" panose="020B0503020204020204" pitchFamily="34" charset="-122"/>
              <a:ea typeface="微软雅黑" panose="020B0503020204020204" pitchFamily="34" charset="-122"/>
            </a:rPr>
            <a:t>控制任务  串行</a:t>
          </a:r>
        </a:p>
      </dgm:t>
    </dgm:pt>
    <dgm:pt modelId="{A0201957-D492-47D6-A5E1-57EB6D991226}" cxnId="{65AE2165-C93E-49E9-B8B9-B1B06E0447DD}" type="parTrans">
      <dgm:prSet/>
      <dgm:spPr/>
      <dgm:t>
        <a:bodyPr/>
        <a:lstStyle/>
        <a:p>
          <a:endParaRPr lang="zh-CN" altLang="en-US"/>
        </a:p>
      </dgm:t>
    </dgm:pt>
    <dgm:pt modelId="{45B495A9-DD1B-4151-ADE3-D550915316FF}" cxnId="{65AE2165-C93E-49E9-B8B9-B1B06E0447DD}" type="sibTrans">
      <dgm:prSet/>
      <dgm:spPr/>
      <dgm:t>
        <a:bodyPr/>
        <a:lstStyle/>
        <a:p>
          <a:endParaRPr lang="zh-CN" altLang="en-US"/>
        </a:p>
      </dgm:t>
    </dgm:pt>
    <dgm:pt modelId="{5D735BFE-4EFC-48EF-973C-D479C8908C62}">
      <dgm:prSet phldrT="[文本]" custT="1"/>
      <dgm:spPr/>
      <dgm:t>
        <a:bodyPr/>
        <a:lstStyle/>
        <a:p>
          <a:r>
            <a:rPr lang="zh-CN" altLang="en-US" sz="1800" b="0" dirty="0">
              <a:latin typeface="微软雅黑" panose="020B0503020204020204" pitchFamily="34" charset="-122"/>
              <a:ea typeface="微软雅黑" panose="020B0503020204020204" pitchFamily="34" charset="-122"/>
            </a:rPr>
            <a:t>条件判断，路径选择</a:t>
          </a:r>
        </a:p>
      </dgm:t>
    </dgm:pt>
    <dgm:pt modelId="{B2700AE3-1D06-4DAE-8923-E1061E51BBE3}" cxnId="{E222FF03-593D-4477-9BB2-EABA93FF8448}" type="parTrans">
      <dgm:prSet/>
      <dgm:spPr/>
      <dgm:t>
        <a:bodyPr/>
        <a:lstStyle/>
        <a:p>
          <a:endParaRPr lang="zh-CN" altLang="en-US"/>
        </a:p>
      </dgm:t>
    </dgm:pt>
    <dgm:pt modelId="{C6AC52BB-F6D4-45C3-9C29-6477B2AF99E2}" cxnId="{E222FF03-593D-4477-9BB2-EABA93FF8448}" type="sibTrans">
      <dgm:prSet/>
      <dgm:spPr/>
      <dgm:t>
        <a:bodyPr/>
        <a:lstStyle/>
        <a:p>
          <a:endParaRPr lang="zh-CN" altLang="en-US"/>
        </a:p>
      </dgm:t>
    </dgm:pt>
    <dgm:pt modelId="{9DFC5686-1DB3-4B06-9A2A-6E78EDDB4974}" type="pres">
      <dgm:prSet presAssocID="{A6F8642F-34C6-4716-9050-107F00CAAFAC}" presName="Name0" presStyleCnt="0">
        <dgm:presLayoutVars>
          <dgm:chMax val="7"/>
          <dgm:dir/>
          <dgm:animLvl val="lvl"/>
          <dgm:resizeHandles val="exact"/>
        </dgm:presLayoutVars>
      </dgm:prSet>
      <dgm:spPr/>
    </dgm:pt>
    <dgm:pt modelId="{47AAA29B-2F51-4323-8248-EAC9DF30ABE1}" type="pres">
      <dgm:prSet presAssocID="{FB64221D-D94A-465F-97DB-73491CF594A8}" presName="circle1" presStyleLbl="node1" presStyleIdx="0" presStyleCnt="2"/>
      <dgm:spPr>
        <a:solidFill>
          <a:schemeClr val="accent6">
            <a:lumMod val="20000"/>
            <a:lumOff val="80000"/>
          </a:schemeClr>
        </a:solidFill>
      </dgm:spPr>
    </dgm:pt>
    <dgm:pt modelId="{70044F81-1A84-449F-87E9-BD9FE5589C46}" type="pres">
      <dgm:prSet presAssocID="{FB64221D-D94A-465F-97DB-73491CF594A8}" presName="space" presStyleCnt="0"/>
      <dgm:spPr/>
    </dgm:pt>
    <dgm:pt modelId="{63F5C14D-AEBA-4381-97FB-F200F66CA002}" type="pres">
      <dgm:prSet presAssocID="{FB64221D-D94A-465F-97DB-73491CF594A8}" presName="rect1" presStyleLbl="alignAcc1" presStyleIdx="0" presStyleCnt="2" custScaleX="100000"/>
      <dgm:spPr/>
    </dgm:pt>
    <dgm:pt modelId="{6BDEE885-A9E1-4021-A31A-F22840A0BBE6}" type="pres">
      <dgm:prSet presAssocID="{09F64864-5CD6-4CCF-982F-42EF268175BF}" presName="vertSpace2" presStyleLbl="node1" presStyleIdx="0" presStyleCnt="2"/>
      <dgm:spPr/>
    </dgm:pt>
    <dgm:pt modelId="{8AD64AC5-C8E5-4BA0-A440-B37214BEBA32}" type="pres">
      <dgm:prSet presAssocID="{09F64864-5CD6-4CCF-982F-42EF268175BF}" presName="circle2" presStyleLbl="node1" presStyleIdx="1" presStyleCnt="2"/>
      <dgm:spPr>
        <a:solidFill>
          <a:schemeClr val="accent5">
            <a:lumMod val="20000"/>
            <a:lumOff val="80000"/>
          </a:schemeClr>
        </a:solidFill>
      </dgm:spPr>
    </dgm:pt>
    <dgm:pt modelId="{9F258466-F956-40B9-AE9F-4A6CF94E1FA7}" type="pres">
      <dgm:prSet presAssocID="{09F64864-5CD6-4CCF-982F-42EF268175BF}" presName="rect2" presStyleLbl="alignAcc1" presStyleIdx="1" presStyleCnt="2"/>
      <dgm:spPr/>
    </dgm:pt>
    <dgm:pt modelId="{18C4AF46-4E03-469D-A10D-8333FE5585EC}" type="pres">
      <dgm:prSet presAssocID="{FB64221D-D94A-465F-97DB-73491CF594A8}" presName="rect1ParTx" presStyleLbl="alignAcc1" presStyleIdx="1" presStyleCnt="2">
        <dgm:presLayoutVars>
          <dgm:chMax val="1"/>
          <dgm:bulletEnabled val="1"/>
        </dgm:presLayoutVars>
      </dgm:prSet>
      <dgm:spPr/>
    </dgm:pt>
    <dgm:pt modelId="{F8603273-75F9-4E4F-B5CB-54E9F4A811D2}" type="pres">
      <dgm:prSet presAssocID="{FB64221D-D94A-465F-97DB-73491CF594A8}" presName="rect1ChTx" presStyleLbl="alignAcc1" presStyleIdx="1" presStyleCnt="2" custLinFactNeighborX="-99227">
        <dgm:presLayoutVars>
          <dgm:bulletEnabled val="1"/>
        </dgm:presLayoutVars>
      </dgm:prSet>
      <dgm:spPr/>
    </dgm:pt>
    <dgm:pt modelId="{5B2D9F5D-D6B9-4203-ADD5-3AE80F61A1BB}" type="pres">
      <dgm:prSet presAssocID="{09F64864-5CD6-4CCF-982F-42EF268175BF}" presName="rect2ParTx" presStyleLbl="alignAcc1" presStyleIdx="1" presStyleCnt="2">
        <dgm:presLayoutVars>
          <dgm:chMax val="1"/>
          <dgm:bulletEnabled val="1"/>
        </dgm:presLayoutVars>
      </dgm:prSet>
      <dgm:spPr/>
    </dgm:pt>
    <dgm:pt modelId="{83F322A4-0D50-42A2-A7EA-7749709CD0D4}" type="pres">
      <dgm:prSet presAssocID="{09F64864-5CD6-4CCF-982F-42EF268175BF}" presName="rect2ChTx" presStyleLbl="alignAcc1" presStyleIdx="1" presStyleCnt="2" custScaleX="142171" custLinFactNeighborX="-78045">
        <dgm:presLayoutVars>
          <dgm:bulletEnabled val="1"/>
        </dgm:presLayoutVars>
      </dgm:prSet>
      <dgm:spPr/>
    </dgm:pt>
  </dgm:ptLst>
  <dgm:cxnLst>
    <dgm:cxn modelId="{E222FF03-593D-4477-9BB2-EABA93FF8448}" srcId="{09F64864-5CD6-4CCF-982F-42EF268175BF}" destId="{5D735BFE-4EFC-48EF-973C-D479C8908C62}" srcOrd="2" destOrd="0" parTransId="{B2700AE3-1D06-4DAE-8923-E1061E51BBE3}" sibTransId="{C6AC52BB-F6D4-45C3-9C29-6477B2AF99E2}"/>
    <dgm:cxn modelId="{F7AC490E-FD55-4B77-892F-9DB1EAC7715C}" type="presOf" srcId="{7D7AD3BA-5D07-4CDA-A869-7202ECC6FA89}" destId="{F8603273-75F9-4E4F-B5CB-54E9F4A811D2}" srcOrd="0" destOrd="1" presId="urn:microsoft.com/office/officeart/2005/8/layout/target3"/>
    <dgm:cxn modelId="{E08ADA13-CBEE-4030-A8FF-62C779549E1E}" type="presOf" srcId="{09F64864-5CD6-4CCF-982F-42EF268175BF}" destId="{5B2D9F5D-D6B9-4203-ADD5-3AE80F61A1BB}" srcOrd="1" destOrd="0" presId="urn:microsoft.com/office/officeart/2005/8/layout/target3"/>
    <dgm:cxn modelId="{1445EC31-D499-4991-802A-3D9AD293143E}" type="presOf" srcId="{07B86AFD-3173-41F9-9E31-DF20A7973DDC}" destId="{83F322A4-0D50-42A2-A7EA-7749709CD0D4}" srcOrd="0" destOrd="0" presId="urn:microsoft.com/office/officeart/2005/8/layout/target3"/>
    <dgm:cxn modelId="{F66B733B-8499-4670-AE2F-0AB0A95532A9}" type="presOf" srcId="{951FA75F-A16F-4291-A99E-5C521A4AAFEF}" destId="{83F322A4-0D50-42A2-A7EA-7749709CD0D4}" srcOrd="0" destOrd="1" presId="urn:microsoft.com/office/officeart/2005/8/layout/target3"/>
    <dgm:cxn modelId="{E0142843-4A68-444E-A048-417CFDED46DA}" srcId="{FB64221D-D94A-465F-97DB-73491CF594A8}" destId="{30138DF7-C0FF-4E12-B053-B11ADE607906}" srcOrd="2" destOrd="0" parTransId="{8A3C56E5-786E-4C9C-BF0C-E55FBFBB8E88}" sibTransId="{F46B0413-9F36-4C02-A782-970C273A505C}"/>
    <dgm:cxn modelId="{65AE2165-C93E-49E9-B8B9-B1B06E0447DD}" srcId="{FB64221D-D94A-465F-97DB-73491CF594A8}" destId="{7D7AD3BA-5D07-4CDA-A869-7202ECC6FA89}" srcOrd="1" destOrd="0" parTransId="{A0201957-D492-47D6-A5E1-57EB6D991226}" sibTransId="{45B495A9-DD1B-4151-ADE3-D550915316FF}"/>
    <dgm:cxn modelId="{CD95B349-2A45-4EAA-AE76-ACF7107548D8}" type="presOf" srcId="{F28E643D-006E-49D0-8725-D5B420C5C94F}" destId="{F8603273-75F9-4E4F-B5CB-54E9F4A811D2}" srcOrd="0" destOrd="0" presId="urn:microsoft.com/office/officeart/2005/8/layout/target3"/>
    <dgm:cxn modelId="{7612F452-95A6-48FA-B4A3-FFE7993CA206}" type="presOf" srcId="{5D735BFE-4EFC-48EF-973C-D479C8908C62}" destId="{83F322A4-0D50-42A2-A7EA-7749709CD0D4}" srcOrd="0" destOrd="2" presId="urn:microsoft.com/office/officeart/2005/8/layout/target3"/>
    <dgm:cxn modelId="{DD6C7F5A-6153-4419-8D5C-0C1370D0B3D0}" type="presOf" srcId="{09F64864-5CD6-4CCF-982F-42EF268175BF}" destId="{9F258466-F956-40B9-AE9F-4A6CF94E1FA7}" srcOrd="0" destOrd="0" presId="urn:microsoft.com/office/officeart/2005/8/layout/target3"/>
    <dgm:cxn modelId="{22BC9F8C-3C18-4665-92D6-1DA899C5240E}" srcId="{A6F8642F-34C6-4716-9050-107F00CAAFAC}" destId="{FB64221D-D94A-465F-97DB-73491CF594A8}" srcOrd="0" destOrd="0" parTransId="{1F5038EF-9EC5-4325-8507-A06792E860C2}" sibTransId="{D9DB4AF1-7D1B-4472-B5BD-BAB569D7C7D2}"/>
    <dgm:cxn modelId="{69D532B5-9593-47D8-B96F-F7997E512D35}" type="presOf" srcId="{FB64221D-D94A-465F-97DB-73491CF594A8}" destId="{18C4AF46-4E03-469D-A10D-8333FE5585EC}" srcOrd="1" destOrd="0" presId="urn:microsoft.com/office/officeart/2005/8/layout/target3"/>
    <dgm:cxn modelId="{EBB569B5-62AD-4B2B-88A2-81C885228016}" srcId="{09F64864-5CD6-4CCF-982F-42EF268175BF}" destId="{951FA75F-A16F-4291-A99E-5C521A4AAFEF}" srcOrd="1" destOrd="0" parTransId="{2C6C4E81-1615-4E1D-AA09-7230E2F59478}" sibTransId="{9B4EBAF9-4843-400D-B722-2FA2B00C8D85}"/>
    <dgm:cxn modelId="{5406CBB8-C59F-4EFC-9BD4-5695658214BA}" type="presOf" srcId="{FB64221D-D94A-465F-97DB-73491CF594A8}" destId="{63F5C14D-AEBA-4381-97FB-F200F66CA002}" srcOrd="0" destOrd="0" presId="urn:microsoft.com/office/officeart/2005/8/layout/target3"/>
    <dgm:cxn modelId="{1D25F8C2-B016-4C36-9BB5-E034FAE022CF}" type="presOf" srcId="{A6F8642F-34C6-4716-9050-107F00CAAFAC}" destId="{9DFC5686-1DB3-4B06-9A2A-6E78EDDB4974}" srcOrd="0" destOrd="0" presId="urn:microsoft.com/office/officeart/2005/8/layout/target3"/>
    <dgm:cxn modelId="{0A7422DF-E8E4-40EF-AF95-A677C418A44A}" srcId="{09F64864-5CD6-4CCF-982F-42EF268175BF}" destId="{07B86AFD-3173-41F9-9E31-DF20A7973DDC}" srcOrd="0" destOrd="0" parTransId="{83DD875C-BA6A-4C8A-AFBF-4A7D444C38E7}" sibTransId="{DB42E150-C15B-4E6D-B9C7-D156AF52A02B}"/>
    <dgm:cxn modelId="{3DE8CBE4-F094-4374-ADC6-2269AEAAA672}" type="presOf" srcId="{30138DF7-C0FF-4E12-B053-B11ADE607906}" destId="{F8603273-75F9-4E4F-B5CB-54E9F4A811D2}" srcOrd="0" destOrd="2" presId="urn:microsoft.com/office/officeart/2005/8/layout/target3"/>
    <dgm:cxn modelId="{4FD853FC-262D-4EE3-B68F-DC40FDF35685}" srcId="{A6F8642F-34C6-4716-9050-107F00CAAFAC}" destId="{09F64864-5CD6-4CCF-982F-42EF268175BF}" srcOrd="1" destOrd="0" parTransId="{D28286BF-B9A9-4D8B-A769-C013E711BB92}" sibTransId="{193F89C9-5711-4FE5-948F-E5344D1EECA0}"/>
    <dgm:cxn modelId="{D669DBFC-B97F-4CDD-90FB-238EAE75D10F}" srcId="{FB64221D-D94A-465F-97DB-73491CF594A8}" destId="{F28E643D-006E-49D0-8725-D5B420C5C94F}" srcOrd="0" destOrd="0" parTransId="{B385974F-0B47-456D-9E8D-5F3D52C7DA76}" sibTransId="{3EF0AD5B-8395-4964-85E9-CAEE4A77E05E}"/>
    <dgm:cxn modelId="{12C59354-45E0-4EF9-9596-D21440CB4626}" type="presParOf" srcId="{9DFC5686-1DB3-4B06-9A2A-6E78EDDB4974}" destId="{47AAA29B-2F51-4323-8248-EAC9DF30ABE1}" srcOrd="0" destOrd="0" presId="urn:microsoft.com/office/officeart/2005/8/layout/target3"/>
    <dgm:cxn modelId="{EDD2180D-2288-46C7-82BE-84A2663BCB3F}" type="presParOf" srcId="{9DFC5686-1DB3-4B06-9A2A-6E78EDDB4974}" destId="{70044F81-1A84-449F-87E9-BD9FE5589C46}" srcOrd="1" destOrd="0" presId="urn:microsoft.com/office/officeart/2005/8/layout/target3"/>
    <dgm:cxn modelId="{9ADB4534-7B5E-4D24-A36C-698007F94F4F}" type="presParOf" srcId="{9DFC5686-1DB3-4B06-9A2A-6E78EDDB4974}" destId="{63F5C14D-AEBA-4381-97FB-F200F66CA002}" srcOrd="2" destOrd="0" presId="urn:microsoft.com/office/officeart/2005/8/layout/target3"/>
    <dgm:cxn modelId="{65F1A8FC-51B4-4227-99AE-AA4F6DF2A75F}" type="presParOf" srcId="{9DFC5686-1DB3-4B06-9A2A-6E78EDDB4974}" destId="{6BDEE885-A9E1-4021-A31A-F22840A0BBE6}" srcOrd="3" destOrd="0" presId="urn:microsoft.com/office/officeart/2005/8/layout/target3"/>
    <dgm:cxn modelId="{8C5187C4-36A9-4C68-9725-BFD5F993EC86}" type="presParOf" srcId="{9DFC5686-1DB3-4B06-9A2A-6E78EDDB4974}" destId="{8AD64AC5-C8E5-4BA0-A440-B37214BEBA32}" srcOrd="4" destOrd="0" presId="urn:microsoft.com/office/officeart/2005/8/layout/target3"/>
    <dgm:cxn modelId="{6E1D4E20-ACBC-481B-9C3B-39E14B8AC3E4}" type="presParOf" srcId="{9DFC5686-1DB3-4B06-9A2A-6E78EDDB4974}" destId="{9F258466-F956-40B9-AE9F-4A6CF94E1FA7}" srcOrd="5" destOrd="0" presId="urn:microsoft.com/office/officeart/2005/8/layout/target3"/>
    <dgm:cxn modelId="{E6579077-B8FE-4CE2-97E2-20916169AF98}" type="presParOf" srcId="{9DFC5686-1DB3-4B06-9A2A-6E78EDDB4974}" destId="{18C4AF46-4E03-469D-A10D-8333FE5585EC}" srcOrd="6" destOrd="0" presId="urn:microsoft.com/office/officeart/2005/8/layout/target3"/>
    <dgm:cxn modelId="{548CFBBD-1D29-4BB0-AF81-C81A771AFD04}" type="presParOf" srcId="{9DFC5686-1DB3-4B06-9A2A-6E78EDDB4974}" destId="{F8603273-75F9-4E4F-B5CB-54E9F4A811D2}" srcOrd="7" destOrd="0" presId="urn:microsoft.com/office/officeart/2005/8/layout/target3"/>
    <dgm:cxn modelId="{3DEAEB06-B4FC-443A-8908-C9F5A71CB3F4}" type="presParOf" srcId="{9DFC5686-1DB3-4B06-9A2A-6E78EDDB4974}" destId="{5B2D9F5D-D6B9-4203-ADD5-3AE80F61A1BB}" srcOrd="8" destOrd="0" presId="urn:microsoft.com/office/officeart/2005/8/layout/target3"/>
    <dgm:cxn modelId="{7C6C4347-325E-4C0F-9F59-FE8B61B09EC7}" type="presParOf" srcId="{9DFC5686-1DB3-4B06-9A2A-6E78EDDB4974}" destId="{83F322A4-0D50-42A2-A7EA-7749709CD0D4}" srcOrd="9" destOrd="0" presId="urn:microsoft.com/office/officeart/2005/8/layout/targe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2F5943-99BC-1D4A-8441-785BE176D21F}"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zh-CN" altLang="en-US"/>
        </a:p>
      </dgm:t>
    </dgm:pt>
    <dgm:pt modelId="{935F191C-F4B4-4644-9E6F-4576C44177B8}">
      <dgm:prSet phldrT="[文本]"/>
      <dgm:spPr/>
      <dgm:t>
        <a:bodyPr/>
        <a:lstStyle/>
        <a:p>
          <a:r>
            <a:rPr lang="zh-CN" altLang="en-US" dirty="0"/>
            <a:t>异常恢复</a:t>
          </a:r>
        </a:p>
      </dgm:t>
    </dgm:pt>
    <dgm:pt modelId="{5425BA94-A1C8-CA4B-A18A-8A4664D19630}" cxnId="{7ADF2010-164D-BA4B-AD8A-62CCAAC8AE6B}" type="parTrans">
      <dgm:prSet/>
      <dgm:spPr/>
      <dgm:t>
        <a:bodyPr/>
        <a:lstStyle/>
        <a:p>
          <a:endParaRPr lang="zh-CN" altLang="en-US"/>
        </a:p>
      </dgm:t>
    </dgm:pt>
    <dgm:pt modelId="{8ACC6DD8-CFCF-724C-860E-A560B2A5A905}" cxnId="{7ADF2010-164D-BA4B-AD8A-62CCAAC8AE6B}" type="sibTrans">
      <dgm:prSet/>
      <dgm:spPr/>
      <dgm:t>
        <a:bodyPr/>
        <a:lstStyle/>
        <a:p>
          <a:endParaRPr lang="zh-CN" altLang="en-US"/>
        </a:p>
      </dgm:t>
    </dgm:pt>
    <dgm:pt modelId="{246EFCC8-9AC3-3F45-AD4A-0DA6CF00AF60}">
      <dgm:prSet phldrT="[文本]"/>
      <dgm:spPr/>
      <dgm:t>
        <a:bodyPr/>
        <a:lstStyle/>
        <a:p>
          <a:r>
            <a:rPr lang="zh-CN" altLang="en-US" dirty="0"/>
            <a:t>异常恢复可以保证流程从异常点开始重新同步，保证数据的最终完整性和一致性。</a:t>
          </a:r>
        </a:p>
      </dgm:t>
    </dgm:pt>
    <dgm:pt modelId="{2AD080E5-C08C-3F46-BE28-3223A16A0774}" cxnId="{B57D665D-CB09-B641-BCAB-2869D4C3DF47}" type="parTrans">
      <dgm:prSet/>
      <dgm:spPr/>
      <dgm:t>
        <a:bodyPr/>
        <a:lstStyle/>
        <a:p>
          <a:endParaRPr lang="zh-CN" altLang="en-US"/>
        </a:p>
      </dgm:t>
    </dgm:pt>
    <dgm:pt modelId="{08ADCD5F-9B14-584D-B33A-FF5B3E431DB4}" cxnId="{B57D665D-CB09-B641-BCAB-2869D4C3DF47}" type="sibTrans">
      <dgm:prSet/>
      <dgm:spPr/>
      <dgm:t>
        <a:bodyPr/>
        <a:lstStyle/>
        <a:p>
          <a:endParaRPr lang="zh-CN" altLang="en-US"/>
        </a:p>
      </dgm:t>
    </dgm:pt>
    <dgm:pt modelId="{074FF296-250C-944B-9859-6E95E4869221}">
      <dgm:prSet phldrT="[文本]"/>
      <dgm:spPr/>
      <dgm:t>
        <a:bodyPr/>
        <a:lstStyle/>
        <a:p>
          <a:r>
            <a:rPr lang="zh-CN" altLang="en-US" dirty="0"/>
            <a:t>重跑补数</a:t>
          </a:r>
        </a:p>
      </dgm:t>
    </dgm:pt>
    <dgm:pt modelId="{15DD0FE8-9667-764C-857B-646D8514BBC4}" cxnId="{8A04A476-B2EA-F643-9685-19FA0476F8FB}" type="parTrans">
      <dgm:prSet/>
      <dgm:spPr/>
      <dgm:t>
        <a:bodyPr/>
        <a:lstStyle/>
        <a:p>
          <a:endParaRPr lang="zh-CN" altLang="en-US"/>
        </a:p>
      </dgm:t>
    </dgm:pt>
    <dgm:pt modelId="{9DFCBAB0-9E40-704F-B543-0FBC981D3EFE}" cxnId="{8A04A476-B2EA-F643-9685-19FA0476F8FB}" type="sibTrans">
      <dgm:prSet/>
      <dgm:spPr/>
      <dgm:t>
        <a:bodyPr/>
        <a:lstStyle/>
        <a:p>
          <a:endParaRPr lang="zh-CN" altLang="en-US"/>
        </a:p>
      </dgm:t>
    </dgm:pt>
    <dgm:pt modelId="{C212665B-3264-1340-A664-CD409DF1578A}">
      <dgm:prSet phldrT="[文本]"/>
      <dgm:spPr/>
      <dgm:t>
        <a:bodyPr/>
        <a:lstStyle/>
        <a:p>
          <a:r>
            <a:rPr lang="zh-CN" altLang="en-US" dirty="0"/>
            <a:t>提供对重跑、补采场景的支持，支持串行、并行补采配置，提供重跑批次执行参数调整。</a:t>
          </a:r>
        </a:p>
      </dgm:t>
    </dgm:pt>
    <dgm:pt modelId="{222146AA-FE26-8B41-A35F-A0526F308248}" cxnId="{CF4B0655-9B70-234F-8DE3-84E9B83C68D6}" type="parTrans">
      <dgm:prSet/>
      <dgm:spPr/>
      <dgm:t>
        <a:bodyPr/>
        <a:lstStyle/>
        <a:p>
          <a:endParaRPr lang="zh-CN" altLang="en-US"/>
        </a:p>
      </dgm:t>
    </dgm:pt>
    <dgm:pt modelId="{3DD7C327-E0F7-5247-BF06-7EBC739CD7D4}" cxnId="{CF4B0655-9B70-234F-8DE3-84E9B83C68D6}" type="sibTrans">
      <dgm:prSet/>
      <dgm:spPr/>
      <dgm:t>
        <a:bodyPr/>
        <a:lstStyle/>
        <a:p>
          <a:endParaRPr lang="zh-CN" altLang="en-US"/>
        </a:p>
      </dgm:t>
    </dgm:pt>
    <dgm:pt modelId="{6A9DBF64-1AE6-BA4A-988C-C5DEDC46500A}">
      <dgm:prSet phldrT="[文本]"/>
      <dgm:spPr/>
      <dgm:t>
        <a:bodyPr/>
        <a:lstStyle/>
        <a:p>
          <a:r>
            <a:rPr lang="zh-CN" altLang="en-US" dirty="0"/>
            <a:t>数据源动态更新</a:t>
          </a:r>
        </a:p>
      </dgm:t>
    </dgm:pt>
    <dgm:pt modelId="{E1EB7010-F188-BE42-8294-CCD4BE79CC81}" cxnId="{A8B6D0C7-CF4E-1041-A507-EBF5D259CEAB}" type="parTrans">
      <dgm:prSet/>
      <dgm:spPr/>
      <dgm:t>
        <a:bodyPr/>
        <a:lstStyle/>
        <a:p>
          <a:endParaRPr lang="zh-CN" altLang="en-US"/>
        </a:p>
      </dgm:t>
    </dgm:pt>
    <dgm:pt modelId="{6B52D455-4060-5848-B396-D6DB95D1C9FF}" cxnId="{A8B6D0C7-CF4E-1041-A507-EBF5D259CEAB}" type="sibTrans">
      <dgm:prSet/>
      <dgm:spPr/>
      <dgm:t>
        <a:bodyPr/>
        <a:lstStyle/>
        <a:p>
          <a:endParaRPr lang="zh-CN" altLang="en-US"/>
        </a:p>
      </dgm:t>
    </dgm:pt>
    <dgm:pt modelId="{B2BE5F2B-D7ED-5A4D-8311-CDA8B7D00934}">
      <dgm:prSet phldrT="[文本]"/>
      <dgm:spPr/>
      <dgm:t>
        <a:bodyPr/>
        <a:lstStyle/>
        <a:p>
          <a:r>
            <a:rPr lang="zh-CN" altLang="en-US" dirty="0"/>
            <a:t>提供运行时数据源信息动态更新机制，数据源连接信息发生变化，任务不会中断。</a:t>
          </a:r>
        </a:p>
      </dgm:t>
    </dgm:pt>
    <dgm:pt modelId="{AC25497A-B898-9647-9B42-BC9D6E23D4B8}" cxnId="{61DB901B-B249-9B4F-A77B-FAC116A30E80}" type="parTrans">
      <dgm:prSet/>
      <dgm:spPr/>
      <dgm:t>
        <a:bodyPr/>
        <a:lstStyle/>
        <a:p>
          <a:endParaRPr lang="zh-CN" altLang="en-US"/>
        </a:p>
      </dgm:t>
    </dgm:pt>
    <dgm:pt modelId="{4C832647-A23E-CC4C-B854-0BE4D3D5FCD5}" cxnId="{61DB901B-B249-9B4F-A77B-FAC116A30E80}" type="sibTrans">
      <dgm:prSet/>
      <dgm:spPr/>
      <dgm:t>
        <a:bodyPr/>
        <a:lstStyle/>
        <a:p>
          <a:endParaRPr lang="zh-CN" altLang="en-US"/>
        </a:p>
      </dgm:t>
    </dgm:pt>
    <dgm:pt modelId="{8BA18535-A302-7647-ABCD-BB81FA720B82}">
      <dgm:prSet phldrT="[文本]"/>
      <dgm:spPr/>
      <dgm:t>
        <a:bodyPr/>
        <a:lstStyle/>
        <a:p>
          <a:r>
            <a:rPr lang="zh-CN" altLang="en-US" dirty="0"/>
            <a:t>数据对账</a:t>
          </a:r>
        </a:p>
      </dgm:t>
    </dgm:pt>
    <dgm:pt modelId="{194F15EE-E5A4-9349-84B1-A38078411A22}" cxnId="{36B30D06-3F71-C249-AB2F-844C1CB87A8E}" type="parTrans">
      <dgm:prSet/>
      <dgm:spPr/>
      <dgm:t>
        <a:bodyPr/>
        <a:lstStyle/>
        <a:p>
          <a:endParaRPr lang="zh-CN" altLang="en-US"/>
        </a:p>
      </dgm:t>
    </dgm:pt>
    <dgm:pt modelId="{26604E88-7C1A-B548-B6BA-6D4B12D4678F}" cxnId="{36B30D06-3F71-C249-AB2F-844C1CB87A8E}" type="sibTrans">
      <dgm:prSet/>
      <dgm:spPr/>
      <dgm:t>
        <a:bodyPr/>
        <a:lstStyle/>
        <a:p>
          <a:endParaRPr lang="zh-CN" altLang="en-US"/>
        </a:p>
      </dgm:t>
    </dgm:pt>
    <dgm:pt modelId="{40A5D6B8-B84B-C441-90CA-4D1EB5B84C2C}">
      <dgm:prSet phldrT="[文本]"/>
      <dgm:spPr/>
      <dgm:t>
        <a:bodyPr/>
        <a:lstStyle/>
        <a:p>
          <a:r>
            <a:rPr lang="zh-CN" altLang="en-US" dirty="0"/>
            <a:t>用户自定义对账规则，系统自动完成任务执行结果的对账分析。</a:t>
          </a:r>
        </a:p>
      </dgm:t>
    </dgm:pt>
    <dgm:pt modelId="{5A1B7801-A416-A240-BE07-C18C765F2B1A}" cxnId="{2EED80BC-AC8D-144C-9B15-649677A27C66}" type="parTrans">
      <dgm:prSet/>
      <dgm:spPr/>
      <dgm:t>
        <a:bodyPr/>
        <a:lstStyle/>
        <a:p>
          <a:endParaRPr lang="zh-CN" altLang="en-US"/>
        </a:p>
      </dgm:t>
    </dgm:pt>
    <dgm:pt modelId="{9DAA6FD7-87F0-6D42-93C8-67AF8ABB8545}" cxnId="{2EED80BC-AC8D-144C-9B15-649677A27C66}" type="sibTrans">
      <dgm:prSet/>
      <dgm:spPr/>
      <dgm:t>
        <a:bodyPr/>
        <a:lstStyle/>
        <a:p>
          <a:endParaRPr lang="zh-CN" altLang="en-US"/>
        </a:p>
      </dgm:t>
    </dgm:pt>
    <dgm:pt modelId="{B4D63BFD-2ECE-D047-98E9-F4022E02F418}" type="pres">
      <dgm:prSet presAssocID="{7B2F5943-99BC-1D4A-8441-785BE176D21F}" presName="Name0" presStyleCnt="0">
        <dgm:presLayoutVars>
          <dgm:dir/>
          <dgm:animLvl val="lvl"/>
          <dgm:resizeHandles val="exact"/>
        </dgm:presLayoutVars>
      </dgm:prSet>
      <dgm:spPr/>
    </dgm:pt>
    <dgm:pt modelId="{6D2D627D-A691-2A43-BEBC-FBB471C46CEB}" type="pres">
      <dgm:prSet presAssocID="{935F191C-F4B4-4644-9E6F-4576C44177B8}" presName="linNode" presStyleCnt="0"/>
      <dgm:spPr/>
    </dgm:pt>
    <dgm:pt modelId="{E09E3E4E-5AAB-6741-A8D3-36352F4A1EA5}" type="pres">
      <dgm:prSet presAssocID="{935F191C-F4B4-4644-9E6F-4576C44177B8}" presName="parentText" presStyleLbl="node1" presStyleIdx="0" presStyleCnt="4">
        <dgm:presLayoutVars>
          <dgm:chMax val="1"/>
          <dgm:bulletEnabled val="1"/>
        </dgm:presLayoutVars>
      </dgm:prSet>
      <dgm:spPr/>
    </dgm:pt>
    <dgm:pt modelId="{4CE7359F-BD03-1D48-876C-BE206D8D4898}" type="pres">
      <dgm:prSet presAssocID="{935F191C-F4B4-4644-9E6F-4576C44177B8}" presName="descendantText" presStyleLbl="alignAccFollowNode1" presStyleIdx="0" presStyleCnt="4">
        <dgm:presLayoutVars>
          <dgm:bulletEnabled val="1"/>
        </dgm:presLayoutVars>
      </dgm:prSet>
      <dgm:spPr/>
    </dgm:pt>
    <dgm:pt modelId="{949BEA12-C45A-BA40-9593-14601A5FDEA8}" type="pres">
      <dgm:prSet presAssocID="{8ACC6DD8-CFCF-724C-860E-A560B2A5A905}" presName="sp" presStyleCnt="0"/>
      <dgm:spPr/>
    </dgm:pt>
    <dgm:pt modelId="{18B48098-9ABB-9443-B0F2-0D54DC7CF468}" type="pres">
      <dgm:prSet presAssocID="{074FF296-250C-944B-9859-6E95E4869221}" presName="linNode" presStyleCnt="0"/>
      <dgm:spPr/>
    </dgm:pt>
    <dgm:pt modelId="{7C4BC825-8054-A741-BF22-425D5B6F8B12}" type="pres">
      <dgm:prSet presAssocID="{074FF296-250C-944B-9859-6E95E4869221}" presName="parentText" presStyleLbl="node1" presStyleIdx="1" presStyleCnt="4">
        <dgm:presLayoutVars>
          <dgm:chMax val="1"/>
          <dgm:bulletEnabled val="1"/>
        </dgm:presLayoutVars>
      </dgm:prSet>
      <dgm:spPr/>
    </dgm:pt>
    <dgm:pt modelId="{C4D80A1F-AAFF-3844-AD7C-4612A4CD2184}" type="pres">
      <dgm:prSet presAssocID="{074FF296-250C-944B-9859-6E95E4869221}" presName="descendantText" presStyleLbl="alignAccFollowNode1" presStyleIdx="1" presStyleCnt="4">
        <dgm:presLayoutVars>
          <dgm:bulletEnabled val="1"/>
        </dgm:presLayoutVars>
      </dgm:prSet>
      <dgm:spPr/>
    </dgm:pt>
    <dgm:pt modelId="{20F99C73-3392-C242-A390-0A2A133D8D7A}" type="pres">
      <dgm:prSet presAssocID="{9DFCBAB0-9E40-704F-B543-0FBC981D3EFE}" presName="sp" presStyleCnt="0"/>
      <dgm:spPr/>
    </dgm:pt>
    <dgm:pt modelId="{B722EDE5-EC77-894A-9FFB-E735D439FF8F}" type="pres">
      <dgm:prSet presAssocID="{6A9DBF64-1AE6-BA4A-988C-C5DEDC46500A}" presName="linNode" presStyleCnt="0"/>
      <dgm:spPr/>
    </dgm:pt>
    <dgm:pt modelId="{09AF709E-29DB-644D-8BB3-D3319DA82E63}" type="pres">
      <dgm:prSet presAssocID="{6A9DBF64-1AE6-BA4A-988C-C5DEDC46500A}" presName="parentText" presStyleLbl="node1" presStyleIdx="2" presStyleCnt="4">
        <dgm:presLayoutVars>
          <dgm:chMax val="1"/>
          <dgm:bulletEnabled val="1"/>
        </dgm:presLayoutVars>
      </dgm:prSet>
      <dgm:spPr/>
    </dgm:pt>
    <dgm:pt modelId="{D3D36BE9-F94D-084F-988E-E68111ECF59A}" type="pres">
      <dgm:prSet presAssocID="{6A9DBF64-1AE6-BA4A-988C-C5DEDC46500A}" presName="descendantText" presStyleLbl="alignAccFollowNode1" presStyleIdx="2" presStyleCnt="4">
        <dgm:presLayoutVars>
          <dgm:bulletEnabled val="1"/>
        </dgm:presLayoutVars>
      </dgm:prSet>
      <dgm:spPr/>
    </dgm:pt>
    <dgm:pt modelId="{670355A1-AADB-4E4B-B1A5-6A7D8D52EF30}" type="pres">
      <dgm:prSet presAssocID="{6B52D455-4060-5848-B396-D6DB95D1C9FF}" presName="sp" presStyleCnt="0"/>
      <dgm:spPr/>
    </dgm:pt>
    <dgm:pt modelId="{3E50C784-4070-9144-8302-F951AEB0865F}" type="pres">
      <dgm:prSet presAssocID="{8BA18535-A302-7647-ABCD-BB81FA720B82}" presName="linNode" presStyleCnt="0"/>
      <dgm:spPr/>
    </dgm:pt>
    <dgm:pt modelId="{7E29EFCB-195B-3547-984D-9AF65A10DC23}" type="pres">
      <dgm:prSet presAssocID="{8BA18535-A302-7647-ABCD-BB81FA720B82}" presName="parentText" presStyleLbl="node1" presStyleIdx="3" presStyleCnt="4">
        <dgm:presLayoutVars>
          <dgm:chMax val="1"/>
          <dgm:bulletEnabled val="1"/>
        </dgm:presLayoutVars>
      </dgm:prSet>
      <dgm:spPr/>
    </dgm:pt>
    <dgm:pt modelId="{C0883258-632A-9740-983D-227785476A62}" type="pres">
      <dgm:prSet presAssocID="{8BA18535-A302-7647-ABCD-BB81FA720B82}" presName="descendantText" presStyleLbl="alignAccFollowNode1" presStyleIdx="3" presStyleCnt="4">
        <dgm:presLayoutVars>
          <dgm:bulletEnabled val="1"/>
        </dgm:presLayoutVars>
      </dgm:prSet>
      <dgm:spPr/>
    </dgm:pt>
  </dgm:ptLst>
  <dgm:cxnLst>
    <dgm:cxn modelId="{36B30D06-3F71-C249-AB2F-844C1CB87A8E}" srcId="{7B2F5943-99BC-1D4A-8441-785BE176D21F}" destId="{8BA18535-A302-7647-ABCD-BB81FA720B82}" srcOrd="3" destOrd="0" parTransId="{194F15EE-E5A4-9349-84B1-A38078411A22}" sibTransId="{26604E88-7C1A-B548-B6BA-6D4B12D4678F}"/>
    <dgm:cxn modelId="{7ADF2010-164D-BA4B-AD8A-62CCAAC8AE6B}" srcId="{7B2F5943-99BC-1D4A-8441-785BE176D21F}" destId="{935F191C-F4B4-4644-9E6F-4576C44177B8}" srcOrd="0" destOrd="0" parTransId="{5425BA94-A1C8-CA4B-A18A-8A4664D19630}" sibTransId="{8ACC6DD8-CFCF-724C-860E-A560B2A5A905}"/>
    <dgm:cxn modelId="{61DB901B-B249-9B4F-A77B-FAC116A30E80}" srcId="{6A9DBF64-1AE6-BA4A-988C-C5DEDC46500A}" destId="{B2BE5F2B-D7ED-5A4D-8311-CDA8B7D00934}" srcOrd="0" destOrd="0" parTransId="{AC25497A-B898-9647-9B42-BC9D6E23D4B8}" sibTransId="{4C832647-A23E-CC4C-B854-0BE4D3D5FCD5}"/>
    <dgm:cxn modelId="{B57D665D-CB09-B641-BCAB-2869D4C3DF47}" srcId="{935F191C-F4B4-4644-9E6F-4576C44177B8}" destId="{246EFCC8-9AC3-3F45-AD4A-0DA6CF00AF60}" srcOrd="0" destOrd="0" parTransId="{2AD080E5-C08C-3F46-BE28-3223A16A0774}" sibTransId="{08ADCD5F-9B14-584D-B33A-FF5B3E431DB4}"/>
    <dgm:cxn modelId="{601DB561-D9AD-964A-8A54-53FFC7F42482}" type="presOf" srcId="{074FF296-250C-944B-9859-6E95E4869221}" destId="{7C4BC825-8054-A741-BF22-425D5B6F8B12}" srcOrd="0" destOrd="0" presId="urn:microsoft.com/office/officeart/2005/8/layout/vList5"/>
    <dgm:cxn modelId="{CF4B0655-9B70-234F-8DE3-84E9B83C68D6}" srcId="{074FF296-250C-944B-9859-6E95E4869221}" destId="{C212665B-3264-1340-A664-CD409DF1578A}" srcOrd="0" destOrd="0" parTransId="{222146AA-FE26-8B41-A35F-A0526F308248}" sibTransId="{3DD7C327-E0F7-5247-BF06-7EBC739CD7D4}"/>
    <dgm:cxn modelId="{8A04A476-B2EA-F643-9685-19FA0476F8FB}" srcId="{7B2F5943-99BC-1D4A-8441-785BE176D21F}" destId="{074FF296-250C-944B-9859-6E95E4869221}" srcOrd="1" destOrd="0" parTransId="{15DD0FE8-9667-764C-857B-646D8514BBC4}" sibTransId="{9DFCBAB0-9E40-704F-B543-0FBC981D3EFE}"/>
    <dgm:cxn modelId="{62E86F95-BF8D-1F44-9D9F-4EC2C33678D8}" type="presOf" srcId="{935F191C-F4B4-4644-9E6F-4576C44177B8}" destId="{E09E3E4E-5AAB-6741-A8D3-36352F4A1EA5}" srcOrd="0" destOrd="0" presId="urn:microsoft.com/office/officeart/2005/8/layout/vList5"/>
    <dgm:cxn modelId="{A2611E97-F5AB-B348-9647-C2539B1BBE29}" type="presOf" srcId="{B2BE5F2B-D7ED-5A4D-8311-CDA8B7D00934}" destId="{D3D36BE9-F94D-084F-988E-E68111ECF59A}" srcOrd="0" destOrd="0" presId="urn:microsoft.com/office/officeart/2005/8/layout/vList5"/>
    <dgm:cxn modelId="{4D4821A2-27DF-8D4C-B470-E1ACF0D55B68}" type="presOf" srcId="{7B2F5943-99BC-1D4A-8441-785BE176D21F}" destId="{B4D63BFD-2ECE-D047-98E9-F4022E02F418}" srcOrd="0" destOrd="0" presId="urn:microsoft.com/office/officeart/2005/8/layout/vList5"/>
    <dgm:cxn modelId="{C25224B5-20D9-954B-9F00-49DA67181E07}" type="presOf" srcId="{40A5D6B8-B84B-C441-90CA-4D1EB5B84C2C}" destId="{C0883258-632A-9740-983D-227785476A62}" srcOrd="0" destOrd="0" presId="urn:microsoft.com/office/officeart/2005/8/layout/vList5"/>
    <dgm:cxn modelId="{1FE768B6-9EEF-D14E-AE0E-7C5F95F8E837}" type="presOf" srcId="{6A9DBF64-1AE6-BA4A-988C-C5DEDC46500A}" destId="{09AF709E-29DB-644D-8BB3-D3319DA82E63}" srcOrd="0" destOrd="0" presId="urn:microsoft.com/office/officeart/2005/8/layout/vList5"/>
    <dgm:cxn modelId="{2EED80BC-AC8D-144C-9B15-649677A27C66}" srcId="{8BA18535-A302-7647-ABCD-BB81FA720B82}" destId="{40A5D6B8-B84B-C441-90CA-4D1EB5B84C2C}" srcOrd="0" destOrd="0" parTransId="{5A1B7801-A416-A240-BE07-C18C765F2B1A}" sibTransId="{9DAA6FD7-87F0-6D42-93C8-67AF8ABB8545}"/>
    <dgm:cxn modelId="{DFA373C7-E179-0041-AFC0-F8B43FE4C3F1}" type="presOf" srcId="{246EFCC8-9AC3-3F45-AD4A-0DA6CF00AF60}" destId="{4CE7359F-BD03-1D48-876C-BE206D8D4898}" srcOrd="0" destOrd="0" presId="urn:microsoft.com/office/officeart/2005/8/layout/vList5"/>
    <dgm:cxn modelId="{A8B6D0C7-CF4E-1041-A507-EBF5D259CEAB}" srcId="{7B2F5943-99BC-1D4A-8441-785BE176D21F}" destId="{6A9DBF64-1AE6-BA4A-988C-C5DEDC46500A}" srcOrd="2" destOrd="0" parTransId="{E1EB7010-F188-BE42-8294-CCD4BE79CC81}" sibTransId="{6B52D455-4060-5848-B396-D6DB95D1C9FF}"/>
    <dgm:cxn modelId="{6662A3FE-4C5E-B446-8EE1-674A5BDC37C1}" type="presOf" srcId="{8BA18535-A302-7647-ABCD-BB81FA720B82}" destId="{7E29EFCB-195B-3547-984D-9AF65A10DC23}" srcOrd="0" destOrd="0" presId="urn:microsoft.com/office/officeart/2005/8/layout/vList5"/>
    <dgm:cxn modelId="{DAC2DAFF-F1CB-5D40-9018-D31EA43B8E53}" type="presOf" srcId="{C212665B-3264-1340-A664-CD409DF1578A}" destId="{C4D80A1F-AAFF-3844-AD7C-4612A4CD2184}" srcOrd="0" destOrd="0" presId="urn:microsoft.com/office/officeart/2005/8/layout/vList5"/>
    <dgm:cxn modelId="{AD9559AF-C0C1-594D-9FF3-9E7429302D40}" type="presParOf" srcId="{B4D63BFD-2ECE-D047-98E9-F4022E02F418}" destId="{6D2D627D-A691-2A43-BEBC-FBB471C46CEB}" srcOrd="0" destOrd="0" presId="urn:microsoft.com/office/officeart/2005/8/layout/vList5"/>
    <dgm:cxn modelId="{B4EAB662-986D-A845-A501-D731699B7B69}" type="presParOf" srcId="{6D2D627D-A691-2A43-BEBC-FBB471C46CEB}" destId="{E09E3E4E-5AAB-6741-A8D3-36352F4A1EA5}" srcOrd="0" destOrd="0" presId="urn:microsoft.com/office/officeart/2005/8/layout/vList5"/>
    <dgm:cxn modelId="{8E8C3571-2936-F24B-B5B4-964F80924430}" type="presParOf" srcId="{6D2D627D-A691-2A43-BEBC-FBB471C46CEB}" destId="{4CE7359F-BD03-1D48-876C-BE206D8D4898}" srcOrd="1" destOrd="0" presId="urn:microsoft.com/office/officeart/2005/8/layout/vList5"/>
    <dgm:cxn modelId="{13034739-F167-D845-A934-89933A98130F}" type="presParOf" srcId="{B4D63BFD-2ECE-D047-98E9-F4022E02F418}" destId="{949BEA12-C45A-BA40-9593-14601A5FDEA8}" srcOrd="1" destOrd="0" presId="urn:microsoft.com/office/officeart/2005/8/layout/vList5"/>
    <dgm:cxn modelId="{31708D77-F188-4D4F-BFCB-D251236C4BA6}" type="presParOf" srcId="{B4D63BFD-2ECE-D047-98E9-F4022E02F418}" destId="{18B48098-9ABB-9443-B0F2-0D54DC7CF468}" srcOrd="2" destOrd="0" presId="urn:microsoft.com/office/officeart/2005/8/layout/vList5"/>
    <dgm:cxn modelId="{1A03A79B-ACB1-2148-9433-0E9B8F6962EF}" type="presParOf" srcId="{18B48098-9ABB-9443-B0F2-0D54DC7CF468}" destId="{7C4BC825-8054-A741-BF22-425D5B6F8B12}" srcOrd="0" destOrd="0" presId="urn:microsoft.com/office/officeart/2005/8/layout/vList5"/>
    <dgm:cxn modelId="{2942B644-366E-6640-B0BE-5D4FB7FB4CE1}" type="presParOf" srcId="{18B48098-9ABB-9443-B0F2-0D54DC7CF468}" destId="{C4D80A1F-AAFF-3844-AD7C-4612A4CD2184}" srcOrd="1" destOrd="0" presId="urn:microsoft.com/office/officeart/2005/8/layout/vList5"/>
    <dgm:cxn modelId="{B0A34265-A459-EF4E-87F6-CFBCA0CACDB4}" type="presParOf" srcId="{B4D63BFD-2ECE-D047-98E9-F4022E02F418}" destId="{20F99C73-3392-C242-A390-0A2A133D8D7A}" srcOrd="3" destOrd="0" presId="urn:microsoft.com/office/officeart/2005/8/layout/vList5"/>
    <dgm:cxn modelId="{78F165C4-38EC-8645-9F1A-D1E9390EC666}" type="presParOf" srcId="{B4D63BFD-2ECE-D047-98E9-F4022E02F418}" destId="{B722EDE5-EC77-894A-9FFB-E735D439FF8F}" srcOrd="4" destOrd="0" presId="urn:microsoft.com/office/officeart/2005/8/layout/vList5"/>
    <dgm:cxn modelId="{ECF33BD9-ABC8-B442-9AB3-B57A6E5EC901}" type="presParOf" srcId="{B722EDE5-EC77-894A-9FFB-E735D439FF8F}" destId="{09AF709E-29DB-644D-8BB3-D3319DA82E63}" srcOrd="0" destOrd="0" presId="urn:microsoft.com/office/officeart/2005/8/layout/vList5"/>
    <dgm:cxn modelId="{E9057F02-A829-9049-8D1C-9F0924294876}" type="presParOf" srcId="{B722EDE5-EC77-894A-9FFB-E735D439FF8F}" destId="{D3D36BE9-F94D-084F-988E-E68111ECF59A}" srcOrd="1" destOrd="0" presId="urn:microsoft.com/office/officeart/2005/8/layout/vList5"/>
    <dgm:cxn modelId="{C11A0AAB-5B21-704D-93C0-D21D5E7A8F7D}" type="presParOf" srcId="{B4D63BFD-2ECE-D047-98E9-F4022E02F418}" destId="{670355A1-AADB-4E4B-B1A5-6A7D8D52EF30}" srcOrd="5" destOrd="0" presId="urn:microsoft.com/office/officeart/2005/8/layout/vList5"/>
    <dgm:cxn modelId="{FB685127-AC21-B74B-A92C-6254EF8F023B}" type="presParOf" srcId="{B4D63BFD-2ECE-D047-98E9-F4022E02F418}" destId="{3E50C784-4070-9144-8302-F951AEB0865F}" srcOrd="6" destOrd="0" presId="urn:microsoft.com/office/officeart/2005/8/layout/vList5"/>
    <dgm:cxn modelId="{B97C817B-FEA6-C84B-9E1A-D7237D2DF5E9}" type="presParOf" srcId="{3E50C784-4070-9144-8302-F951AEB0865F}" destId="{7E29EFCB-195B-3547-984D-9AF65A10DC23}" srcOrd="0" destOrd="0" presId="urn:microsoft.com/office/officeart/2005/8/layout/vList5"/>
    <dgm:cxn modelId="{7FA1498A-9161-6F4B-B790-0CD0B8933231}" type="presParOf" srcId="{3E50C784-4070-9144-8302-F951AEB0865F}" destId="{C0883258-632A-9740-983D-227785476A62}"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10317121" cy="1146874"/>
        <a:chOff x="0" y="0"/>
        <a:chExt cx="10317121" cy="1146874"/>
      </a:xfrm>
    </dsp:grpSpPr>
    <dsp:sp modelId="{7B989193-FA4E-4A44-A008-DD504AD2CE12}">
      <dsp:nvSpPr>
        <dsp:cNvPr id="3" name="燕尾形 2"/>
        <dsp:cNvSpPr/>
      </dsp:nvSpPr>
      <dsp:spPr bwMode="white">
        <a:xfrm>
          <a:off x="0" y="0"/>
          <a:ext cx="3684686" cy="1146874"/>
        </a:xfrm>
        <a:prstGeom prst="chevron">
          <a:avLst/>
        </a:prstGeom>
      </dsp:spPr>
      <dsp:style>
        <a:lnRef idx="2">
          <a:schemeClr val="lt1"/>
        </a:lnRef>
        <a:fillRef idx="1">
          <a:schemeClr val="accent1"/>
        </a:fillRef>
        <a:effectRef idx="0">
          <a:scrgbClr r="0" g="0" b="0"/>
        </a:effectRef>
        <a:fontRef idx="minor">
          <a:schemeClr val="lt1"/>
        </a:fontRef>
      </dsp:style>
      <dsp:txBody>
        <a:bodyPr lIns="16002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000" dirty="0"/>
            <a:t>开发阶段</a:t>
          </a:r>
        </a:p>
      </dsp:txBody>
      <dsp:txXfrm>
        <a:off x="0" y="0"/>
        <a:ext cx="3684686" cy="1146874"/>
      </dsp:txXfrm>
    </dsp:sp>
    <dsp:sp modelId="{0289A9CF-0B15-9C4B-B56B-CD8CEC3EA220}">
      <dsp:nvSpPr>
        <dsp:cNvPr id="4" name="燕尾形 3"/>
        <dsp:cNvSpPr/>
      </dsp:nvSpPr>
      <dsp:spPr bwMode="white">
        <a:xfrm>
          <a:off x="3316217" y="0"/>
          <a:ext cx="3684686" cy="1146874"/>
        </a:xfrm>
        <a:prstGeom prst="chevron">
          <a:avLst/>
        </a:prstGeom>
      </dsp:spPr>
      <dsp:style>
        <a:lnRef idx="2">
          <a:schemeClr val="lt1"/>
        </a:lnRef>
        <a:fillRef idx="1">
          <a:schemeClr val="accent1"/>
        </a:fillRef>
        <a:effectRef idx="0">
          <a:scrgbClr r="0" g="0" b="0"/>
        </a:effectRef>
        <a:fontRef idx="minor">
          <a:schemeClr val="lt1"/>
        </a:fontRef>
      </dsp:style>
      <dsp:txBody>
        <a:bodyPr lIns="16002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000" dirty="0"/>
            <a:t>运行阶段</a:t>
          </a:r>
        </a:p>
      </dsp:txBody>
      <dsp:txXfrm>
        <a:off x="3316217" y="0"/>
        <a:ext cx="3684686" cy="1146874"/>
      </dsp:txXfrm>
    </dsp:sp>
    <dsp:sp modelId="{D203EBFB-3884-A649-A019-5411DD6CC9D4}">
      <dsp:nvSpPr>
        <dsp:cNvPr id="5" name="燕尾形 4"/>
        <dsp:cNvSpPr/>
      </dsp:nvSpPr>
      <dsp:spPr bwMode="white">
        <a:xfrm>
          <a:off x="6632435" y="0"/>
          <a:ext cx="3684686" cy="1146874"/>
        </a:xfrm>
        <a:prstGeom prst="chevron">
          <a:avLst/>
        </a:prstGeom>
      </dsp:spPr>
      <dsp:style>
        <a:lnRef idx="2">
          <a:schemeClr val="lt1"/>
        </a:lnRef>
        <a:fillRef idx="1">
          <a:schemeClr val="accent1"/>
        </a:fillRef>
        <a:effectRef idx="0">
          <a:scrgbClr r="0" g="0" b="0"/>
        </a:effectRef>
        <a:fontRef idx="minor">
          <a:schemeClr val="lt1"/>
        </a:fontRef>
      </dsp:style>
      <dsp:txBody>
        <a:bodyPr lIns="16002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4000" dirty="0"/>
            <a:t>运维阶段</a:t>
          </a:r>
        </a:p>
      </dsp:txBody>
      <dsp:txXfrm>
        <a:off x="6632435" y="0"/>
        <a:ext cx="3684686" cy="11468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AA29B-2F51-4323-8248-EAC9DF30ABE1}">
      <dsp:nvSpPr>
        <dsp:cNvPr id="0" name=""/>
        <dsp:cNvSpPr/>
      </dsp:nvSpPr>
      <dsp:spPr>
        <a:xfrm>
          <a:off x="-342684" y="0"/>
          <a:ext cx="4714907" cy="4714907"/>
        </a:xfrm>
        <a:prstGeom prst="pie">
          <a:avLst>
            <a:gd name="adj1" fmla="val 5400000"/>
            <a:gd name="adj2" fmla="val 16200000"/>
          </a:avLst>
        </a:prstGeom>
        <a:solidFill>
          <a:schemeClr val="accent6">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3F5C14D-AEBA-4381-97FB-F200F66CA002}">
      <dsp:nvSpPr>
        <dsp:cNvPr id="0" name=""/>
        <dsp:cNvSpPr/>
      </dsp:nvSpPr>
      <dsp:spPr>
        <a:xfrm>
          <a:off x="2014769" y="0"/>
          <a:ext cx="6500858" cy="4714907"/>
        </a:xfrm>
        <a:prstGeom prst="rect">
          <a:avLst/>
        </a:prstGeom>
        <a:solidFill>
          <a:schemeClr val="accent6">
            <a:lumMod val="20000"/>
            <a:lumOff val="8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b="1" kern="1200" dirty="0">
            <a:latin typeface="微软雅黑" pitchFamily="34" charset="-122"/>
            <a:ea typeface="微软雅黑" pitchFamily="34" charset="-122"/>
          </a:endParaRPr>
        </a:p>
      </dsp:txBody>
      <dsp:txXfrm>
        <a:off x="2014769" y="0"/>
        <a:ext cx="3250429" cy="2239581"/>
      </dsp:txXfrm>
    </dsp:sp>
    <dsp:sp modelId="{8AD64AC5-C8E5-4BA0-A440-B37214BEBA32}">
      <dsp:nvSpPr>
        <dsp:cNvPr id="0" name=""/>
        <dsp:cNvSpPr/>
      </dsp:nvSpPr>
      <dsp:spPr>
        <a:xfrm>
          <a:off x="894978" y="2239581"/>
          <a:ext cx="2239581" cy="2239581"/>
        </a:xfrm>
        <a:prstGeom prst="pie">
          <a:avLst>
            <a:gd name="adj1" fmla="val 5400000"/>
            <a:gd name="adj2" fmla="val 16200000"/>
          </a:avLst>
        </a:prstGeom>
        <a:solidFill>
          <a:schemeClr val="accent5">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F258466-F956-40B9-AE9F-4A6CF94E1FA7}">
      <dsp:nvSpPr>
        <dsp:cNvPr id="0" name=""/>
        <dsp:cNvSpPr/>
      </dsp:nvSpPr>
      <dsp:spPr>
        <a:xfrm>
          <a:off x="2014769" y="2239581"/>
          <a:ext cx="6500858" cy="2239581"/>
        </a:xfrm>
        <a:prstGeom prst="rect">
          <a:avLst/>
        </a:prstGeom>
        <a:solidFill>
          <a:schemeClr val="accent5">
            <a:lumMod val="20000"/>
            <a:lumOff val="80000"/>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zh-CN" altLang="en-US" sz="1800" b="1" kern="1200" dirty="0">
            <a:latin typeface="微软雅黑" pitchFamily="34" charset="-122"/>
            <a:ea typeface="微软雅黑" pitchFamily="34" charset="-122"/>
          </a:endParaRPr>
        </a:p>
      </dsp:txBody>
      <dsp:txXfrm>
        <a:off x="2014769" y="2239581"/>
        <a:ext cx="3250429" cy="2239581"/>
      </dsp:txXfrm>
    </dsp:sp>
    <dsp:sp modelId="{F8603273-75F9-4E4F-B5CB-54E9F4A811D2}">
      <dsp:nvSpPr>
        <dsp:cNvPr id="0" name=""/>
        <dsp:cNvSpPr/>
      </dsp:nvSpPr>
      <dsp:spPr>
        <a:xfrm>
          <a:off x="2039895" y="0"/>
          <a:ext cx="3250429" cy="223958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a:latin typeface="微软雅黑" pitchFamily="34" charset="-122"/>
              <a:ea typeface="微软雅黑" pitchFamily="34" charset="-122"/>
            </a:rPr>
            <a:t>控制任务  并行</a:t>
          </a:r>
        </a:p>
        <a:p>
          <a:pPr marL="171450" lvl="1" indent="-171450" algn="l" defTabSz="800100">
            <a:lnSpc>
              <a:spcPct val="90000"/>
            </a:lnSpc>
            <a:spcBef>
              <a:spcPct val="0"/>
            </a:spcBef>
            <a:spcAft>
              <a:spcPct val="15000"/>
            </a:spcAft>
            <a:buChar char="•"/>
          </a:pPr>
          <a:r>
            <a:rPr lang="zh-CN" altLang="en-US" sz="1800" b="0" kern="1200" dirty="0">
              <a:latin typeface="微软雅黑" pitchFamily="34" charset="-122"/>
              <a:ea typeface="微软雅黑" pitchFamily="34" charset="-122"/>
            </a:rPr>
            <a:t>控制任务  串行</a:t>
          </a:r>
        </a:p>
        <a:p>
          <a:pPr marL="171450" lvl="1" indent="-171450" algn="l" defTabSz="800100">
            <a:lnSpc>
              <a:spcPct val="90000"/>
            </a:lnSpc>
            <a:spcBef>
              <a:spcPct val="0"/>
            </a:spcBef>
            <a:spcAft>
              <a:spcPct val="15000"/>
            </a:spcAft>
            <a:buChar char="•"/>
          </a:pPr>
          <a:r>
            <a:rPr lang="zh-CN" altLang="en-US" sz="1800" b="0" kern="1200" dirty="0">
              <a:latin typeface="微软雅黑" pitchFamily="34" charset="-122"/>
              <a:ea typeface="微软雅黑" pitchFamily="34" charset="-122"/>
            </a:rPr>
            <a:t>控制任务  迭代</a:t>
          </a:r>
        </a:p>
      </dsp:txBody>
      <dsp:txXfrm>
        <a:off x="2039895" y="0"/>
        <a:ext cx="3250429" cy="2239581"/>
      </dsp:txXfrm>
    </dsp:sp>
    <dsp:sp modelId="{83F322A4-0D50-42A2-A7EA-7749709CD0D4}">
      <dsp:nvSpPr>
        <dsp:cNvPr id="0" name=""/>
        <dsp:cNvSpPr/>
      </dsp:nvSpPr>
      <dsp:spPr>
        <a:xfrm>
          <a:off x="2043031" y="2239581"/>
          <a:ext cx="4621167" cy="2239581"/>
        </a:xfrm>
        <a:prstGeom prst="rect">
          <a:avLst/>
        </a:prstGeom>
        <a:noFill/>
        <a:ln w="6350" cap="flat" cmpd="sng" algn="ctr">
          <a:noFill/>
          <a:prstDash val="solid"/>
          <a:miter lim="800000"/>
        </a:ln>
        <a:effectLst/>
        <a:sp3d/>
      </dsp:spPr>
      <dsp:style>
        <a:lnRef idx="1">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a:latin typeface="微软雅黑" pitchFamily="34" charset="-122"/>
              <a:ea typeface="微软雅黑" pitchFamily="34" charset="-122"/>
            </a:rPr>
            <a:t>数据转换流程   并行</a:t>
          </a:r>
        </a:p>
        <a:p>
          <a:pPr marL="171450" lvl="1" indent="-171450" algn="l" defTabSz="800100">
            <a:lnSpc>
              <a:spcPct val="90000"/>
            </a:lnSpc>
            <a:spcBef>
              <a:spcPct val="0"/>
            </a:spcBef>
            <a:spcAft>
              <a:spcPct val="15000"/>
            </a:spcAft>
            <a:buChar char="•"/>
          </a:pPr>
          <a:r>
            <a:rPr lang="zh-CN" altLang="en-US" sz="1800" b="0" kern="1200" dirty="0">
              <a:latin typeface="微软雅黑" pitchFamily="34" charset="-122"/>
              <a:ea typeface="微软雅黑" pitchFamily="34" charset="-122"/>
            </a:rPr>
            <a:t>数据转换流程   串行</a:t>
          </a:r>
        </a:p>
        <a:p>
          <a:pPr marL="171450" lvl="1" indent="-171450" algn="l" defTabSz="800100">
            <a:lnSpc>
              <a:spcPct val="90000"/>
            </a:lnSpc>
            <a:spcBef>
              <a:spcPct val="0"/>
            </a:spcBef>
            <a:spcAft>
              <a:spcPct val="15000"/>
            </a:spcAft>
            <a:buChar char="•"/>
          </a:pPr>
          <a:r>
            <a:rPr lang="zh-CN" altLang="en-US" sz="1800" b="0" kern="1200" dirty="0">
              <a:latin typeface="微软雅黑" pitchFamily="34" charset="-122"/>
              <a:ea typeface="微软雅黑" pitchFamily="34" charset="-122"/>
            </a:rPr>
            <a:t>条件判断，路径选择</a:t>
          </a:r>
        </a:p>
      </dsp:txBody>
      <dsp:txXfrm>
        <a:off x="2043031" y="2239581"/>
        <a:ext cx="4621167" cy="22395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7359F-BD03-1D48-876C-BE206D8D4898}">
      <dsp:nvSpPr>
        <dsp:cNvPr id="0" name=""/>
        <dsp:cNvSpPr/>
      </dsp:nvSpPr>
      <dsp:spPr>
        <a:xfrm rot="5400000">
          <a:off x="5329041" y="-2171420"/>
          <a:ext cx="857404" cy="541905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异常恢复可以保证流程从异常点开始重新同步，保证数据的最终完整性和一致性。</a:t>
          </a:r>
        </a:p>
      </dsp:txBody>
      <dsp:txXfrm rot="-5400000">
        <a:off x="3048217" y="151259"/>
        <a:ext cx="5377198" cy="773694"/>
      </dsp:txXfrm>
    </dsp:sp>
    <dsp:sp modelId="{E09E3E4E-5AAB-6741-A8D3-36352F4A1EA5}">
      <dsp:nvSpPr>
        <dsp:cNvPr id="0" name=""/>
        <dsp:cNvSpPr/>
      </dsp:nvSpPr>
      <dsp:spPr>
        <a:xfrm>
          <a:off x="0" y="2228"/>
          <a:ext cx="3048217" cy="10717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异常恢复</a:t>
          </a:r>
        </a:p>
      </dsp:txBody>
      <dsp:txXfrm>
        <a:off x="52319" y="54547"/>
        <a:ext cx="2943579" cy="967117"/>
      </dsp:txXfrm>
    </dsp:sp>
    <dsp:sp modelId="{C4D80A1F-AAFF-3844-AD7C-4612A4CD2184}">
      <dsp:nvSpPr>
        <dsp:cNvPr id="0" name=""/>
        <dsp:cNvSpPr/>
      </dsp:nvSpPr>
      <dsp:spPr>
        <a:xfrm rot="5400000">
          <a:off x="5329041" y="-1046076"/>
          <a:ext cx="857404" cy="541905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提供对重跑、补采场景的支持，支持串行、并行补采配置，提供重跑批次执行参数调整。</a:t>
          </a:r>
        </a:p>
      </dsp:txBody>
      <dsp:txXfrm rot="-5400000">
        <a:off x="3048217" y="1276603"/>
        <a:ext cx="5377198" cy="773694"/>
      </dsp:txXfrm>
    </dsp:sp>
    <dsp:sp modelId="{7C4BC825-8054-A741-BF22-425D5B6F8B12}">
      <dsp:nvSpPr>
        <dsp:cNvPr id="0" name=""/>
        <dsp:cNvSpPr/>
      </dsp:nvSpPr>
      <dsp:spPr>
        <a:xfrm>
          <a:off x="0" y="1127571"/>
          <a:ext cx="3048217" cy="10717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重跑补数</a:t>
          </a:r>
        </a:p>
      </dsp:txBody>
      <dsp:txXfrm>
        <a:off x="52319" y="1179890"/>
        <a:ext cx="2943579" cy="967117"/>
      </dsp:txXfrm>
    </dsp:sp>
    <dsp:sp modelId="{D3D36BE9-F94D-084F-988E-E68111ECF59A}">
      <dsp:nvSpPr>
        <dsp:cNvPr id="0" name=""/>
        <dsp:cNvSpPr/>
      </dsp:nvSpPr>
      <dsp:spPr>
        <a:xfrm rot="5400000">
          <a:off x="5329041" y="79266"/>
          <a:ext cx="857404" cy="541905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提供运行时数据源信息动态更新机制，数据源连接信息发生变化，任务不会中断。</a:t>
          </a:r>
        </a:p>
      </dsp:txBody>
      <dsp:txXfrm rot="-5400000">
        <a:off x="3048217" y="2401946"/>
        <a:ext cx="5377198" cy="773694"/>
      </dsp:txXfrm>
    </dsp:sp>
    <dsp:sp modelId="{09AF709E-29DB-644D-8BB3-D3319DA82E63}">
      <dsp:nvSpPr>
        <dsp:cNvPr id="0" name=""/>
        <dsp:cNvSpPr/>
      </dsp:nvSpPr>
      <dsp:spPr>
        <a:xfrm>
          <a:off x="0" y="2252915"/>
          <a:ext cx="3048217" cy="10717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数据源动态更新</a:t>
          </a:r>
        </a:p>
      </dsp:txBody>
      <dsp:txXfrm>
        <a:off x="52319" y="2305234"/>
        <a:ext cx="2943579" cy="967117"/>
      </dsp:txXfrm>
    </dsp:sp>
    <dsp:sp modelId="{C0883258-632A-9740-983D-227785476A62}">
      <dsp:nvSpPr>
        <dsp:cNvPr id="0" name=""/>
        <dsp:cNvSpPr/>
      </dsp:nvSpPr>
      <dsp:spPr>
        <a:xfrm rot="5400000">
          <a:off x="5329041" y="1204610"/>
          <a:ext cx="857404" cy="541905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zh-CN" altLang="en-US" sz="1700" kern="1200" dirty="0"/>
            <a:t>用户自定义对账规则，系统自动完成任务执行结果的对账分析。</a:t>
          </a:r>
        </a:p>
      </dsp:txBody>
      <dsp:txXfrm rot="-5400000">
        <a:off x="3048217" y="3527290"/>
        <a:ext cx="5377198" cy="773694"/>
      </dsp:txXfrm>
    </dsp:sp>
    <dsp:sp modelId="{7E29EFCB-195B-3547-984D-9AF65A10DC23}">
      <dsp:nvSpPr>
        <dsp:cNvPr id="0" name=""/>
        <dsp:cNvSpPr/>
      </dsp:nvSpPr>
      <dsp:spPr>
        <a:xfrm>
          <a:off x="0" y="3378258"/>
          <a:ext cx="3048217" cy="107175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数据对账</a:t>
          </a:r>
        </a:p>
      </dsp:txBody>
      <dsp:txXfrm>
        <a:off x="52319" y="3430577"/>
        <a:ext cx="2943579" cy="967117"/>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4C285-A647-4F9F-8587-CBD4E2D6023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97F45-9383-4D93-863F-E754000D4FA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GB" altLang="zh-CN" b="0" i="0" dirty="0">
                <a:solidFill>
                  <a:srgbClr val="000000"/>
                </a:solidFill>
                <a:effectLst/>
                <a:latin typeface="PingFang SC" panose="020B0400000000000000" pitchFamily="34" charset="-122"/>
                <a:ea typeface="PingFang SC" panose="020B0400000000000000" pitchFamily="34" charset="-122"/>
              </a:rPr>
              <a:t>ETL </a:t>
            </a:r>
            <a:r>
              <a:rPr lang="zh-CN" altLang="en-US" b="0" i="0" dirty="0">
                <a:solidFill>
                  <a:srgbClr val="000000"/>
                </a:solidFill>
                <a:effectLst/>
                <a:latin typeface="PingFang SC" panose="020B0400000000000000" pitchFamily="34" charset="-122"/>
                <a:ea typeface="PingFang SC" panose="020B0400000000000000" pitchFamily="34" charset="-122"/>
              </a:rPr>
              <a:t>使用一组业务规则来清理和组织原始数据，并为存储、数据分析和机器学习（</a:t>
            </a:r>
            <a:r>
              <a:rPr lang="en-GB" altLang="zh-CN" b="0" i="0" dirty="0">
                <a:solidFill>
                  <a:srgbClr val="000000"/>
                </a:solidFill>
                <a:effectLst/>
                <a:latin typeface="PingFang SC" panose="020B0400000000000000" pitchFamily="34" charset="-122"/>
                <a:ea typeface="PingFang SC" panose="020B0400000000000000" pitchFamily="34" charset="-122"/>
              </a:rPr>
              <a:t>ML</a:t>
            </a:r>
            <a:r>
              <a:rPr lang="zh-CN" altLang="en-GB" b="0" i="0" dirty="0">
                <a:solidFill>
                  <a:srgbClr val="000000"/>
                </a:solidFill>
                <a:effectLst/>
                <a:latin typeface="PingFang SC" panose="020B0400000000000000" pitchFamily="34" charset="-122"/>
                <a:ea typeface="PingFang SC" panose="020B0400000000000000" pitchFamily="34" charset="-122"/>
              </a:rPr>
              <a:t>）</a:t>
            </a:r>
            <a:r>
              <a:rPr lang="zh-CN" altLang="en-US" b="0" i="0" dirty="0">
                <a:solidFill>
                  <a:srgbClr val="000000"/>
                </a:solidFill>
                <a:effectLst/>
                <a:latin typeface="PingFang SC" panose="020B0400000000000000" pitchFamily="34" charset="-122"/>
                <a:ea typeface="PingFang SC" panose="020B0400000000000000" pitchFamily="34" charset="-122"/>
              </a:rPr>
              <a:t>做好准备。您可以通过数据分析满足特定的商业智能需求（例如预测业务决策的结果、生成报告和控制面板、减少无效运营等）</a:t>
            </a:r>
            <a:endParaRPr kumimoji="1" lang="en-US" altLang="zh-CN" b="0" i="0" dirty="0">
              <a:solidFill>
                <a:srgbClr val="000000"/>
              </a:solidFill>
              <a:effectLst/>
              <a:latin typeface="PingFang SC" panose="020B0400000000000000" pitchFamily="34" charset="-122"/>
              <a:ea typeface="PingFang SC" panose="020B0400000000000000" pitchFamily="34" charset="-122"/>
            </a:endParaRPr>
          </a:p>
          <a:p>
            <a:pPr marL="171450" indent="-171450">
              <a:buFont typeface="Arial" panose="020B0604020202020204" pitchFamily="34" charset="0"/>
              <a:buChar char="•"/>
            </a:pPr>
            <a:endParaRPr kumimoji="1" lang="en-US" altLang="zh-CN" b="0" i="0" dirty="0">
              <a:solidFill>
                <a:srgbClr val="000000"/>
              </a:solidFill>
              <a:effectLst/>
              <a:latin typeface="PingFang SC" panose="020B0400000000000000" pitchFamily="34" charset="-122"/>
              <a:ea typeface="PingFang SC" panose="020B0400000000000000" pitchFamily="34" charset="-122"/>
            </a:endParaRPr>
          </a:p>
          <a:p>
            <a:pPr algn="l"/>
            <a:r>
              <a:rPr lang="zh-CN" altLang="en-US" b="0" i="0" dirty="0">
                <a:solidFill>
                  <a:srgbClr val="000000"/>
                </a:solidFill>
                <a:effectLst/>
                <a:latin typeface="PingFang SC" panose="020B0400000000000000" pitchFamily="34" charset="-122"/>
                <a:ea typeface="PingFang SC" panose="020B0400000000000000" pitchFamily="34" charset="-122"/>
              </a:rPr>
              <a:t>今天的组织拥有来自各种来源的结构化和非结构化数据，包括：</a:t>
            </a:r>
            <a:endParaRPr lang="zh-CN" altLang="en-US" b="0" i="0" dirty="0">
              <a:solidFill>
                <a:srgbClr val="000000"/>
              </a:solidFill>
              <a:effectLst/>
              <a:latin typeface="PingFang SC" panose="020B0400000000000000" pitchFamily="34" charset="-122"/>
              <a:ea typeface="PingFang SC" panose="020B0400000000000000" pitchFamily="34" charset="-122"/>
            </a:endParaRPr>
          </a:p>
          <a:p>
            <a:pPr algn="l">
              <a:buFont typeface="Arial" panose="020B0604020202020204" pitchFamily="34" charset="0"/>
              <a:buChar char="•"/>
            </a:pPr>
            <a:r>
              <a:rPr lang="zh-CN" altLang="en-US" b="0" i="0" dirty="0">
                <a:solidFill>
                  <a:srgbClr val="000000"/>
                </a:solidFill>
                <a:effectLst/>
                <a:latin typeface="PingFang SC" panose="020B0400000000000000" pitchFamily="34" charset="-122"/>
                <a:ea typeface="PingFang SC" panose="020B0400000000000000" pitchFamily="34" charset="-122"/>
              </a:rPr>
              <a:t>来自在线支付和客户关系管理（</a:t>
            </a:r>
            <a:r>
              <a:rPr lang="en-GB" altLang="zh-CN" b="0" i="0" dirty="0">
                <a:solidFill>
                  <a:srgbClr val="000000"/>
                </a:solidFill>
                <a:effectLst/>
                <a:latin typeface="PingFang SC" panose="020B0400000000000000" pitchFamily="34" charset="-122"/>
                <a:ea typeface="PingFang SC" panose="020B0400000000000000" pitchFamily="34" charset="-122"/>
              </a:rPr>
              <a:t>CRM</a:t>
            </a:r>
            <a:r>
              <a:rPr lang="zh-CN" altLang="en-GB" b="0" i="0" dirty="0">
                <a:solidFill>
                  <a:srgbClr val="000000"/>
                </a:solidFill>
                <a:effectLst/>
                <a:latin typeface="PingFang SC" panose="020B0400000000000000" pitchFamily="34" charset="-122"/>
                <a:ea typeface="PingFang SC" panose="020B0400000000000000" pitchFamily="34" charset="-122"/>
              </a:rPr>
              <a:t>）</a:t>
            </a:r>
            <a:r>
              <a:rPr lang="zh-CN" altLang="en-US" b="0" i="0" dirty="0">
                <a:solidFill>
                  <a:srgbClr val="000000"/>
                </a:solidFill>
                <a:effectLst/>
                <a:latin typeface="PingFang SC" panose="020B0400000000000000" pitchFamily="34" charset="-122"/>
                <a:ea typeface="PingFang SC" panose="020B0400000000000000" pitchFamily="34" charset="-122"/>
              </a:rPr>
              <a:t>系统的客户数据</a:t>
            </a:r>
            <a:endParaRPr lang="zh-CN" altLang="en-US" b="0" i="0" dirty="0">
              <a:solidFill>
                <a:srgbClr val="000000"/>
              </a:solidFill>
              <a:effectLst/>
              <a:latin typeface="PingFang SC" panose="020B0400000000000000" pitchFamily="34" charset="-122"/>
              <a:ea typeface="PingFang SC" panose="020B0400000000000000" pitchFamily="34" charset="-122"/>
            </a:endParaRPr>
          </a:p>
          <a:p>
            <a:pPr algn="l">
              <a:buFont typeface="Arial" panose="020B0604020202020204" pitchFamily="34" charset="0"/>
              <a:buChar char="•"/>
            </a:pPr>
            <a:r>
              <a:rPr lang="zh-CN" altLang="en-US" b="0" i="0" dirty="0">
                <a:solidFill>
                  <a:srgbClr val="000000"/>
                </a:solidFill>
                <a:effectLst/>
                <a:latin typeface="PingFang SC" panose="020B0400000000000000" pitchFamily="34" charset="-122"/>
                <a:ea typeface="PingFang SC" panose="020B0400000000000000" pitchFamily="34" charset="-122"/>
              </a:rPr>
              <a:t>来自供应商系统的库存和运营数据</a:t>
            </a:r>
            <a:endParaRPr lang="zh-CN" altLang="en-US" b="0" i="0" dirty="0">
              <a:solidFill>
                <a:srgbClr val="000000"/>
              </a:solidFill>
              <a:effectLst/>
              <a:latin typeface="PingFang SC" panose="020B0400000000000000" pitchFamily="34" charset="-122"/>
              <a:ea typeface="PingFang SC" panose="020B0400000000000000" pitchFamily="34" charset="-122"/>
            </a:endParaRPr>
          </a:p>
          <a:p>
            <a:pPr algn="l">
              <a:buFont typeface="Arial" panose="020B0604020202020204" pitchFamily="34" charset="0"/>
              <a:buChar char="•"/>
            </a:pPr>
            <a:r>
              <a:rPr lang="zh-CN" altLang="en-US" b="0" i="0" dirty="0">
                <a:solidFill>
                  <a:srgbClr val="000000"/>
                </a:solidFill>
                <a:effectLst/>
                <a:latin typeface="PingFang SC" panose="020B0400000000000000" pitchFamily="34" charset="-122"/>
                <a:ea typeface="PingFang SC" panose="020B0400000000000000" pitchFamily="34" charset="-122"/>
              </a:rPr>
              <a:t>来自物联网（</a:t>
            </a:r>
            <a:r>
              <a:rPr lang="en-GB" altLang="zh-CN" b="0" i="0" dirty="0">
                <a:solidFill>
                  <a:srgbClr val="000000"/>
                </a:solidFill>
                <a:effectLst/>
                <a:latin typeface="PingFang SC" panose="020B0400000000000000" pitchFamily="34" charset="-122"/>
                <a:ea typeface="PingFang SC" panose="020B0400000000000000" pitchFamily="34" charset="-122"/>
              </a:rPr>
              <a:t>IoT</a:t>
            </a:r>
            <a:r>
              <a:rPr lang="zh-CN" altLang="en-GB" b="0" i="0" dirty="0">
                <a:solidFill>
                  <a:srgbClr val="000000"/>
                </a:solidFill>
                <a:effectLst/>
                <a:latin typeface="PingFang SC" panose="020B0400000000000000" pitchFamily="34" charset="-122"/>
                <a:ea typeface="PingFang SC" panose="020B0400000000000000" pitchFamily="34" charset="-122"/>
              </a:rPr>
              <a:t>）</a:t>
            </a:r>
            <a:r>
              <a:rPr lang="zh-CN" altLang="en-US" b="0" i="0" dirty="0">
                <a:solidFill>
                  <a:srgbClr val="000000"/>
                </a:solidFill>
                <a:effectLst/>
                <a:latin typeface="PingFang SC" panose="020B0400000000000000" pitchFamily="34" charset="-122"/>
                <a:ea typeface="PingFang SC" panose="020B0400000000000000" pitchFamily="34" charset="-122"/>
              </a:rPr>
              <a:t>设备的传感器数据</a:t>
            </a:r>
            <a:endParaRPr lang="zh-CN" altLang="en-US" b="0" i="0" dirty="0">
              <a:solidFill>
                <a:srgbClr val="000000"/>
              </a:solidFill>
              <a:effectLst/>
              <a:latin typeface="PingFang SC" panose="020B0400000000000000" pitchFamily="34" charset="-122"/>
              <a:ea typeface="PingFang SC" panose="020B0400000000000000" pitchFamily="34" charset="-122"/>
            </a:endParaRPr>
          </a:p>
          <a:p>
            <a:pPr algn="l">
              <a:buFont typeface="Arial" panose="020B0604020202020204" pitchFamily="34" charset="0"/>
              <a:buChar char="•"/>
            </a:pPr>
            <a:r>
              <a:rPr lang="zh-CN" altLang="en-US" b="0" i="0" dirty="0">
                <a:solidFill>
                  <a:srgbClr val="000000"/>
                </a:solidFill>
                <a:effectLst/>
                <a:latin typeface="PingFang SC" panose="020B0400000000000000" pitchFamily="34" charset="-122"/>
                <a:ea typeface="PingFang SC" panose="020B0400000000000000" pitchFamily="34" charset="-122"/>
              </a:rPr>
              <a:t>来自社交媒体和客户反馈的营销数据</a:t>
            </a:r>
            <a:endParaRPr lang="zh-CN" altLang="en-US" b="0" i="0" dirty="0">
              <a:solidFill>
                <a:srgbClr val="000000"/>
              </a:solidFill>
              <a:effectLst/>
              <a:latin typeface="PingFang SC" panose="020B0400000000000000" pitchFamily="34" charset="-122"/>
              <a:ea typeface="PingFang SC" panose="020B0400000000000000" pitchFamily="34" charset="-122"/>
            </a:endParaRPr>
          </a:p>
          <a:p>
            <a:pPr algn="l">
              <a:buFont typeface="Arial" panose="020B0604020202020204" pitchFamily="34" charset="0"/>
              <a:buChar char="•"/>
            </a:pPr>
            <a:r>
              <a:rPr lang="zh-CN" altLang="en-US" b="0" i="0" dirty="0">
                <a:solidFill>
                  <a:srgbClr val="000000"/>
                </a:solidFill>
                <a:effectLst/>
                <a:latin typeface="PingFang SC" panose="020B0400000000000000" pitchFamily="34" charset="-122"/>
                <a:ea typeface="PingFang SC" panose="020B0400000000000000" pitchFamily="34" charset="-122"/>
              </a:rPr>
              <a:t>来自内部人力资源系统的员工数据</a:t>
            </a:r>
            <a:endParaRPr lang="en-US" altLang="zh-CN" b="0" i="0" dirty="0">
              <a:solidFill>
                <a:srgbClr val="000000"/>
              </a:solidFill>
              <a:effectLst/>
              <a:latin typeface="PingFang SC" panose="020B0400000000000000" pitchFamily="34" charset="-122"/>
              <a:ea typeface="PingFang SC" panose="020B0400000000000000" pitchFamily="34" charset="-122"/>
            </a:endParaRPr>
          </a:p>
          <a:p>
            <a:pPr algn="l">
              <a:buFont typeface="Arial" panose="020B0604020202020204" pitchFamily="34" charset="0"/>
              <a:buChar char="•"/>
            </a:pPr>
            <a:endParaRPr lang="zh-CN" altLang="en-US" b="0" i="0" dirty="0">
              <a:solidFill>
                <a:srgbClr val="000000"/>
              </a:solidFill>
              <a:effectLst/>
              <a:latin typeface="PingFang SC" panose="020B0400000000000000" pitchFamily="34" charset="-122"/>
              <a:ea typeface="PingFang SC" panose="020B0400000000000000" pitchFamily="34" charset="-122"/>
            </a:endParaRPr>
          </a:p>
          <a:p>
            <a:pPr algn="l"/>
            <a:r>
              <a:rPr lang="zh-CN" altLang="en-US" b="0" i="0" dirty="0">
                <a:solidFill>
                  <a:srgbClr val="000000"/>
                </a:solidFill>
                <a:effectLst/>
                <a:latin typeface="PingFang SC" panose="020B0400000000000000" pitchFamily="34" charset="-122"/>
                <a:ea typeface="PingFang SC" panose="020B0400000000000000" pitchFamily="34" charset="-122"/>
              </a:rPr>
              <a:t>通过应用提取、转换、加载（</a:t>
            </a:r>
            <a:r>
              <a:rPr lang="en-GB" altLang="zh-CN" b="0" i="0" dirty="0">
                <a:solidFill>
                  <a:srgbClr val="000000"/>
                </a:solidFill>
                <a:effectLst/>
                <a:latin typeface="PingFang SC" panose="020B0400000000000000" pitchFamily="34" charset="-122"/>
                <a:ea typeface="PingFang SC" panose="020B0400000000000000" pitchFamily="34" charset="-122"/>
              </a:rPr>
              <a:t>ETL</a:t>
            </a:r>
            <a:r>
              <a:rPr lang="zh-CN" altLang="en-GB" b="0" i="0" dirty="0">
                <a:solidFill>
                  <a:srgbClr val="000000"/>
                </a:solidFill>
                <a:effectLst/>
                <a:latin typeface="PingFang SC" panose="020B0400000000000000" pitchFamily="34" charset="-122"/>
                <a:ea typeface="PingFang SC" panose="020B0400000000000000" pitchFamily="34" charset="-122"/>
              </a:rPr>
              <a:t>）</a:t>
            </a:r>
            <a:r>
              <a:rPr lang="zh-CN" altLang="en-US" b="0" i="0" dirty="0">
                <a:solidFill>
                  <a:srgbClr val="000000"/>
                </a:solidFill>
                <a:effectLst/>
                <a:latin typeface="PingFang SC" panose="020B0400000000000000" pitchFamily="34" charset="-122"/>
                <a:ea typeface="PingFang SC" panose="020B0400000000000000" pitchFamily="34" charset="-122"/>
              </a:rPr>
              <a:t>过程，可以以更易于分析的格式和结构准备单个原始数据集，从而产生更有意义的见解。</a:t>
            </a:r>
            <a:endParaRPr lang="en-US" altLang="zh-CN" b="0" i="0" dirty="0">
              <a:solidFill>
                <a:srgbClr val="000000"/>
              </a:solidFill>
              <a:effectLst/>
              <a:latin typeface="PingFang SC" panose="020B0400000000000000" pitchFamily="34" charset="-122"/>
              <a:ea typeface="PingFang SC" panose="020B0400000000000000" pitchFamily="34" charset="-122"/>
            </a:endParaRPr>
          </a:p>
          <a:p>
            <a:pPr algn="l"/>
            <a:endParaRPr lang="en-US" altLang="zh-CN" b="0" i="0" dirty="0">
              <a:solidFill>
                <a:srgbClr val="000000"/>
              </a:solidFill>
              <a:effectLst/>
              <a:latin typeface="PingFang SC" panose="020B0400000000000000" pitchFamily="34" charset="-122"/>
              <a:ea typeface="PingFang SC" panose="020B0400000000000000" pitchFamily="34" charset="-122"/>
            </a:endParaRPr>
          </a:p>
          <a:p>
            <a:pPr algn="l"/>
            <a:r>
              <a:rPr lang="zh-CN" altLang="en-US" b="0" i="0" dirty="0">
                <a:solidFill>
                  <a:srgbClr val="000000"/>
                </a:solidFill>
                <a:effectLst/>
                <a:latin typeface="PingFang SC" panose="020B0400000000000000" pitchFamily="34" charset="-122"/>
                <a:ea typeface="PingFang SC" panose="020B0400000000000000" pitchFamily="34" charset="-122"/>
              </a:rPr>
              <a:t>随着 </a:t>
            </a:r>
            <a:r>
              <a:rPr lang="en-GB" altLang="zh-CN" b="0" i="0" dirty="0">
                <a:solidFill>
                  <a:srgbClr val="000000"/>
                </a:solidFill>
                <a:effectLst/>
                <a:latin typeface="PingFang SC" panose="020B0400000000000000" pitchFamily="34" charset="-122"/>
                <a:ea typeface="PingFang SC" panose="020B0400000000000000" pitchFamily="34" charset="-122"/>
              </a:rPr>
              <a:t>ETL </a:t>
            </a:r>
            <a:r>
              <a:rPr lang="zh-CN" altLang="en-US" b="0" i="0" dirty="0">
                <a:solidFill>
                  <a:srgbClr val="000000"/>
                </a:solidFill>
                <a:effectLst/>
                <a:latin typeface="PingFang SC" panose="020B0400000000000000" pitchFamily="34" charset="-122"/>
                <a:ea typeface="PingFang SC" panose="020B0400000000000000" pitchFamily="34" charset="-122"/>
              </a:rPr>
              <a:t>技术的发展，数据类型和数据来源都呈指数级增长。云技术的出现是为了创建庞大的数据库（也称为数据接收器）。此类数据接收器可以从多个来源接收数据，并具有可以随时间扩展的底层硬件资源。</a:t>
            </a:r>
            <a:r>
              <a:rPr lang="en-GB" altLang="zh-CN" b="0" i="0" dirty="0">
                <a:solidFill>
                  <a:srgbClr val="000000"/>
                </a:solidFill>
                <a:effectLst/>
                <a:latin typeface="PingFang SC" panose="020B0400000000000000" pitchFamily="34" charset="-122"/>
                <a:ea typeface="PingFang SC" panose="020B0400000000000000" pitchFamily="34" charset="-122"/>
              </a:rPr>
              <a:t>ETL </a:t>
            </a:r>
            <a:r>
              <a:rPr lang="zh-CN" altLang="en-US" b="0" i="0" dirty="0">
                <a:solidFill>
                  <a:srgbClr val="000000"/>
                </a:solidFill>
                <a:effectLst/>
                <a:latin typeface="PingFang SC" panose="020B0400000000000000" pitchFamily="34" charset="-122"/>
                <a:ea typeface="PingFang SC" panose="020B0400000000000000" pitchFamily="34" charset="-122"/>
              </a:rPr>
              <a:t>工具也变得更加复杂，可以与现代数据接收器一起使用。他们可以将数据从传统数据格式转换为现代数据格式。</a:t>
            </a:r>
            <a:endParaRPr lang="en-US" altLang="zh-CN" b="0" i="0" dirty="0">
              <a:solidFill>
                <a:srgbClr val="000000"/>
              </a:solidFill>
              <a:effectLst/>
              <a:latin typeface="PingFang SC" panose="020B0400000000000000" pitchFamily="34" charset="-122"/>
              <a:ea typeface="PingFang SC" panose="020B0400000000000000" pitchFamily="34" charset="-122"/>
            </a:endParaRPr>
          </a:p>
          <a:p>
            <a:pPr algn="l"/>
            <a:endParaRPr kumimoji="1" lang="en-US" altLang="zh-CN" b="0" i="0" dirty="0">
              <a:solidFill>
                <a:srgbClr val="000000"/>
              </a:solidFill>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000000"/>
                </a:solidFill>
                <a:effectLst/>
                <a:latin typeface="PingFang SC" panose="020B0400000000000000" pitchFamily="34" charset="-122"/>
                <a:ea typeface="PingFang SC" panose="020B0400000000000000" pitchFamily="34" charset="-122"/>
              </a:rPr>
              <a:t>基本数据转换</a:t>
            </a:r>
            <a:endParaRPr lang="zh-CN" altLang="en-US" b="1" i="0" dirty="0">
              <a:solidFill>
                <a:srgbClr val="000000"/>
              </a:solidFill>
              <a:effectLst/>
              <a:latin typeface="PingFang SC" panose="020B0400000000000000" pitchFamily="34" charset="-122"/>
              <a:ea typeface="PingFang SC" panose="020B0400000000000000" pitchFamily="34" charset="-122"/>
            </a:endParaRPr>
          </a:p>
          <a:p>
            <a:r>
              <a:rPr lang="zh-CN" altLang="en-US" b="0" i="0" dirty="0">
                <a:solidFill>
                  <a:srgbClr val="000000"/>
                </a:solidFill>
                <a:effectLst/>
                <a:latin typeface="PingFang SC" panose="020B0400000000000000" pitchFamily="34" charset="-122"/>
                <a:ea typeface="PingFang SC" panose="020B0400000000000000" pitchFamily="34" charset="-122"/>
              </a:rPr>
              <a:t>基本转换通过消除错误、清空数据字段或简化数据来提高数据质量。</a:t>
            </a:r>
            <a:endParaRPr lang="en-US" altLang="zh-CN" b="0" i="0" dirty="0">
              <a:solidFill>
                <a:srgbClr val="000000"/>
              </a:solidFill>
              <a:effectLst/>
              <a:latin typeface="PingFang SC" panose="020B0400000000000000" pitchFamily="34" charset="-122"/>
              <a:ea typeface="PingFang SC" panose="020B0400000000000000" pitchFamily="34" charset="-122"/>
            </a:endParaRPr>
          </a:p>
          <a:p>
            <a:endParaRPr kumimoji="1" lang="en-US" altLang="zh-CN" b="0" i="0" dirty="0">
              <a:solidFill>
                <a:srgbClr val="000000"/>
              </a:solidFill>
              <a:effectLst/>
              <a:latin typeface="PingFang SC" panose="020B0400000000000000" pitchFamily="34" charset="-122"/>
              <a:ea typeface="PingFang SC" panose="020B0400000000000000" pitchFamily="34" charset="-122"/>
            </a:endParaRPr>
          </a:p>
          <a:p>
            <a:pPr algn="l"/>
            <a:r>
              <a:rPr lang="zh-CN" altLang="en-US" b="1" i="1" dirty="0">
                <a:solidFill>
                  <a:srgbClr val="000000"/>
                </a:solidFill>
                <a:effectLst/>
                <a:latin typeface="PingFang SC" panose="020B0400000000000000" pitchFamily="34" charset="-122"/>
                <a:ea typeface="PingFang SC" panose="020B0400000000000000" pitchFamily="34" charset="-122"/>
              </a:rPr>
              <a:t>数据清理</a:t>
            </a:r>
            <a:endParaRPr lang="zh-CN" altLang="en-US" b="1" i="0" dirty="0">
              <a:solidFill>
                <a:srgbClr val="000000"/>
              </a:solidFill>
              <a:effectLst/>
              <a:latin typeface="PingFang SC" panose="020B0400000000000000" pitchFamily="34" charset="-122"/>
              <a:ea typeface="PingFang SC" panose="020B0400000000000000" pitchFamily="34" charset="-122"/>
            </a:endParaRPr>
          </a:p>
          <a:p>
            <a:pPr algn="l"/>
            <a:r>
              <a:rPr lang="zh-CN" altLang="en-US" b="0" i="0" dirty="0">
                <a:solidFill>
                  <a:srgbClr val="000000"/>
                </a:solidFill>
                <a:effectLst/>
                <a:latin typeface="PingFang SC" panose="020B0400000000000000" pitchFamily="34" charset="-122"/>
                <a:ea typeface="PingFang SC" panose="020B0400000000000000" pitchFamily="34" charset="-122"/>
              </a:rPr>
              <a:t>数据清理可消除错误并将源数据映射到目标数据格式。例如，您可以将空数据字段映射到数字 </a:t>
            </a:r>
            <a:r>
              <a:rPr lang="en-US" altLang="zh-CN" b="0" i="0" dirty="0">
                <a:solidFill>
                  <a:srgbClr val="000000"/>
                </a:solidFill>
                <a:effectLst/>
                <a:latin typeface="PingFang SC" panose="020B0400000000000000" pitchFamily="34" charset="-122"/>
                <a:ea typeface="PingFang SC" panose="020B0400000000000000" pitchFamily="34" charset="-122"/>
              </a:rPr>
              <a:t>0</a:t>
            </a:r>
            <a:r>
              <a:rPr lang="zh-CN" altLang="en-US" b="0" i="0" dirty="0">
                <a:solidFill>
                  <a:srgbClr val="000000"/>
                </a:solidFill>
                <a:effectLst/>
                <a:latin typeface="PingFang SC" panose="020B0400000000000000" pitchFamily="34" charset="-122"/>
                <a:ea typeface="PingFang SC" panose="020B0400000000000000" pitchFamily="34" charset="-122"/>
              </a:rPr>
              <a:t>，将数据值“</a:t>
            </a:r>
            <a:r>
              <a:rPr lang="en-GB" altLang="zh-CN" b="0" i="0" dirty="0">
                <a:solidFill>
                  <a:srgbClr val="000000"/>
                </a:solidFill>
                <a:effectLst/>
                <a:latin typeface="PingFang SC" panose="020B0400000000000000" pitchFamily="34" charset="-122"/>
                <a:ea typeface="PingFang SC" panose="020B0400000000000000" pitchFamily="34" charset="-122"/>
              </a:rPr>
              <a:t>Parent”</a:t>
            </a:r>
            <a:r>
              <a:rPr lang="zh-CN" altLang="en-US" b="0" i="0" dirty="0">
                <a:solidFill>
                  <a:srgbClr val="000000"/>
                </a:solidFill>
                <a:effectLst/>
                <a:latin typeface="PingFang SC" panose="020B0400000000000000" pitchFamily="34" charset="-122"/>
                <a:ea typeface="PingFang SC" panose="020B0400000000000000" pitchFamily="34" charset="-122"/>
              </a:rPr>
              <a:t>映射到“</a:t>
            </a:r>
            <a:r>
              <a:rPr lang="en-GB" altLang="zh-CN" b="0" i="0" dirty="0">
                <a:solidFill>
                  <a:srgbClr val="000000"/>
                </a:solidFill>
                <a:effectLst/>
                <a:latin typeface="PingFang SC" panose="020B0400000000000000" pitchFamily="34" charset="-122"/>
                <a:ea typeface="PingFang SC" panose="020B0400000000000000" pitchFamily="34" charset="-122"/>
              </a:rPr>
              <a:t>P”</a:t>
            </a:r>
            <a:r>
              <a:rPr lang="zh-CN" altLang="en-GB" b="0" i="0" dirty="0">
                <a:solidFill>
                  <a:srgbClr val="000000"/>
                </a:solidFill>
                <a:effectLst/>
                <a:latin typeface="PingFang SC" panose="020B0400000000000000" pitchFamily="34" charset="-122"/>
                <a:ea typeface="PingFang SC" panose="020B0400000000000000" pitchFamily="34" charset="-122"/>
              </a:rPr>
              <a:t>，</a:t>
            </a:r>
            <a:r>
              <a:rPr lang="zh-CN" altLang="en-US" b="0" i="0" dirty="0">
                <a:solidFill>
                  <a:srgbClr val="000000"/>
                </a:solidFill>
                <a:effectLst/>
                <a:latin typeface="PingFang SC" panose="020B0400000000000000" pitchFamily="34" charset="-122"/>
                <a:ea typeface="PingFang SC" panose="020B0400000000000000" pitchFamily="34" charset="-122"/>
              </a:rPr>
              <a:t>或将“</a:t>
            </a:r>
            <a:r>
              <a:rPr lang="en-GB" altLang="zh-CN" b="0" i="0" dirty="0">
                <a:solidFill>
                  <a:srgbClr val="000000"/>
                </a:solidFill>
                <a:effectLst/>
                <a:latin typeface="PingFang SC" panose="020B0400000000000000" pitchFamily="34" charset="-122"/>
                <a:ea typeface="PingFang SC" panose="020B0400000000000000" pitchFamily="34" charset="-122"/>
              </a:rPr>
              <a:t>Child”</a:t>
            </a:r>
            <a:r>
              <a:rPr lang="zh-CN" altLang="en-US" b="0" i="0" dirty="0">
                <a:solidFill>
                  <a:srgbClr val="000000"/>
                </a:solidFill>
                <a:effectLst/>
                <a:latin typeface="PingFang SC" panose="020B0400000000000000" pitchFamily="34" charset="-122"/>
                <a:ea typeface="PingFang SC" panose="020B0400000000000000" pitchFamily="34" charset="-122"/>
              </a:rPr>
              <a:t>映射到“</a:t>
            </a:r>
            <a:r>
              <a:rPr lang="en-GB" altLang="zh-CN" b="0" i="0" dirty="0">
                <a:solidFill>
                  <a:srgbClr val="000000"/>
                </a:solidFill>
                <a:effectLst/>
                <a:latin typeface="PingFang SC" panose="020B0400000000000000" pitchFamily="34" charset="-122"/>
                <a:ea typeface="PingFang SC" panose="020B0400000000000000" pitchFamily="34" charset="-122"/>
              </a:rPr>
              <a:t>C”</a:t>
            </a:r>
            <a:r>
              <a:rPr lang="zh-CN" altLang="en-GB" b="0" i="0" dirty="0">
                <a:solidFill>
                  <a:srgbClr val="000000"/>
                </a:solidFill>
                <a:effectLst/>
                <a:latin typeface="PingFang SC" panose="020B0400000000000000" pitchFamily="34" charset="-122"/>
                <a:ea typeface="PingFang SC" panose="020B0400000000000000" pitchFamily="34" charset="-122"/>
              </a:rPr>
              <a:t>。</a:t>
            </a:r>
            <a:endParaRPr lang="zh-CN" altLang="en-GB" b="0" i="0" dirty="0">
              <a:solidFill>
                <a:srgbClr val="000000"/>
              </a:solidFill>
              <a:effectLst/>
              <a:latin typeface="PingFang SC" panose="020B0400000000000000" pitchFamily="34" charset="-122"/>
              <a:ea typeface="PingFang SC" panose="020B0400000000000000" pitchFamily="34" charset="-122"/>
            </a:endParaRPr>
          </a:p>
          <a:p>
            <a:pPr algn="l"/>
            <a:r>
              <a:rPr lang="zh-CN" altLang="en-US" b="1" i="1" dirty="0">
                <a:solidFill>
                  <a:srgbClr val="000000"/>
                </a:solidFill>
                <a:effectLst/>
                <a:latin typeface="PingFang SC" panose="020B0400000000000000" pitchFamily="34" charset="-122"/>
                <a:ea typeface="PingFang SC" panose="020B0400000000000000" pitchFamily="34" charset="-122"/>
              </a:rPr>
              <a:t>数据去重复</a:t>
            </a:r>
            <a:endParaRPr lang="zh-CN" altLang="en-US" b="1" i="0" dirty="0">
              <a:solidFill>
                <a:srgbClr val="000000"/>
              </a:solidFill>
              <a:effectLst/>
              <a:latin typeface="PingFang SC" panose="020B0400000000000000" pitchFamily="34" charset="-122"/>
              <a:ea typeface="PingFang SC" panose="020B0400000000000000" pitchFamily="34" charset="-122"/>
            </a:endParaRPr>
          </a:p>
          <a:p>
            <a:pPr algn="l"/>
            <a:r>
              <a:rPr lang="zh-CN" altLang="en-US" b="0" i="0" dirty="0">
                <a:solidFill>
                  <a:srgbClr val="000000"/>
                </a:solidFill>
                <a:effectLst/>
                <a:latin typeface="PingFang SC" panose="020B0400000000000000" pitchFamily="34" charset="-122"/>
                <a:ea typeface="PingFang SC" panose="020B0400000000000000" pitchFamily="34" charset="-122"/>
              </a:rPr>
              <a:t>数据清理中的去重复将识别并删除重复记录。</a:t>
            </a:r>
            <a:endParaRPr lang="zh-CN" altLang="en-US" b="0" i="0" dirty="0">
              <a:solidFill>
                <a:srgbClr val="000000"/>
              </a:solidFill>
              <a:effectLst/>
              <a:latin typeface="PingFang SC" panose="020B0400000000000000" pitchFamily="34" charset="-122"/>
              <a:ea typeface="PingFang SC" panose="020B0400000000000000" pitchFamily="34" charset="-122"/>
            </a:endParaRPr>
          </a:p>
          <a:p>
            <a:pPr algn="l"/>
            <a:r>
              <a:rPr lang="zh-CN" altLang="en-US" b="1" i="1" dirty="0">
                <a:solidFill>
                  <a:srgbClr val="000000"/>
                </a:solidFill>
                <a:effectLst/>
                <a:latin typeface="PingFang SC" panose="020B0400000000000000" pitchFamily="34" charset="-122"/>
                <a:ea typeface="PingFang SC" panose="020B0400000000000000" pitchFamily="34" charset="-122"/>
              </a:rPr>
              <a:t>数据格式修订</a:t>
            </a:r>
            <a:endParaRPr lang="zh-CN" altLang="en-US" b="1" i="0" dirty="0">
              <a:solidFill>
                <a:srgbClr val="000000"/>
              </a:solidFill>
              <a:effectLst/>
              <a:latin typeface="PingFang SC" panose="020B0400000000000000" pitchFamily="34" charset="-122"/>
              <a:ea typeface="PingFang SC" panose="020B0400000000000000" pitchFamily="34" charset="-122"/>
            </a:endParaRPr>
          </a:p>
          <a:p>
            <a:pPr algn="l"/>
            <a:r>
              <a:rPr lang="zh-CN" altLang="en-US" b="0" i="0" dirty="0">
                <a:solidFill>
                  <a:srgbClr val="000000"/>
                </a:solidFill>
                <a:effectLst/>
                <a:latin typeface="PingFang SC" panose="020B0400000000000000" pitchFamily="34" charset="-122"/>
                <a:ea typeface="PingFang SC" panose="020B0400000000000000" pitchFamily="34" charset="-122"/>
              </a:rPr>
              <a:t>格式修订会将字符集、测量单位和日期</a:t>
            </a:r>
            <a:r>
              <a:rPr lang="en-US" altLang="zh-CN" b="0" i="0" dirty="0">
                <a:solidFill>
                  <a:srgbClr val="000000"/>
                </a:solidFill>
                <a:effectLst/>
                <a:latin typeface="PingFang SC" panose="020B0400000000000000" pitchFamily="34" charset="-122"/>
                <a:ea typeface="PingFang SC" panose="020B0400000000000000" pitchFamily="34" charset="-122"/>
              </a:rPr>
              <a:t>/</a:t>
            </a:r>
            <a:r>
              <a:rPr lang="zh-CN" altLang="en-US" b="0" i="0" dirty="0">
                <a:solidFill>
                  <a:srgbClr val="000000"/>
                </a:solidFill>
                <a:effectLst/>
                <a:latin typeface="PingFang SC" panose="020B0400000000000000" pitchFamily="34" charset="-122"/>
                <a:ea typeface="PingFang SC" panose="020B0400000000000000" pitchFamily="34" charset="-122"/>
              </a:rPr>
              <a:t>时间值等数据转换为一致的格式。例如，一家食品公司可能有不同的配方数据库，其成分以千克和磅为单位。</a:t>
            </a:r>
            <a:r>
              <a:rPr lang="en-GB" altLang="zh-CN" b="0" i="0" dirty="0">
                <a:solidFill>
                  <a:srgbClr val="000000"/>
                </a:solidFill>
                <a:effectLst/>
                <a:latin typeface="PingFang SC" panose="020B0400000000000000" pitchFamily="34" charset="-122"/>
                <a:ea typeface="PingFang SC" panose="020B0400000000000000" pitchFamily="34" charset="-122"/>
              </a:rPr>
              <a:t>ETL </a:t>
            </a:r>
            <a:r>
              <a:rPr lang="zh-CN" altLang="en-US" b="0" i="0" dirty="0">
                <a:solidFill>
                  <a:srgbClr val="000000"/>
                </a:solidFill>
                <a:effectLst/>
                <a:latin typeface="PingFang SC" panose="020B0400000000000000" pitchFamily="34" charset="-122"/>
                <a:ea typeface="PingFang SC" panose="020B0400000000000000" pitchFamily="34" charset="-122"/>
              </a:rPr>
              <a:t>会将所有单位转换为磅。</a:t>
            </a:r>
            <a:endParaRPr lang="zh-CN" altLang="en-US" b="0" i="0" dirty="0">
              <a:solidFill>
                <a:srgbClr val="000000"/>
              </a:solidFill>
              <a:effectLst/>
              <a:latin typeface="PingFang SC" panose="020B0400000000000000" pitchFamily="34" charset="-122"/>
              <a:ea typeface="PingFang SC" panose="020B0400000000000000" pitchFamily="34" charset="-122"/>
            </a:endParaRPr>
          </a:p>
          <a:p>
            <a:endParaRPr kumimoji="1" lang="en-US" altLang="zh-CN" b="0" i="0" dirty="0">
              <a:solidFill>
                <a:srgbClr val="000000"/>
              </a:solidFill>
              <a:effectLst/>
              <a:latin typeface="PingFang SC" panose="020B0400000000000000" pitchFamily="34" charset="-122"/>
              <a:ea typeface="PingFang SC" panose="020B0400000000000000" pitchFamily="34" charset="-122"/>
            </a:endParaRPr>
          </a:p>
          <a:p>
            <a:endParaRPr kumimoji="1" lang="en-US" altLang="zh-CN" b="0" i="0" dirty="0">
              <a:solidFill>
                <a:srgbClr val="000000"/>
              </a:solidFill>
              <a:effectLst/>
              <a:latin typeface="PingFang SC" panose="020B0400000000000000" pitchFamily="34" charset="-122"/>
              <a:ea typeface="PingFang SC" panose="020B0400000000000000"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b="1" i="0" dirty="0">
                <a:solidFill>
                  <a:srgbClr val="000000"/>
                </a:solidFill>
                <a:effectLst/>
                <a:latin typeface="PingFang SC" panose="020B0400000000000000" pitchFamily="34" charset="-122"/>
                <a:ea typeface="PingFang SC" panose="020B0400000000000000" pitchFamily="34" charset="-122"/>
              </a:rPr>
              <a:t>高级数据转换</a:t>
            </a:r>
            <a:endParaRPr lang="zh-CN" altLang="en-US" b="1" i="0" dirty="0">
              <a:solidFill>
                <a:srgbClr val="000000"/>
              </a:solidFill>
              <a:effectLst/>
              <a:latin typeface="PingFang SC" panose="020B0400000000000000" pitchFamily="34" charset="-122"/>
              <a:ea typeface="PingFang SC" panose="020B0400000000000000" pitchFamily="34" charset="-122"/>
            </a:endParaRPr>
          </a:p>
          <a:p>
            <a:pPr algn="l"/>
            <a:r>
              <a:rPr lang="zh-CN" altLang="en-US" b="1" i="1" dirty="0">
                <a:solidFill>
                  <a:srgbClr val="000000"/>
                </a:solidFill>
                <a:effectLst/>
                <a:latin typeface="PingFang SC" panose="020B0400000000000000" pitchFamily="34" charset="-122"/>
                <a:ea typeface="PingFang SC" panose="020B0400000000000000" pitchFamily="34" charset="-122"/>
              </a:rPr>
              <a:t>推导</a:t>
            </a:r>
            <a:endParaRPr lang="zh-CN" altLang="en-US" b="1" i="0" dirty="0">
              <a:solidFill>
                <a:srgbClr val="000000"/>
              </a:solidFill>
              <a:effectLst/>
              <a:latin typeface="PingFang SC" panose="020B0400000000000000" pitchFamily="34" charset="-122"/>
              <a:ea typeface="PingFang SC" panose="020B0400000000000000" pitchFamily="34" charset="-122"/>
            </a:endParaRPr>
          </a:p>
          <a:p>
            <a:pPr algn="l"/>
            <a:r>
              <a:rPr lang="zh-CN" altLang="en-US" b="0" i="0" dirty="0">
                <a:solidFill>
                  <a:srgbClr val="000000"/>
                </a:solidFill>
                <a:effectLst/>
                <a:latin typeface="PingFang SC" panose="020B0400000000000000" pitchFamily="34" charset="-122"/>
                <a:ea typeface="PingFang SC" panose="020B0400000000000000" pitchFamily="34" charset="-122"/>
              </a:rPr>
              <a:t>推导将业务规则应用于您的数据，以根据现有值计算新值。例如，您可以通过减去费用或通过将每件商品的价格乘以订购的商品数量来计算购买的总成本来将收入转换为利润。</a:t>
            </a:r>
            <a:endParaRPr lang="zh-CN" altLang="en-US" b="0" i="0" dirty="0">
              <a:solidFill>
                <a:srgbClr val="000000"/>
              </a:solidFill>
              <a:effectLst/>
              <a:latin typeface="PingFang SC" panose="020B0400000000000000" pitchFamily="34" charset="-122"/>
              <a:ea typeface="PingFang SC" panose="020B0400000000000000" pitchFamily="34" charset="-122"/>
            </a:endParaRPr>
          </a:p>
          <a:p>
            <a:pPr algn="l"/>
            <a:r>
              <a:rPr lang="zh-CN" altLang="en-US" b="1" i="1" dirty="0">
                <a:solidFill>
                  <a:srgbClr val="000000"/>
                </a:solidFill>
                <a:effectLst/>
                <a:latin typeface="PingFang SC" panose="020B0400000000000000" pitchFamily="34" charset="-122"/>
                <a:ea typeface="PingFang SC" panose="020B0400000000000000" pitchFamily="34" charset="-122"/>
              </a:rPr>
              <a:t>联结</a:t>
            </a:r>
            <a:endParaRPr lang="zh-CN" altLang="en-US" b="1" i="0" dirty="0">
              <a:solidFill>
                <a:srgbClr val="000000"/>
              </a:solidFill>
              <a:effectLst/>
              <a:latin typeface="PingFang SC" panose="020B0400000000000000" pitchFamily="34" charset="-122"/>
              <a:ea typeface="PingFang SC" panose="020B0400000000000000" pitchFamily="34" charset="-122"/>
            </a:endParaRPr>
          </a:p>
          <a:p>
            <a:pPr algn="l"/>
            <a:r>
              <a:rPr lang="zh-CN" altLang="en-US" b="0" i="0" dirty="0">
                <a:solidFill>
                  <a:srgbClr val="000000"/>
                </a:solidFill>
                <a:effectLst/>
                <a:latin typeface="PingFang SC" panose="020B0400000000000000" pitchFamily="34" charset="-122"/>
                <a:ea typeface="PingFang SC" panose="020B0400000000000000" pitchFamily="34" charset="-122"/>
              </a:rPr>
              <a:t>在数据准备中，联结将链接来自不同数据来源的相同数据。例如，您可以通过将不同供应商的采购价值相加，并仅将最终总计存储在目标系统中来找出某件物品的总采购成本。</a:t>
            </a:r>
            <a:endParaRPr lang="zh-CN" altLang="en-US" b="0" i="0" dirty="0">
              <a:solidFill>
                <a:srgbClr val="000000"/>
              </a:solidFill>
              <a:effectLst/>
              <a:latin typeface="PingFang SC" panose="020B0400000000000000" pitchFamily="34" charset="-122"/>
              <a:ea typeface="PingFang SC" panose="020B0400000000000000" pitchFamily="34" charset="-122"/>
            </a:endParaRPr>
          </a:p>
          <a:p>
            <a:pPr algn="l"/>
            <a:r>
              <a:rPr lang="zh-CN" altLang="en-US" b="1" i="1" dirty="0">
                <a:solidFill>
                  <a:srgbClr val="000000"/>
                </a:solidFill>
                <a:effectLst/>
                <a:latin typeface="PingFang SC" panose="020B0400000000000000" pitchFamily="34" charset="-122"/>
                <a:ea typeface="PingFang SC" panose="020B0400000000000000" pitchFamily="34" charset="-122"/>
              </a:rPr>
              <a:t>拆分</a:t>
            </a:r>
            <a:endParaRPr lang="zh-CN" altLang="en-US" b="1" i="0" dirty="0">
              <a:solidFill>
                <a:srgbClr val="000000"/>
              </a:solidFill>
              <a:effectLst/>
              <a:latin typeface="PingFang SC" panose="020B0400000000000000" pitchFamily="34" charset="-122"/>
              <a:ea typeface="PingFang SC" panose="020B0400000000000000" pitchFamily="34" charset="-122"/>
            </a:endParaRPr>
          </a:p>
          <a:p>
            <a:pPr algn="l"/>
            <a:r>
              <a:rPr lang="zh-CN" altLang="en-US" b="0" i="0" dirty="0">
                <a:solidFill>
                  <a:srgbClr val="000000"/>
                </a:solidFill>
                <a:effectLst/>
                <a:latin typeface="PingFang SC" panose="020B0400000000000000" pitchFamily="34" charset="-122"/>
                <a:ea typeface="PingFang SC" panose="020B0400000000000000" pitchFamily="34" charset="-122"/>
              </a:rPr>
              <a:t>您可以在目标系统中将列或数据属性划分为多个列。例如，如果数据来源将客户名称保存为“</a:t>
            </a:r>
            <a:r>
              <a:rPr lang="en-GB" altLang="zh-CN" b="0" i="0" dirty="0">
                <a:solidFill>
                  <a:srgbClr val="000000"/>
                </a:solidFill>
                <a:effectLst/>
                <a:latin typeface="PingFang SC" panose="020B0400000000000000" pitchFamily="34" charset="-122"/>
                <a:ea typeface="PingFang SC" panose="020B0400000000000000" pitchFamily="34" charset="-122"/>
              </a:rPr>
              <a:t>Jane John Doe”</a:t>
            </a:r>
            <a:r>
              <a:rPr lang="zh-CN" altLang="en-GB" b="0" i="0" dirty="0">
                <a:solidFill>
                  <a:srgbClr val="000000"/>
                </a:solidFill>
                <a:effectLst/>
                <a:latin typeface="PingFang SC" panose="020B0400000000000000" pitchFamily="34" charset="-122"/>
                <a:ea typeface="PingFang SC" panose="020B0400000000000000" pitchFamily="34" charset="-122"/>
              </a:rPr>
              <a:t>，</a:t>
            </a:r>
            <a:r>
              <a:rPr lang="zh-CN" altLang="en-US" b="0" i="0" dirty="0">
                <a:solidFill>
                  <a:srgbClr val="000000"/>
                </a:solidFill>
                <a:effectLst/>
                <a:latin typeface="PingFang SC" panose="020B0400000000000000" pitchFamily="34" charset="-122"/>
                <a:ea typeface="PingFang SC" panose="020B0400000000000000" pitchFamily="34" charset="-122"/>
              </a:rPr>
              <a:t>您可以将其拆分为名字、中间名和姓氏。</a:t>
            </a:r>
            <a:endParaRPr lang="zh-CN" altLang="en-US" b="0" i="0" dirty="0">
              <a:solidFill>
                <a:srgbClr val="000000"/>
              </a:solidFill>
              <a:effectLst/>
              <a:latin typeface="PingFang SC" panose="020B0400000000000000" pitchFamily="34" charset="-122"/>
              <a:ea typeface="PingFang SC" panose="020B0400000000000000" pitchFamily="34" charset="-122"/>
            </a:endParaRPr>
          </a:p>
          <a:p>
            <a:pPr algn="l"/>
            <a:r>
              <a:rPr lang="zh-CN" altLang="en-US" b="1" i="1" dirty="0">
                <a:solidFill>
                  <a:srgbClr val="000000"/>
                </a:solidFill>
                <a:effectLst/>
                <a:latin typeface="PingFang SC" panose="020B0400000000000000" pitchFamily="34" charset="-122"/>
                <a:ea typeface="PingFang SC" panose="020B0400000000000000" pitchFamily="34" charset="-122"/>
              </a:rPr>
              <a:t>汇总</a:t>
            </a:r>
            <a:endParaRPr lang="zh-CN" altLang="en-US" b="1" i="0" dirty="0">
              <a:solidFill>
                <a:srgbClr val="000000"/>
              </a:solidFill>
              <a:effectLst/>
              <a:latin typeface="PingFang SC" panose="020B0400000000000000" pitchFamily="34" charset="-122"/>
              <a:ea typeface="PingFang SC" panose="020B0400000000000000" pitchFamily="34" charset="-122"/>
            </a:endParaRPr>
          </a:p>
          <a:p>
            <a:pPr algn="l"/>
            <a:r>
              <a:rPr lang="zh-CN" altLang="en-US" b="0" i="0" dirty="0">
                <a:solidFill>
                  <a:srgbClr val="000000"/>
                </a:solidFill>
                <a:effectLst/>
                <a:latin typeface="PingFang SC" panose="020B0400000000000000" pitchFamily="34" charset="-122"/>
                <a:ea typeface="PingFang SC" panose="020B0400000000000000" pitchFamily="34" charset="-122"/>
              </a:rPr>
              <a:t>汇总通过将大量数据值减少到较小的数据集中来提高数据质量。例如，客户订单发票值可以有许多不同的小金额。您可以通过将给定时间段内的数据相加来汇总数据，以构建客户生命周期价值（</a:t>
            </a:r>
            <a:r>
              <a:rPr lang="en-GB" altLang="zh-CN" b="0" i="0" dirty="0">
                <a:solidFill>
                  <a:srgbClr val="000000"/>
                </a:solidFill>
                <a:effectLst/>
                <a:latin typeface="PingFang SC" panose="020B0400000000000000" pitchFamily="34" charset="-122"/>
                <a:ea typeface="PingFang SC" panose="020B0400000000000000" pitchFamily="34" charset="-122"/>
              </a:rPr>
              <a:t>CLV</a:t>
            </a:r>
            <a:r>
              <a:rPr lang="zh-CN" altLang="en-GB" b="0" i="0" dirty="0">
                <a:solidFill>
                  <a:srgbClr val="000000"/>
                </a:solidFill>
                <a:effectLst/>
                <a:latin typeface="PingFang SC" panose="020B0400000000000000" pitchFamily="34" charset="-122"/>
                <a:ea typeface="PingFang SC" panose="020B0400000000000000" pitchFamily="34" charset="-122"/>
              </a:rPr>
              <a:t>）</a:t>
            </a:r>
            <a:r>
              <a:rPr lang="zh-CN" altLang="en-US" b="0" i="0" dirty="0">
                <a:solidFill>
                  <a:srgbClr val="000000"/>
                </a:solidFill>
                <a:effectLst/>
                <a:latin typeface="PingFang SC" panose="020B0400000000000000" pitchFamily="34" charset="-122"/>
                <a:ea typeface="PingFang SC" panose="020B0400000000000000" pitchFamily="34" charset="-122"/>
              </a:rPr>
              <a:t>指标。</a:t>
            </a:r>
            <a:endParaRPr lang="zh-CN" altLang="en-US" b="0" i="0" dirty="0">
              <a:solidFill>
                <a:srgbClr val="000000"/>
              </a:solidFill>
              <a:effectLst/>
              <a:latin typeface="PingFang SC" panose="020B0400000000000000" pitchFamily="34" charset="-122"/>
              <a:ea typeface="PingFang SC" panose="020B0400000000000000" pitchFamily="34" charset="-122"/>
            </a:endParaRPr>
          </a:p>
          <a:p>
            <a:pPr algn="l"/>
            <a:r>
              <a:rPr lang="zh-CN" altLang="en-US" b="1" i="1" dirty="0">
                <a:solidFill>
                  <a:srgbClr val="000000"/>
                </a:solidFill>
                <a:effectLst/>
                <a:latin typeface="PingFang SC" panose="020B0400000000000000" pitchFamily="34" charset="-122"/>
                <a:ea typeface="PingFang SC" panose="020B0400000000000000" pitchFamily="34" charset="-122"/>
              </a:rPr>
              <a:t>加密</a:t>
            </a:r>
            <a:endParaRPr lang="zh-CN" altLang="en-US" b="1" i="0" dirty="0">
              <a:solidFill>
                <a:srgbClr val="000000"/>
              </a:solidFill>
              <a:effectLst/>
              <a:latin typeface="PingFang SC" panose="020B0400000000000000" pitchFamily="34" charset="-122"/>
              <a:ea typeface="PingFang SC" panose="020B0400000000000000" pitchFamily="34" charset="-122"/>
            </a:endParaRPr>
          </a:p>
          <a:p>
            <a:pPr algn="l"/>
            <a:r>
              <a:rPr lang="zh-CN" altLang="en-US" b="0" i="0" dirty="0">
                <a:solidFill>
                  <a:srgbClr val="000000"/>
                </a:solidFill>
                <a:effectLst/>
                <a:latin typeface="PingFang SC" panose="020B0400000000000000" pitchFamily="34" charset="-122"/>
                <a:ea typeface="PingFang SC" panose="020B0400000000000000" pitchFamily="34" charset="-122"/>
              </a:rPr>
              <a:t>您可以通过在数据流到目标数据库之前添加加密来保护敏感数据，以遵守数据法律或数据隐私。</a:t>
            </a:r>
            <a:endParaRPr lang="zh-CN" altLang="en-US" b="0" i="0" dirty="0">
              <a:solidFill>
                <a:srgbClr val="000000"/>
              </a:solidFill>
              <a:effectLst/>
              <a:latin typeface="PingFang SC" panose="020B0400000000000000" pitchFamily="34" charset="-122"/>
              <a:ea typeface="PingFang SC" panose="020B0400000000000000" pitchFamily="34" charset="-122"/>
            </a:endParaRPr>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nSpc>
                <a:spcPct val="150000"/>
              </a:lnSpc>
            </a:pPr>
            <a:r>
              <a:rPr lang="zh-CN" altLang="zh-CN" sz="1800" dirty="0">
                <a:effectLst/>
                <a:latin typeface="Times New Roman" panose="02020603050405020304" pitchFamily="18" charset="0"/>
                <a:ea typeface="宋体" panose="02010600030101010101" pitchFamily="2" charset="-122"/>
              </a:rPr>
              <a:t>示例资源包括典型场景和组件使用示例，能够展示系统内置的</a:t>
            </a:r>
            <a:r>
              <a:rPr lang="en-US" altLang="zh-CN" sz="1800" dirty="0">
                <a:effectLst/>
                <a:latin typeface="Times New Roman" panose="02020603050405020304" pitchFamily="18" charset="0"/>
                <a:ea typeface="宋体" panose="02010600030101010101" pitchFamily="2" charset="-122"/>
              </a:rPr>
              <a:t>demo</a:t>
            </a:r>
            <a:r>
              <a:rPr lang="zh-CN" altLang="zh-CN" sz="1800" dirty="0">
                <a:effectLst/>
                <a:latin typeface="Times New Roman" panose="02020603050405020304" pitchFamily="18" charset="0"/>
                <a:ea typeface="宋体" panose="02010600030101010101" pitchFamily="2" charset="-122"/>
              </a:rPr>
              <a:t>和模板的示例文件，以便用户能够快速学习</a:t>
            </a:r>
            <a:r>
              <a:rPr lang="en-US" altLang="zh-CN" sz="1800" dirty="0">
                <a:effectLst/>
                <a:latin typeface="Times New Roman" panose="02020603050405020304" pitchFamily="18" charset="0"/>
                <a:ea typeface="宋体" panose="02010600030101010101" pitchFamily="2" charset="-122"/>
              </a:rPr>
              <a:t>ETL</a:t>
            </a:r>
            <a:r>
              <a:rPr lang="zh-CN" altLang="zh-CN" sz="1800" dirty="0">
                <a:effectLst/>
                <a:latin typeface="Times New Roman" panose="02020603050405020304" pitchFamily="18" charset="0"/>
                <a:ea typeface="宋体" panose="02010600030101010101" pitchFamily="2" charset="-122"/>
              </a:rPr>
              <a:t>的典型应用场景。</a:t>
            </a:r>
            <a:endParaRPr lang="zh-CN" altLang="zh-CN" sz="1800" dirty="0">
              <a:effectLst/>
              <a:latin typeface="Times New Roman" panose="02020603050405020304" pitchFamily="18" charset="0"/>
              <a:ea typeface="宋体" panose="02010600030101010101" pitchFamily="2" charset="-122"/>
            </a:endParaRPr>
          </a:p>
          <a:p>
            <a:pPr indent="304800">
              <a:lnSpc>
                <a:spcPct val="150000"/>
              </a:lnSpc>
            </a:pPr>
            <a:r>
              <a:rPr lang="zh-CN" altLang="zh-CN" sz="1800" dirty="0">
                <a:effectLst/>
                <a:latin typeface="Times New Roman" panose="02020603050405020304" pitchFamily="18" charset="0"/>
                <a:ea typeface="宋体" panose="02010600030101010101" pitchFamily="2" charset="-122"/>
              </a:rPr>
              <a:t>当用户通过查看功能发现此示例和自己所需要的流程相似，希望能够通过示例流程快速完成自己流程开发时，可复制当前示例，然后进行后续的编辑、测试等操作。</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50000"/>
              </a:lnSpc>
            </a:pPr>
            <a:r>
              <a:rPr lang="zh-CN" altLang="zh-CN" sz="1800" kern="100" dirty="0">
                <a:effectLst/>
                <a:latin typeface="Calibri" panose="020F0502020204030204" charset="0"/>
                <a:ea typeface="宋体" panose="02010600030101010101" pitchFamily="2" charset="-122"/>
                <a:cs typeface="Times New Roman" panose="02020603050405020304" pitchFamily="18" charset="0"/>
              </a:rPr>
              <a:t>用户可创建系统流程服务，形成一个流程服务的“模版”，后续通过调用该服务，传入具体的流程配置参数，生成流程服务的实例，以高效实现外部系统调用</a:t>
            </a:r>
            <a:r>
              <a:rPr lang="en-US" altLang="zh-CN" sz="1800" kern="100" dirty="0" err="1">
                <a:effectLst/>
                <a:latin typeface="Calibri" panose="020F0502020204030204" charset="0"/>
                <a:ea typeface="宋体" panose="02010600030101010101" pitchFamily="2" charset="-122"/>
                <a:cs typeface="Times New Roman" panose="02020603050405020304" pitchFamily="18" charset="0"/>
              </a:rPr>
              <a:t>TongETL</a:t>
            </a:r>
            <a:r>
              <a:rPr lang="zh-CN" altLang="zh-CN" sz="1800" kern="100" dirty="0">
                <a:effectLst/>
                <a:latin typeface="Calibri" panose="020F0502020204030204" charset="0"/>
                <a:ea typeface="宋体" panose="02010600030101010101" pitchFamily="2" charset="-122"/>
                <a:cs typeface="Times New Roman" panose="02020603050405020304" pitchFamily="18" charset="0"/>
              </a:rPr>
              <a:t>进行同一类数据转换的需求。</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a:p>
            <a:pPr indent="304800" algn="just">
              <a:lnSpc>
                <a:spcPct val="150000"/>
              </a:lnSpc>
            </a:pPr>
            <a:r>
              <a:rPr lang="en-US" altLang="zh-CN" sz="1800" kern="100" dirty="0" err="1">
                <a:effectLst/>
                <a:latin typeface="宋体" panose="02010600030101010101" pitchFamily="2" charset="-122"/>
                <a:ea typeface="宋体" panose="02010600030101010101" pitchFamily="2" charset="-122"/>
                <a:cs typeface="Times New Roman" panose="02020603050405020304" pitchFamily="18" charset="0"/>
              </a:rPr>
              <a:t>TongETL</a:t>
            </a:r>
            <a:r>
              <a:rPr lang="zh-CN" altLang="zh-CN" sz="1800" kern="100" dirty="0">
                <a:effectLst/>
                <a:latin typeface="Calibri" panose="020F0502020204030204" charset="0"/>
                <a:ea typeface="宋体" panose="02010600030101010101" pitchFamily="2" charset="-122"/>
                <a:cs typeface="Times New Roman" panose="02020603050405020304" pitchFamily="18" charset="0"/>
              </a:rPr>
              <a:t>提供流程服务能力，用户可将转换流程部署为流程服务，通过外部</a:t>
            </a:r>
            <a:r>
              <a:rPr lang="en-US" altLang="zh-CN" sz="1800" kern="100" dirty="0">
                <a:effectLst/>
                <a:latin typeface="Calibri" panose="020F0502020204030204" charset="0"/>
                <a:ea typeface="宋体" panose="02010600030101010101" pitchFamily="2" charset="-122"/>
                <a:cs typeface="Times New Roman" panose="02020603050405020304" pitchFamily="18" charset="0"/>
              </a:rPr>
              <a:t>API</a:t>
            </a:r>
            <a:r>
              <a:rPr lang="zh-CN" altLang="zh-CN" sz="1800" kern="100" dirty="0">
                <a:effectLst/>
                <a:latin typeface="Calibri" panose="020F0502020204030204" charset="0"/>
                <a:ea typeface="宋体" panose="02010600030101010101" pitchFamily="2" charset="-122"/>
                <a:cs typeface="Times New Roman" panose="02020603050405020304" pitchFamily="18" charset="0"/>
              </a:rPr>
              <a:t>调用实现任务调度，系统自动为每一个服务调用生成一个服务实例，从而解决相同类型的转换仅需要通过变量即可实现业务逻辑，而无需重复定义多个转换流程。</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流程服务通过将流程中可变环节进行参数化，实现用一个流程满足多个同类业务需求的场景，流程服务的典型场景为多表数据同步、文件同步、文件自动生成等</a:t>
            </a:r>
            <a:endParaRPr lang="en-US" altLang="zh-CN" sz="1800" dirty="0">
              <a:effectLst/>
              <a:ea typeface="宋体" panose="02010600030101010101" pitchFamily="2" charset="-122"/>
              <a:cs typeface="Times New Roman" panose="02020603050405020304" pitchFamily="18" charset="0"/>
            </a:endParaRPr>
          </a:p>
          <a:p>
            <a:endParaRPr kumimoji="1" lang="en-US" altLang="zh-CN" sz="1800" dirty="0">
              <a:effectLst/>
              <a:ea typeface="宋体" panose="02010600030101010101" pitchFamily="2" charset="-122"/>
              <a:cs typeface="Times New Roman" panose="02020603050405020304" pitchFamily="18" charset="0"/>
            </a:endParaRPr>
          </a:p>
          <a:p>
            <a:r>
              <a:rPr kumimoji="1" lang="zh-CN" altLang="en-US" sz="1800" dirty="0">
                <a:effectLst/>
                <a:ea typeface="宋体" panose="02010600030101010101" pitchFamily="2" charset="-122"/>
                <a:cs typeface="Times New Roman" panose="02020603050405020304" pitchFamily="18" charset="0"/>
              </a:rPr>
              <a:t>数据资源交换共享</a:t>
            </a:r>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国产数据库需元数据支持，</a:t>
            </a:r>
            <a:r>
              <a:rPr kumimoji="1" lang="en-US" altLang="zh-CN" dirty="0"/>
              <a:t>ETL</a:t>
            </a:r>
            <a:r>
              <a:rPr kumimoji="1" lang="zh-CN" altLang="en-US" dirty="0"/>
              <a:t>本身支持</a:t>
            </a:r>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nSpc>
                <a:spcPct val="150000"/>
              </a:lnSpc>
            </a:pPr>
            <a:r>
              <a:rPr lang="zh-CN" altLang="zh-CN" sz="1800" dirty="0">
                <a:effectLst/>
                <a:latin typeface="Times New Roman" panose="02020603050405020304" pitchFamily="18" charset="0"/>
                <a:ea typeface="宋体" panose="02010600030101010101" pitchFamily="2" charset="-122"/>
              </a:rPr>
              <a:t>提供任务引擎和转换引擎，支撑各种复杂的数据转换流程、任务调度流程的高效运行，为大块、大批量、异构的数据的整合提供坚实保障。</a:t>
            </a:r>
            <a:endParaRPr lang="zh-CN" altLang="zh-CN" sz="1800" dirty="0">
              <a:effectLst/>
              <a:latin typeface="Times New Roman" panose="02020603050405020304" pitchFamily="18" charset="0"/>
              <a:ea typeface="宋体" panose="02010600030101010101" pitchFamily="2" charset="-122"/>
            </a:endParaRPr>
          </a:p>
          <a:p>
            <a:pPr indent="266700">
              <a:lnSpc>
                <a:spcPct val="150000"/>
              </a:lnSpc>
            </a:pPr>
            <a:r>
              <a:rPr lang="zh-CN" altLang="zh-CN" sz="1800" dirty="0">
                <a:effectLst/>
                <a:latin typeface="Times New Roman" panose="02020603050405020304" pitchFamily="18" charset="0"/>
                <a:ea typeface="宋体" panose="02010600030101010101" pitchFamily="2" charset="-122"/>
              </a:rPr>
              <a:t>针对</a:t>
            </a:r>
            <a:r>
              <a:rPr lang="en-US" altLang="zh-CN" sz="1800" dirty="0">
                <a:effectLst/>
                <a:latin typeface="Times New Roman" panose="02020603050405020304" pitchFamily="18" charset="0"/>
                <a:ea typeface="宋体" panose="02010600030101010101" pitchFamily="2" charset="-122"/>
              </a:rPr>
              <a:t>EL</a:t>
            </a:r>
            <a:r>
              <a:rPr lang="zh-CN" altLang="zh-CN" sz="1800" dirty="0">
                <a:effectLst/>
                <a:latin typeface="Times New Roman" panose="02020603050405020304" pitchFamily="18" charset="0"/>
                <a:ea typeface="宋体" panose="02010600030101010101" pitchFamily="2" charset="-122"/>
              </a:rPr>
              <a:t>场景，提供海量数据高效抽取和加载引擎，覆盖传统关系数据库和典型大数据环境，用户可根据数据量需要自行选择合适的数据处理引擎。</a:t>
            </a:r>
            <a:endParaRPr lang="zh-CN" altLang="zh-CN" sz="1800" dirty="0">
              <a:effectLst/>
              <a:latin typeface="Times New Roman" panose="02020603050405020304" pitchFamily="18" charset="0"/>
              <a:ea typeface="宋体" panose="02010600030101010101" pitchFamily="2" charset="-122"/>
            </a:endParaRPr>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SQL</a:t>
            </a:r>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查询、联合查询、数据库增删改操作、调用存储过程</a:t>
            </a:r>
            <a:endPar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endParaRPr>
          </a:p>
          <a:p>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 字段选择、替换、填充、   过滤、合并、拆分</a:t>
            </a:r>
            <a:endPar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endParaRPr>
          </a:p>
          <a:p>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 记录去重、排序、值映射、通过计算生成新记录</a:t>
            </a:r>
            <a:endPar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endParaRPr>
          </a:p>
          <a:p>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 行转列、列转行、 列拆分成多列</a:t>
            </a:r>
            <a:endPar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JavaScript</a:t>
            </a:r>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数据处理、自定义</a:t>
            </a:r>
            <a:r>
              <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SQL</a:t>
            </a:r>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执行</a:t>
            </a:r>
            <a:endPar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endParaRPr>
          </a:p>
          <a:p>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nSpc>
                <a:spcPct val="150000"/>
              </a:lnSpc>
            </a:pPr>
            <a:r>
              <a:rPr lang="zh-CN" altLang="zh-CN" sz="1800" dirty="0">
                <a:effectLst/>
                <a:latin typeface="Times New Roman" panose="02020603050405020304" pitchFamily="18" charset="0"/>
                <a:ea typeface="宋体" panose="02010600030101010101" pitchFamily="2" charset="-122"/>
              </a:rPr>
              <a:t>任务流程提供多个调度机制和异常恢复机制，在异常后，支持自动和手动恢复。异常恢复可以保证恢复的流程从异常点开始重新同步，保证数据的最终完整性和一致性。</a:t>
            </a:r>
            <a:endParaRPr lang="zh-CN" altLang="zh-CN" sz="1800" dirty="0">
              <a:effectLst/>
              <a:latin typeface="Times New Roman" panose="02020603050405020304" pitchFamily="18" charset="0"/>
              <a:ea typeface="宋体" panose="02010600030101010101" pitchFamily="2" charset="-122"/>
            </a:endParaRPr>
          </a:p>
          <a:p>
            <a:pPr indent="266700">
              <a:lnSpc>
                <a:spcPct val="150000"/>
              </a:lnSpc>
            </a:pPr>
            <a:r>
              <a:rPr lang="zh-CN" altLang="zh-CN" sz="1800" dirty="0">
                <a:effectLst/>
                <a:latin typeface="Times New Roman" panose="02020603050405020304" pitchFamily="18" charset="0"/>
                <a:ea typeface="宋体" panose="02010600030101010101" pitchFamily="2" charset="-122"/>
              </a:rPr>
              <a:t>提供对重跑、补采场景对支持，支持串行、并行补采配置，提供重跑批次执行参数调整。</a:t>
            </a:r>
            <a:endParaRPr lang="zh-CN" altLang="zh-CN" sz="1800" dirty="0">
              <a:effectLst/>
              <a:latin typeface="Times New Roman" panose="02020603050405020304" pitchFamily="18" charset="0"/>
              <a:ea typeface="宋体" panose="02010600030101010101" pitchFamily="2" charset="-122"/>
            </a:endParaRPr>
          </a:p>
          <a:p>
            <a:pPr indent="266700">
              <a:lnSpc>
                <a:spcPct val="150000"/>
              </a:lnSpc>
            </a:pPr>
            <a:r>
              <a:rPr lang="zh-CN" altLang="zh-CN" sz="1800" dirty="0">
                <a:effectLst/>
                <a:latin typeface="Times New Roman" panose="02020603050405020304" pitchFamily="18" charset="0"/>
                <a:ea typeface="宋体" panose="02010600030101010101" pitchFamily="2" charset="-122"/>
              </a:rPr>
              <a:t>提供运行时数据源信息动态更新机制，即无需停止任务调度即可实时更新数据源信息。</a:t>
            </a:r>
            <a:endParaRPr lang="zh-CN" altLang="zh-CN" sz="1800" dirty="0">
              <a:effectLst/>
              <a:latin typeface="Times New Roman" panose="02020603050405020304" pitchFamily="18" charset="0"/>
              <a:ea typeface="宋体" panose="02010600030101010101" pitchFamily="2" charset="-122"/>
            </a:endParaRPr>
          </a:p>
          <a:p>
            <a:pPr indent="266700">
              <a:lnSpc>
                <a:spcPct val="150000"/>
              </a:lnSpc>
            </a:pPr>
            <a:r>
              <a:rPr lang="zh-CN" altLang="zh-CN" sz="1800" dirty="0">
                <a:effectLst/>
                <a:latin typeface="Times New Roman" panose="02020603050405020304" pitchFamily="18" charset="0"/>
                <a:ea typeface="宋体" panose="02010600030101010101" pitchFamily="2" charset="-122"/>
              </a:rPr>
              <a:t>提供数据对账功能，用户可自定义对账规则，系统字典完成任务执行结果对对账。</a:t>
            </a:r>
            <a:endParaRPr lang="zh-CN" altLang="zh-CN" sz="1800" dirty="0">
              <a:effectLst/>
              <a:latin typeface="Times New Roman" panose="02020603050405020304" pitchFamily="18" charset="0"/>
              <a:ea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a:buFont typeface="+mj-ea"/>
              <a:buAutoNum type="circleNumDbPlain"/>
              <a:defRPr/>
            </a:pPr>
            <a:r>
              <a:rPr lang="zh-CN" altLang="en-US" sz="1200" dirty="0"/>
              <a:t>全面</a:t>
            </a:r>
            <a:r>
              <a:rPr lang="zh-CN" altLang="zh-CN" sz="1200" dirty="0"/>
              <a:t>支持国产中标麒麟操作系统和国产龙芯、</a:t>
            </a:r>
            <a:r>
              <a:rPr lang="zh-CN" altLang="en-US" dirty="0"/>
              <a:t>兆芯</a:t>
            </a:r>
            <a:r>
              <a:rPr lang="zh-CN" altLang="zh-CN" sz="1200" dirty="0"/>
              <a:t>芯片。</a:t>
            </a:r>
            <a:endParaRPr lang="en-US" altLang="zh-CN" sz="1200" dirty="0"/>
          </a:p>
          <a:p>
            <a:pPr>
              <a:defRPr/>
            </a:pPr>
            <a:r>
              <a:rPr lang="en-US" altLang="zh-CN" dirty="0"/>
              <a:t>       ETL</a:t>
            </a:r>
            <a:r>
              <a:rPr lang="zh-CN" altLang="en-US" dirty="0"/>
              <a:t>服务器支持：飞腾、华为</a:t>
            </a:r>
            <a:r>
              <a:rPr lang="en-US" altLang="zh-CN" dirty="0"/>
              <a:t>ARM</a:t>
            </a:r>
            <a:r>
              <a:rPr lang="zh-CN" altLang="en-US" dirty="0"/>
              <a:t>平台</a:t>
            </a:r>
            <a:endParaRPr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anose="05000000000000000000" pitchFamily="2" charset="2"/>
              <a:buChar char="l"/>
              <a:defRPr/>
            </a:pPr>
            <a:r>
              <a:rPr lang="zh-CN" altLang="en-US" sz="1200" b="1" dirty="0">
                <a:solidFill>
                  <a:schemeClr val="tx1"/>
                </a:solidFill>
                <a:latin typeface="微软雅黑" panose="020B0503020204020204" pitchFamily="34" charset="-122"/>
                <a:ea typeface="微软雅黑" panose="020B0503020204020204" pitchFamily="34" charset="-122"/>
              </a:rPr>
              <a:t> 服务器内置任务引擎和转换引擎</a:t>
            </a:r>
            <a:endParaRPr lang="en-US" altLang="zh-CN" sz="1200" b="1" dirty="0">
              <a:solidFill>
                <a:schemeClr val="tx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defRPr/>
            </a:pPr>
            <a:r>
              <a:rPr lang="en-US" altLang="zh-CN" sz="1200" b="1" dirty="0">
                <a:solidFill>
                  <a:schemeClr val="tx1"/>
                </a:solidFill>
                <a:latin typeface="微软雅黑" panose="020B0503020204020204" pitchFamily="34" charset="-122"/>
                <a:ea typeface="微软雅黑" panose="020B0503020204020204" pitchFamily="34" charset="-122"/>
              </a:rPr>
              <a:t> </a:t>
            </a:r>
            <a:r>
              <a:rPr lang="zh-CN" altLang="en-US" sz="1200" b="1" dirty="0">
                <a:solidFill>
                  <a:schemeClr val="tx1"/>
                </a:solidFill>
                <a:latin typeface="微软雅黑" panose="020B0503020204020204" pitchFamily="34" charset="-122"/>
                <a:ea typeface="微软雅黑" panose="020B0503020204020204" pitchFamily="34" charset="-122"/>
              </a:rPr>
              <a:t>支持独立部署，单独运行，实现高速数据处理</a:t>
            </a:r>
            <a:endParaRPr lang="en-US" altLang="zh-CN" sz="1200" b="1" dirty="0">
              <a:solidFill>
                <a:schemeClr val="tx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defRPr/>
            </a:pPr>
            <a:r>
              <a:rPr lang="zh-CN" altLang="en-US" sz="1200" b="1" dirty="0">
                <a:solidFill>
                  <a:schemeClr val="tx1"/>
                </a:solidFill>
                <a:latin typeface="微软雅黑" panose="020B0503020204020204" pitchFamily="34" charset="-122"/>
                <a:ea typeface="微软雅黑" panose="020B0503020204020204" pitchFamily="34" charset="-122"/>
              </a:rPr>
              <a:t>支持集群部署，自动负载均衡和故障切换</a:t>
            </a:r>
            <a:endParaRPr lang="en-US" altLang="zh-CN" sz="1200" b="1" dirty="0">
              <a:solidFill>
                <a:schemeClr val="tx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defRPr/>
            </a:pPr>
            <a:r>
              <a:rPr lang="zh-CN" altLang="en-US" sz="1200" b="1" dirty="0">
                <a:solidFill>
                  <a:schemeClr val="tx1"/>
                </a:solidFill>
                <a:latin typeface="微软雅黑" panose="020B0503020204020204" pitchFamily="34" charset="-122"/>
                <a:ea typeface="微软雅黑" panose="020B0503020204020204" pitchFamily="34" charset="-122"/>
              </a:rPr>
              <a:t>完善的认证授权机制</a:t>
            </a:r>
            <a:endParaRPr lang="en-US" altLang="zh-CN" sz="1200" b="1" dirty="0">
              <a:solidFill>
                <a:schemeClr val="tx1"/>
              </a:solidFill>
              <a:latin typeface="微软雅黑" panose="020B0503020204020204" pitchFamily="34" charset="-122"/>
              <a:ea typeface="微软雅黑" panose="020B0503020204020204" pitchFamily="34" charset="-122"/>
            </a:endParaRPr>
          </a:p>
          <a:p>
            <a:pPr>
              <a:lnSpc>
                <a:spcPct val="150000"/>
              </a:lnSpc>
              <a:buFont typeface="Wingdings" panose="05000000000000000000" pitchFamily="2" charset="2"/>
              <a:buChar char="l"/>
              <a:defRPr/>
            </a:pPr>
            <a:r>
              <a:rPr lang="zh-CN" altLang="en-US" sz="1200" b="1" dirty="0">
                <a:solidFill>
                  <a:schemeClr val="tx1"/>
                </a:solidFill>
                <a:latin typeface="微软雅黑" panose="020B0503020204020204" pitchFamily="34" charset="-122"/>
                <a:ea typeface="微软雅黑" panose="020B0503020204020204" pitchFamily="34" charset="-122"/>
              </a:rPr>
              <a:t>   对外提供监管接口</a:t>
            </a:r>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转换流程由多个转换组件编排而成。转换组件是转换流程的最小处理单元，每个转换组件完成一个特殊的数据处理任务，多个转换组件组成一个转换流程。</a:t>
            </a:r>
            <a:r>
              <a:rPr lang="zh-CN" altLang="zh-CN" dirty="0">
                <a:effectLst/>
              </a:rPr>
              <a:t> </a:t>
            </a:r>
            <a:endParaRPr lang="en-US" altLang="zh-CN" dirty="0">
              <a:effectLst/>
            </a:endParaRPr>
          </a:p>
          <a:p>
            <a:endParaRPr kumimoji="1" lang="en-US" altLang="zh-CN" dirty="0">
              <a:effectLst/>
            </a:endParaRPr>
          </a:p>
          <a:p>
            <a:r>
              <a:rPr lang="zh-CN" altLang="zh-CN" sz="1800" dirty="0">
                <a:effectLst/>
                <a:ea typeface="宋体" panose="02010600030101010101" pitchFamily="2" charset="-122"/>
                <a:cs typeface="Times New Roman" panose="02020603050405020304" pitchFamily="18" charset="0"/>
              </a:rPr>
              <a:t>将不同的转换组件编排在一起，完成了增量数据获取、数据内容判断、过滤、错误数据处理等一系列的数据加工过程。</a:t>
            </a:r>
            <a:r>
              <a:rPr lang="zh-CN" altLang="zh-CN" dirty="0">
                <a:effectLst/>
              </a:rPr>
              <a:t> </a:t>
            </a:r>
            <a:endParaRPr lang="en-US" altLang="zh-CN" dirty="0">
              <a:effectLst/>
            </a:endParaRPr>
          </a:p>
          <a:p>
            <a:endParaRPr kumimoji="1"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SQL</a:t>
            </a:r>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查询、联合查询、数据库增删改操作、调用存储过程</a:t>
            </a:r>
            <a:endPar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endParaRPr>
          </a:p>
          <a:p>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字段选择、替换、填充、过滤、合并、拆分</a:t>
            </a:r>
            <a:endParaRPr kumimoji="1" lang="en-US" altLang="zh-CN" sz="1200" b="1" dirty="0">
              <a:solidFill>
                <a:srgbClr val="006699"/>
              </a:solidFill>
              <a:effectLst/>
              <a:latin typeface="微软雅黑" panose="020B0503020204020204" pitchFamily="34" charset="-122"/>
              <a:ea typeface="微软雅黑" panose="020B0503020204020204" pitchFamily="34" charset="-122"/>
              <a:cs typeface="黑体" panose="02010609060101010101" charset="-122"/>
            </a:endParaRPr>
          </a:p>
          <a:p>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记录去重、排序、值映射、通过计算生成新记录</a:t>
            </a:r>
            <a:endParaRPr kumimoji="1" lang="en-US" altLang="zh-CN" sz="1200" b="1" dirty="0">
              <a:solidFill>
                <a:srgbClr val="006699"/>
              </a:solidFill>
              <a:effectLst/>
              <a:latin typeface="微软雅黑" panose="020B0503020204020204" pitchFamily="34" charset="-122"/>
              <a:ea typeface="微软雅黑" panose="020B0503020204020204" pitchFamily="34" charset="-122"/>
              <a:cs typeface="黑体" panose="02010609060101010101" charset="-122"/>
            </a:endParaRPr>
          </a:p>
          <a:p>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行转列、列转行、 列拆分成多列</a:t>
            </a:r>
            <a:endParaRPr kumimoji="1"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JavaScript</a:t>
            </a:r>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数据处理、自定义</a:t>
            </a:r>
            <a:r>
              <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SQL</a:t>
            </a:r>
            <a:r>
              <a:rPr lang="zh-CN" altLang="en-US" sz="1200" b="1" dirty="0">
                <a:solidFill>
                  <a:srgbClr val="006699"/>
                </a:solidFill>
                <a:latin typeface="微软雅黑" panose="020B0503020204020204" pitchFamily="34" charset="-122"/>
                <a:ea typeface="微软雅黑" panose="020B0503020204020204" pitchFamily="34" charset="-122"/>
                <a:cs typeface="黑体" panose="02010609060101010101" charset="-122"/>
              </a:rPr>
              <a:t>执行</a:t>
            </a:r>
            <a:endParaRPr lang="en-US" altLang="zh-CN" sz="1200" b="1" dirty="0">
              <a:solidFill>
                <a:srgbClr val="006699"/>
              </a:solidFill>
              <a:latin typeface="微软雅黑" panose="020B0503020204020204" pitchFamily="34" charset="-122"/>
              <a:ea typeface="微软雅黑" panose="020B0503020204020204" pitchFamily="34" charset="-122"/>
              <a:cs typeface="黑体" panose="02010609060101010101" charset="-122"/>
            </a:endParaRPr>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任务流程也可以由多个任务组件编排而成。任务组件就是任务流程的最小处理单元。</a:t>
            </a:r>
            <a:endParaRPr kumimoji="1" lang="en-US" altLang="zh-CN" dirty="0"/>
          </a:p>
          <a:p>
            <a:r>
              <a:rPr kumimoji="1" lang="zh-CN" altLang="en-US" dirty="0"/>
              <a:t>如开始组件负责启动任务流程，可以设定任务流程的执行方式，如一次性任务，定时启动的任务，循环性的任务等。</a:t>
            </a:r>
            <a:endParaRPr kumimoji="1" lang="en-US" altLang="zh-CN" dirty="0"/>
          </a:p>
          <a:p>
            <a:endParaRPr kumimoji="1" lang="en-US" altLang="zh-CN" dirty="0"/>
          </a:p>
          <a:p>
            <a:r>
              <a:rPr lang="zh-CN" altLang="zh-CN" sz="1800" dirty="0">
                <a:effectLst/>
                <a:ea typeface="宋体" panose="02010600030101010101" pitchFamily="2" charset="-122"/>
                <a:cs typeface="Times New Roman" panose="02020603050405020304" pitchFamily="18" charset="0"/>
              </a:rPr>
              <a:t>定义了一个任务的启动方式，然后要查看文件目录是否存在文件，如果不为空，调度转换流程完成相应的数据加工工作，如果出错，可以通过邮件任务组件发邮件通知维护人员，如果正常就调用其他任务流程的过程。</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dirty="0">
                <a:effectLst/>
                <a:latin typeface="Times New Roman" panose="02020603050405020304" pitchFamily="18" charset="0"/>
                <a:ea typeface="宋体" panose="02010600030101010101" pitchFamily="2" charset="-122"/>
              </a:rPr>
              <a:t>场景服务是通过场景化的方式引导用户完成</a:t>
            </a:r>
            <a:r>
              <a:rPr lang="en-US" altLang="zh-CN" sz="1800" dirty="0">
                <a:effectLst/>
                <a:latin typeface="Times New Roman" panose="02020603050405020304" pitchFamily="18" charset="0"/>
                <a:ea typeface="宋体" panose="02010600030101010101" pitchFamily="2" charset="-122"/>
              </a:rPr>
              <a:t>ETL</a:t>
            </a:r>
            <a:r>
              <a:rPr lang="zh-CN" altLang="zh-CN" sz="1800" dirty="0">
                <a:effectLst/>
                <a:latin typeface="Times New Roman" panose="02020603050405020304" pitchFamily="18" charset="0"/>
                <a:ea typeface="宋体" panose="02010600030101010101" pitchFamily="2" charset="-122"/>
              </a:rPr>
              <a:t>的相关能力，如数据交换，数据处理，文件交换等，通过细分场景，简化用户的配置操作，用户仅需选择场景后进行简单配置即可完成复杂的业务逻辑。</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dirty="0">
                <a:effectLst/>
                <a:latin typeface="Times New Roman" panose="02020603050405020304" pitchFamily="18" charset="0"/>
                <a:ea typeface="宋体" panose="02010600030101010101" pitchFamily="2" charset="-122"/>
              </a:rPr>
              <a:t>场景服务将</a:t>
            </a:r>
            <a:r>
              <a:rPr lang="en-US" altLang="zh-CN" sz="1800" dirty="0" err="1">
                <a:effectLst/>
                <a:latin typeface="Times New Roman" panose="02020603050405020304" pitchFamily="18" charset="0"/>
                <a:ea typeface="宋体" panose="02010600030101010101" pitchFamily="2" charset="-122"/>
              </a:rPr>
              <a:t>TongETL</a:t>
            </a:r>
            <a:r>
              <a:rPr lang="zh-CN" altLang="zh-CN" sz="1800" dirty="0">
                <a:effectLst/>
                <a:latin typeface="Times New Roman" panose="02020603050405020304" pitchFamily="18" charset="0"/>
                <a:ea typeface="宋体" panose="02010600030101010101" pitchFamily="2" charset="-122"/>
              </a:rPr>
              <a:t>的部分常用能力抽象为一个个典型场景，用户无需关心流程各组件的具体配置和逻辑，仅需要从业务视角定义事件的相关参数既能够实现用户的业务场景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dirty="0">
                <a:effectLst/>
                <a:latin typeface="Times New Roman" panose="02020603050405020304" pitchFamily="18" charset="0"/>
                <a:ea typeface="宋体" panose="02010600030101010101" pitchFamily="2" charset="-122"/>
              </a:rPr>
              <a:t>场景服务目前内置了数据交换和接口数据采集类场景，如典型的同构库数据备份、异构库同构表的数据全量和增量同步、异构系统文件传输等等。</a:t>
            </a:r>
            <a:endParaRPr lang="zh-CN" altLang="zh-CN" sz="1800" dirty="0">
              <a:effectLst/>
              <a:latin typeface="Times New Roman" panose="02020603050405020304" pitchFamily="18" charset="0"/>
              <a:ea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dirty="0">
                <a:effectLst/>
                <a:latin typeface="Times New Roman" panose="02020603050405020304" pitchFamily="18" charset="0"/>
                <a:ea typeface="宋体" panose="02010600030101010101" pitchFamily="2" charset="-122"/>
              </a:rPr>
              <a:t>场景服务是通过场景化的方式引导用户完成</a:t>
            </a:r>
            <a:r>
              <a:rPr lang="en-US" altLang="zh-CN" sz="1800" dirty="0">
                <a:effectLst/>
                <a:latin typeface="Times New Roman" panose="02020603050405020304" pitchFamily="18" charset="0"/>
                <a:ea typeface="宋体" panose="02010600030101010101" pitchFamily="2" charset="-122"/>
              </a:rPr>
              <a:t>ETL</a:t>
            </a:r>
            <a:r>
              <a:rPr lang="zh-CN" altLang="zh-CN" sz="1800" dirty="0">
                <a:effectLst/>
                <a:latin typeface="Times New Roman" panose="02020603050405020304" pitchFamily="18" charset="0"/>
                <a:ea typeface="宋体" panose="02010600030101010101" pitchFamily="2" charset="-122"/>
              </a:rPr>
              <a:t>的相关能力，如数据交换，数据处理，文件交换等，通过细分场景，简化用户的配置操作，用户仅需选择场景后进行简单配置即可完成复杂的业务逻辑。</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dirty="0">
                <a:effectLst/>
                <a:latin typeface="Times New Roman" panose="02020603050405020304" pitchFamily="18" charset="0"/>
                <a:ea typeface="宋体" panose="02010600030101010101" pitchFamily="2" charset="-122"/>
              </a:rPr>
              <a:t>场景服务将</a:t>
            </a:r>
            <a:r>
              <a:rPr lang="en-US" altLang="zh-CN" sz="1800" dirty="0" err="1">
                <a:effectLst/>
                <a:latin typeface="Times New Roman" panose="02020603050405020304" pitchFamily="18" charset="0"/>
                <a:ea typeface="宋体" panose="02010600030101010101" pitchFamily="2" charset="-122"/>
              </a:rPr>
              <a:t>TongETL</a:t>
            </a:r>
            <a:r>
              <a:rPr lang="zh-CN" altLang="zh-CN" sz="1800" dirty="0">
                <a:effectLst/>
                <a:latin typeface="Times New Roman" panose="02020603050405020304" pitchFamily="18" charset="0"/>
                <a:ea typeface="宋体" panose="02010600030101010101" pitchFamily="2" charset="-122"/>
              </a:rPr>
              <a:t>的部分常用能力抽象为一个个典型场景，用户无需关心流程各组件的具体配置和逻辑，仅需要从业务视角定义事件的相关参数既能够实现用户的业务场景</a:t>
            </a: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8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800" dirty="0">
                <a:effectLst/>
                <a:latin typeface="Times New Roman" panose="02020603050405020304" pitchFamily="18" charset="0"/>
                <a:ea typeface="宋体" panose="02010600030101010101" pitchFamily="2" charset="-122"/>
              </a:rPr>
              <a:t>场景服务目前内置了数据交换和接口数据采集类场景，如典型的同构库数据备份、异构库同构表的数据全量和增量同步、异构系统文件传输等等。</a:t>
            </a:r>
            <a:endParaRPr lang="zh-CN" altLang="zh-CN" sz="1800" dirty="0">
              <a:effectLst/>
              <a:latin typeface="Times New Roman" panose="02020603050405020304" pitchFamily="18" charset="0"/>
              <a:ea typeface="宋体" panose="02010600030101010101" pitchFamily="2" charset="-122"/>
            </a:endParaRPr>
          </a:p>
          <a:p>
            <a:endParaRPr kumimoji="1" lang="zh-CN" altLang="en-US" dirty="0"/>
          </a:p>
        </p:txBody>
      </p:sp>
      <p:sp>
        <p:nvSpPr>
          <p:cNvPr id="4" name="灯片编号占位符 3"/>
          <p:cNvSpPr>
            <a:spLocks noGrp="1"/>
          </p:cNvSpPr>
          <p:nvPr>
            <p:ph type="sldNum" sz="quarter" idx="5"/>
          </p:nvPr>
        </p:nvSpPr>
        <p:spPr/>
        <p:txBody>
          <a:bodyPr/>
          <a:lstStyle/>
          <a:p>
            <a:fld id="{50E97F45-9383-4D93-863F-E754000D4FAE}"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2.xml"/><Relationship Id="rId5" Type="http://schemas.openxmlformats.org/officeDocument/2006/relationships/image" Target="../media/image3.png"/><Relationship Id="rId4" Type="http://schemas.openxmlformats.org/officeDocument/2006/relationships/tags" Target="../tags/tag1.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5" name="图片 24" descr="摄图网_500362085_banner_城市科技（企业商用）"/>
          <p:cNvPicPr>
            <a:picLocks noChangeAspect="1"/>
          </p:cNvPicPr>
          <p:nvPr userDrawn="1"/>
        </p:nvPicPr>
        <p:blipFill>
          <a:blip r:embed="rId2">
            <a:alphaModFix amt="8000"/>
          </a:blip>
          <a:srcRect t="26981"/>
          <a:stretch>
            <a:fillRect/>
          </a:stretch>
        </p:blipFill>
        <p:spPr>
          <a:xfrm>
            <a:off x="-19050" y="-1270"/>
            <a:ext cx="12228195" cy="6377305"/>
          </a:xfrm>
          <a:prstGeom prst="rect">
            <a:avLst/>
          </a:prstGeom>
        </p:spPr>
      </p:pic>
      <p:sp>
        <p:nvSpPr>
          <p:cNvPr id="7" name="Freeform 5"/>
          <p:cNvSpPr/>
          <p:nvPr userDrawn="1"/>
        </p:nvSpPr>
        <p:spPr bwMode="auto">
          <a:xfrm rot="21000000">
            <a:off x="4889096" y="3434556"/>
            <a:ext cx="7697897" cy="3671091"/>
          </a:xfrm>
          <a:custGeom>
            <a:avLst/>
            <a:gdLst>
              <a:gd name="connsiteX0" fmla="*/ 12113 w 12165"/>
              <a:gd name="connsiteY0" fmla="*/ 224 h 6169"/>
              <a:gd name="connsiteX1" fmla="*/ 11576 w 12165"/>
              <a:gd name="connsiteY1" fmla="*/ 3267 h 6169"/>
              <a:gd name="connsiteX2" fmla="*/ 11553 w 12165"/>
              <a:gd name="connsiteY2" fmla="*/ 3290 h 6169"/>
              <a:gd name="connsiteX3" fmla="*/ 3572 w 12165"/>
              <a:gd name="connsiteY3" fmla="*/ 5675 h 6169"/>
              <a:gd name="connsiteX4" fmla="*/ 0 w 12165"/>
              <a:gd name="connsiteY4" fmla="*/ 3027 h 6169"/>
              <a:gd name="connsiteX5" fmla="*/ 12165 w 12165"/>
              <a:gd name="connsiteY5" fmla="*/ 0 h 6169"/>
              <a:gd name="connsiteX6" fmla="*/ 12113 w 12165"/>
              <a:gd name="connsiteY6" fmla="*/ 224 h 6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0" t="0" r="r" b="b"/>
            <a:pathLst>
              <a:path w="12123" h="5781">
                <a:moveTo>
                  <a:pt x="12123" y="0"/>
                </a:moveTo>
                <a:lnTo>
                  <a:pt x="11546" y="3268"/>
                </a:lnTo>
                <a:lnTo>
                  <a:pt x="11456" y="3357"/>
                </a:lnTo>
                <a:cubicBezTo>
                  <a:pt x="10445" y="4340"/>
                  <a:pt x="9218" y="5270"/>
                  <a:pt x="7853" y="5767"/>
                </a:cubicBezTo>
                <a:lnTo>
                  <a:pt x="7812" y="5781"/>
                </a:lnTo>
                <a:lnTo>
                  <a:pt x="1734" y="4710"/>
                </a:lnTo>
                <a:lnTo>
                  <a:pt x="1721" y="4702"/>
                </a:lnTo>
                <a:cubicBezTo>
                  <a:pt x="1150" y="4385"/>
                  <a:pt x="738" y="4023"/>
                  <a:pt x="0" y="2999"/>
                </a:cubicBezTo>
                <a:cubicBezTo>
                  <a:pt x="0" y="2999"/>
                  <a:pt x="6300" y="3872"/>
                  <a:pt x="12097" y="17"/>
                </a:cubicBezTo>
                <a:lnTo>
                  <a:pt x="12123" y="0"/>
                </a:lnTo>
                <a:close/>
              </a:path>
            </a:pathLst>
          </a:custGeom>
          <a:solidFill>
            <a:schemeClr val="bg1">
              <a:alpha val="80000"/>
            </a:schemeClr>
          </a:soli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9" name="Freeform 6"/>
          <p:cNvSpPr/>
          <p:nvPr userDrawn="1"/>
        </p:nvSpPr>
        <p:spPr bwMode="auto">
          <a:xfrm rot="21000000">
            <a:off x="5170540" y="3577709"/>
            <a:ext cx="7328335" cy="2695838"/>
          </a:xfrm>
          <a:custGeom>
            <a:avLst/>
            <a:gdLst>
              <a:gd name="connsiteX0" fmla="*/ 13284 w 13284"/>
              <a:gd name="connsiteY0" fmla="*/ 0 h 5458"/>
              <a:gd name="connsiteX1" fmla="*/ 13284 w 13284"/>
              <a:gd name="connsiteY1" fmla="*/ 3565 h 5458"/>
              <a:gd name="connsiteX2" fmla="*/ 13277 w 13284"/>
              <a:gd name="connsiteY2" fmla="*/ 3568 h 5458"/>
              <a:gd name="connsiteX3" fmla="*/ 0 w 13284"/>
              <a:gd name="connsiteY3" fmla="*/ 4632 h 5458"/>
              <a:gd name="connsiteX4" fmla="*/ 495 w 13284"/>
              <a:gd name="connsiteY4" fmla="*/ 3668 h 5458"/>
              <a:gd name="connsiteX5" fmla="*/ 13235 w 13284"/>
              <a:gd name="connsiteY5" fmla="*/ 42 h 5458"/>
              <a:gd name="connsiteX6" fmla="*/ 13284 w 13284"/>
              <a:gd name="connsiteY6" fmla="*/ 0 h 5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0" t="0" r="r" b="b"/>
            <a:pathLst>
              <a:path w="11541" h="4245">
                <a:moveTo>
                  <a:pt x="11541" y="0"/>
                </a:moveTo>
                <a:lnTo>
                  <a:pt x="10986" y="3148"/>
                </a:lnTo>
                <a:lnTo>
                  <a:pt x="10910" y="3171"/>
                </a:lnTo>
                <a:cubicBezTo>
                  <a:pt x="8042" y="4027"/>
                  <a:pt x="3393" y="4962"/>
                  <a:pt x="0" y="3419"/>
                </a:cubicBezTo>
                <a:lnTo>
                  <a:pt x="495" y="2455"/>
                </a:lnTo>
                <a:cubicBezTo>
                  <a:pt x="495" y="2455"/>
                  <a:pt x="5532" y="3716"/>
                  <a:pt x="11523" y="11"/>
                </a:cubicBezTo>
                <a:lnTo>
                  <a:pt x="11541" y="0"/>
                </a:lnTo>
                <a:close/>
              </a:path>
            </a:pathLst>
          </a:custGeom>
          <a:solidFill>
            <a:srgbClr val="E4E6E8">
              <a:alpha val="69000"/>
            </a:srgbClr>
          </a:solidFill>
          <a:ln>
            <a:noFill/>
          </a:ln>
        </p:spPr>
        <p:txBody>
          <a:bodyPr vert="horz" wrap="square" lIns="91440" tIns="45720" rIns="91440" bIns="45720" numCol="1" anchor="t" anchorCtr="0" compatLnSpc="1">
            <a:noAutofit/>
          </a:bodyPr>
          <a:lstStyle/>
          <a:p>
            <a:endParaRPr lang="zh-CN" altLang="en-US">
              <a:solidFill>
                <a:schemeClr val="tx1">
                  <a:alpha val="79000"/>
                </a:schemeClr>
              </a:solidFill>
              <a:cs typeface="+mn-ea"/>
              <a:sym typeface="+mn-lt"/>
            </a:endParaRPr>
          </a:p>
        </p:txBody>
      </p:sp>
      <p:sp>
        <p:nvSpPr>
          <p:cNvPr id="10" name="Freeform 7"/>
          <p:cNvSpPr/>
          <p:nvPr userDrawn="1"/>
        </p:nvSpPr>
        <p:spPr bwMode="auto">
          <a:xfrm>
            <a:off x="-102748" y="1890475"/>
            <a:ext cx="102748" cy="929740"/>
          </a:xfrm>
          <a:custGeom>
            <a:avLst/>
            <a:gdLst>
              <a:gd name="connsiteX0" fmla="*/ 0 w 19530"/>
              <a:gd name="connsiteY0" fmla="*/ 0 h 6129"/>
              <a:gd name="connsiteX1" fmla="*/ 19530 w 19530"/>
              <a:gd name="connsiteY1" fmla="*/ 5466 h 6129"/>
              <a:gd name="connsiteX2" fmla="*/ 19221 w 19530"/>
              <a:gd name="connsiteY2" fmla="*/ 6048 h 6129"/>
              <a:gd name="connsiteX3" fmla="*/ 0 w 19530"/>
              <a:gd name="connsiteY3" fmla="*/ 1333 h 6129"/>
              <a:gd name="connsiteX4" fmla="*/ 0 w 19530"/>
              <a:gd name="connsiteY4" fmla="*/ 0 h 6129"/>
            </a:gdLst>
            <a:ahLst/>
            <a:cxnLst>
              <a:cxn ang="0">
                <a:pos x="connsiteX0" y="connsiteY0"/>
              </a:cxn>
              <a:cxn ang="0">
                <a:pos x="connsiteX1" y="connsiteY1"/>
              </a:cxn>
              <a:cxn ang="0">
                <a:pos x="connsiteX2" y="connsiteY2"/>
              </a:cxn>
              <a:cxn ang="0">
                <a:pos x="connsiteX3" y="connsiteY3"/>
              </a:cxn>
              <a:cxn ang="0">
                <a:pos x="connsiteX4" y="connsiteY4"/>
              </a:cxn>
            </a:cxnLst>
            <a:rect l="0" t="0" r="r" b="b"/>
            <a:pathLst>
              <a:path w="162" h="1464">
                <a:moveTo>
                  <a:pt x="0" y="0"/>
                </a:moveTo>
                <a:cubicBezTo>
                  <a:pt x="0" y="0"/>
                  <a:pt x="52" y="50"/>
                  <a:pt x="153" y="139"/>
                </a:cubicBezTo>
                <a:lnTo>
                  <a:pt x="162" y="148"/>
                </a:lnTo>
                <a:lnTo>
                  <a:pt x="162" y="1464"/>
                </a:lnTo>
                <a:lnTo>
                  <a:pt x="83" y="1401"/>
                </a:lnTo>
                <a:cubicBezTo>
                  <a:pt x="55" y="1378"/>
                  <a:pt x="28" y="1356"/>
                  <a:pt x="0" y="1333"/>
                </a:cubicBezTo>
                <a:lnTo>
                  <a:pt x="0" y="0"/>
                </a:lnTo>
                <a:close/>
              </a:path>
            </a:pathLst>
          </a:custGeom>
          <a:solidFill>
            <a:schemeClr val="bg1">
              <a:alpha val="39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mn-ea"/>
              <a:sym typeface="+mn-lt"/>
            </a:endParaRPr>
          </a:p>
        </p:txBody>
      </p:sp>
      <p:sp>
        <p:nvSpPr>
          <p:cNvPr id="4" name="Freeform 9"/>
          <p:cNvSpPr/>
          <p:nvPr userDrawn="1"/>
        </p:nvSpPr>
        <p:spPr bwMode="auto">
          <a:xfrm rot="21000000">
            <a:off x="7335704" y="4322567"/>
            <a:ext cx="5072529" cy="1900400"/>
          </a:xfrm>
          <a:custGeom>
            <a:avLst/>
            <a:gdLst>
              <a:gd name="connsiteX0" fmla="*/ 11009 w 11056"/>
              <a:gd name="connsiteY0" fmla="*/ 0 h 4964"/>
              <a:gd name="connsiteX1" fmla="*/ 11057 w 11056"/>
              <a:gd name="connsiteY1" fmla="*/ 3808 h 4964"/>
              <a:gd name="connsiteX2" fmla="*/ 10854 w 11056"/>
              <a:gd name="connsiteY2" fmla="*/ 4633 h 4964"/>
              <a:gd name="connsiteX3" fmla="*/ 9806 w 11056"/>
              <a:gd name="connsiteY3" fmla="*/ 5135 h 4964"/>
              <a:gd name="connsiteX4" fmla="*/ 356 w 11056"/>
              <a:gd name="connsiteY4" fmla="*/ 4364 h 4964"/>
              <a:gd name="connsiteX5" fmla="*/ 8501 w 11056"/>
              <a:gd name="connsiteY5" fmla="*/ 2748 h 4964"/>
              <a:gd name="connsiteX6" fmla="*/ 11009 w 11056"/>
              <a:gd name="connsiteY6" fmla="*/ 0 h 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0" t="0" r="r" b="b"/>
            <a:pathLst>
              <a:path w="7988" h="2993">
                <a:moveTo>
                  <a:pt x="7988" y="0"/>
                </a:moveTo>
                <a:lnTo>
                  <a:pt x="7461" y="2993"/>
                </a:lnTo>
                <a:lnTo>
                  <a:pt x="7410" y="2992"/>
                </a:lnTo>
                <a:cubicBezTo>
                  <a:pt x="5597" y="2964"/>
                  <a:pt x="3251" y="2781"/>
                  <a:pt x="680" y="2437"/>
                </a:cubicBezTo>
                <a:cubicBezTo>
                  <a:pt x="356" y="2396"/>
                  <a:pt x="-983" y="1618"/>
                  <a:pt x="1330" y="1437"/>
                </a:cubicBezTo>
                <a:cubicBezTo>
                  <a:pt x="4266" y="1167"/>
                  <a:pt x="6428" y="606"/>
                  <a:pt x="7954" y="14"/>
                </a:cubicBezTo>
                <a:lnTo>
                  <a:pt x="7988" y="0"/>
                </a:lnTo>
                <a:close/>
              </a:path>
            </a:pathLst>
          </a:custGeom>
          <a:gradFill>
            <a:gsLst>
              <a:gs pos="0">
                <a:srgbClr val="E30000"/>
              </a:gs>
              <a:gs pos="100000">
                <a:srgbClr val="D90101">
                  <a:alpha val="100000"/>
                  <a:lumMod val="44000"/>
                </a:srgbClr>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mn-ea"/>
              <a:sym typeface="+mn-lt"/>
            </a:endParaRPr>
          </a:p>
        </p:txBody>
      </p:sp>
      <p:pic>
        <p:nvPicPr>
          <p:cNvPr id="6" name="图片 5" descr="未标题-1"/>
          <p:cNvPicPr>
            <a:picLocks noChangeAspect="1"/>
          </p:cNvPicPr>
          <p:nvPr userDrawn="1"/>
        </p:nvPicPr>
        <p:blipFill>
          <a:blip r:embed="rId3"/>
          <a:stretch>
            <a:fillRect/>
          </a:stretch>
        </p:blipFill>
        <p:spPr>
          <a:xfrm>
            <a:off x="9708515" y="495300"/>
            <a:ext cx="1779270" cy="598170"/>
          </a:xfrm>
          <a:prstGeom prst="rect">
            <a:avLst/>
          </a:prstGeom>
        </p:spPr>
      </p:pic>
      <p:sp>
        <p:nvSpPr>
          <p:cNvPr id="11" name="Freeform 8"/>
          <p:cNvSpPr/>
          <p:nvPr userDrawn="1"/>
        </p:nvSpPr>
        <p:spPr bwMode="auto">
          <a:xfrm>
            <a:off x="-19050" y="2613540"/>
            <a:ext cx="12271264" cy="3550492"/>
          </a:xfrm>
          <a:custGeom>
            <a:avLst/>
            <a:gdLst>
              <a:gd name="connsiteX0" fmla="*/ 0 w 19460"/>
              <a:gd name="connsiteY0" fmla="*/ 0 h 5679"/>
              <a:gd name="connsiteX1" fmla="*/ 19387 w 19460"/>
              <a:gd name="connsiteY1" fmla="*/ 4957 h 5679"/>
              <a:gd name="connsiteX2" fmla="*/ 19460 w 19460"/>
              <a:gd name="connsiteY2" fmla="*/ 5612 h 5679"/>
              <a:gd name="connsiteX3" fmla="*/ 0 w 19460"/>
              <a:gd name="connsiteY3" fmla="*/ 1854 h 5679"/>
              <a:gd name="connsiteX4" fmla="*/ 0 w 19460"/>
              <a:gd name="connsiteY4" fmla="*/ 0 h 5679"/>
            </a:gdLst>
            <a:ahLst/>
            <a:cxnLst>
              <a:cxn ang="0">
                <a:pos x="connsiteX0" y="connsiteY0"/>
              </a:cxn>
              <a:cxn ang="0">
                <a:pos x="connsiteX1" y="connsiteY1"/>
              </a:cxn>
              <a:cxn ang="0">
                <a:pos x="connsiteX2" y="connsiteY2"/>
              </a:cxn>
              <a:cxn ang="0">
                <a:pos x="connsiteX3" y="connsiteY3"/>
              </a:cxn>
              <a:cxn ang="0">
                <a:pos x="connsiteX4" y="connsiteY4"/>
              </a:cxn>
            </a:cxnLst>
            <a:rect l="0" t="0" r="r" b="b"/>
            <a:pathLst>
              <a:path w="19325" h="5591">
                <a:moveTo>
                  <a:pt x="0" y="0"/>
                </a:moveTo>
                <a:lnTo>
                  <a:pt x="10" y="7"/>
                </a:lnTo>
                <a:cubicBezTo>
                  <a:pt x="1209" y="771"/>
                  <a:pt x="9638" y="5883"/>
                  <a:pt x="19252" y="4869"/>
                </a:cubicBezTo>
                <a:cubicBezTo>
                  <a:pt x="19252" y="5464"/>
                  <a:pt x="19325" y="5524"/>
                  <a:pt x="19325" y="5524"/>
                </a:cubicBezTo>
                <a:cubicBezTo>
                  <a:pt x="19325" y="5524"/>
                  <a:pt x="9175" y="6394"/>
                  <a:pt x="79" y="1874"/>
                </a:cubicBezTo>
                <a:lnTo>
                  <a:pt x="0" y="1834"/>
                </a:lnTo>
                <a:lnTo>
                  <a:pt x="0" y="0"/>
                </a:lnTo>
                <a:close/>
              </a:path>
            </a:pathLst>
          </a:custGeom>
          <a:solidFill>
            <a:srgbClr val="E4E6E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mn-ea"/>
              <a:sym typeface="+mn-lt"/>
            </a:endParaRPr>
          </a:p>
        </p:txBody>
      </p:sp>
      <p:sp>
        <p:nvSpPr>
          <p:cNvPr id="18" name="Freeform 9"/>
          <p:cNvSpPr/>
          <p:nvPr userDrawn="1"/>
        </p:nvSpPr>
        <p:spPr bwMode="auto">
          <a:xfrm>
            <a:off x="7401560" y="3484812"/>
            <a:ext cx="4807585" cy="2505143"/>
          </a:xfrm>
          <a:custGeom>
            <a:avLst/>
            <a:gdLst>
              <a:gd name="connsiteX0" fmla="*/ 7624 w 7624"/>
              <a:gd name="connsiteY0" fmla="*/ 2562 h 3978"/>
              <a:gd name="connsiteX1" fmla="*/ 7624 w 7624"/>
              <a:gd name="connsiteY1" fmla="*/ 0 h 3978"/>
              <a:gd name="connsiteX2" fmla="*/ 0 w 7624"/>
              <a:gd name="connsiteY2" fmla="*/ 3518 h 3978"/>
              <a:gd name="connsiteX3" fmla="*/ 1414 w 7624"/>
              <a:gd name="connsiteY3" fmla="*/ 3978 h 3978"/>
              <a:gd name="connsiteX4" fmla="*/ 7624 w 7624"/>
              <a:gd name="connsiteY4" fmla="*/ 2562 h 3978"/>
            </a:gdLst>
            <a:ahLst/>
            <a:cxnLst>
              <a:cxn ang="0">
                <a:pos x="connsiteX0" y="connsiteY0"/>
              </a:cxn>
              <a:cxn ang="0">
                <a:pos x="connsiteX1" y="connsiteY1"/>
              </a:cxn>
              <a:cxn ang="0">
                <a:pos x="connsiteX2" y="connsiteY2"/>
              </a:cxn>
              <a:cxn ang="0">
                <a:pos x="connsiteX3" y="connsiteY3"/>
              </a:cxn>
              <a:cxn ang="0">
                <a:pos x="connsiteX4" y="connsiteY4"/>
              </a:cxn>
            </a:cxnLst>
            <a:rect l="0" t="0" r="r" b="b"/>
            <a:pathLst>
              <a:path w="7571" h="3945">
                <a:moveTo>
                  <a:pt x="7571" y="0"/>
                </a:moveTo>
                <a:lnTo>
                  <a:pt x="7571" y="2559"/>
                </a:lnTo>
                <a:lnTo>
                  <a:pt x="7549" y="2571"/>
                </a:lnTo>
                <a:cubicBezTo>
                  <a:pt x="6486" y="3147"/>
                  <a:pt x="4335" y="3489"/>
                  <a:pt x="1414" y="3945"/>
                </a:cubicBezTo>
                <a:cubicBezTo>
                  <a:pt x="1049" y="3899"/>
                  <a:pt x="358" y="3545"/>
                  <a:pt x="0" y="3485"/>
                </a:cubicBezTo>
                <a:cubicBezTo>
                  <a:pt x="4153" y="2057"/>
                  <a:pt x="7128" y="272"/>
                  <a:pt x="7568" y="2"/>
                </a:cubicBezTo>
                <a:lnTo>
                  <a:pt x="7571"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a:cs typeface="+mn-ea"/>
              <a:sym typeface="+mn-lt"/>
            </a:endParaRPr>
          </a:p>
        </p:txBody>
      </p:sp>
      <p:sp>
        <p:nvSpPr>
          <p:cNvPr id="22" name="Freeform 14"/>
          <p:cNvSpPr/>
          <p:nvPr userDrawn="1"/>
        </p:nvSpPr>
        <p:spPr bwMode="auto">
          <a:xfrm rot="21000000">
            <a:off x="6579771" y="4309427"/>
            <a:ext cx="5855085" cy="2087380"/>
          </a:xfrm>
          <a:custGeom>
            <a:avLst/>
            <a:gdLst>
              <a:gd name="connsiteX0" fmla="*/ 9297 w 9297"/>
              <a:gd name="connsiteY0" fmla="*/ 0 h 3324"/>
              <a:gd name="connsiteX1" fmla="*/ 8774 w 9297"/>
              <a:gd name="connsiteY1" fmla="*/ 2956 h 3324"/>
              <a:gd name="connsiteX2" fmla="*/ 8764 w 9297"/>
              <a:gd name="connsiteY2" fmla="*/ 2956 h 3324"/>
              <a:gd name="connsiteX3" fmla="*/ 6549 w 9297"/>
              <a:gd name="connsiteY3" fmla="*/ 3324 h 3324"/>
              <a:gd name="connsiteX4" fmla="*/ 0 w 9297"/>
              <a:gd name="connsiteY4" fmla="*/ 1789 h 3324"/>
              <a:gd name="connsiteX5" fmla="*/ 9275 w 9297"/>
              <a:gd name="connsiteY5" fmla="*/ 11 h 3324"/>
              <a:gd name="connsiteX6" fmla="*/ 9297 w 9297"/>
              <a:gd name="connsiteY6" fmla="*/ 0 h 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21" h="3287">
                <a:moveTo>
                  <a:pt x="9221" y="0"/>
                </a:moveTo>
                <a:lnTo>
                  <a:pt x="8704" y="2927"/>
                </a:lnTo>
                <a:lnTo>
                  <a:pt x="8649" y="2935"/>
                </a:lnTo>
                <a:cubicBezTo>
                  <a:pt x="8064" y="3014"/>
                  <a:pt x="7364" y="3126"/>
                  <a:pt x="6549" y="3287"/>
                </a:cubicBezTo>
                <a:cubicBezTo>
                  <a:pt x="5285" y="3199"/>
                  <a:pt x="979" y="1988"/>
                  <a:pt x="0" y="1752"/>
                </a:cubicBezTo>
                <a:cubicBezTo>
                  <a:pt x="2784" y="1567"/>
                  <a:pt x="6680" y="1193"/>
                  <a:pt x="9215" y="2"/>
                </a:cubicBezTo>
                <a:lnTo>
                  <a:pt x="9221" y="0"/>
                </a:lnTo>
                <a:close/>
              </a:path>
            </a:pathLst>
          </a:custGeom>
          <a:gradFill>
            <a:gsLst>
              <a:gs pos="20000">
                <a:srgbClr val="E30000"/>
              </a:gs>
              <a:gs pos="100000">
                <a:srgbClr val="760303"/>
              </a:gs>
            </a:gsLst>
            <a:lin ang="66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Autofit/>
          </a:bodyPr>
          <a:lstStyle/>
          <a:p>
            <a:endParaRPr lang="zh-CN" altLang="en-US" sz="6600">
              <a:cs typeface="+mn-ea"/>
              <a:sym typeface="+mn-lt"/>
            </a:endParaRPr>
          </a:p>
        </p:txBody>
      </p:sp>
      <p:sp>
        <p:nvSpPr>
          <p:cNvPr id="12" name="任意多边形 11"/>
          <p:cNvSpPr/>
          <p:nvPr userDrawn="1"/>
        </p:nvSpPr>
        <p:spPr>
          <a:xfrm>
            <a:off x="7926070" y="4628788"/>
            <a:ext cx="4265930" cy="1697082"/>
          </a:xfrm>
          <a:custGeom>
            <a:avLst/>
            <a:gdLst>
              <a:gd name="connsiteX0" fmla="*/ 44 w 6813"/>
              <a:gd name="connsiteY0" fmla="*/ 1771 h 2720"/>
              <a:gd name="connsiteX1" fmla="*/ 6813 w 6813"/>
              <a:gd name="connsiteY1" fmla="*/ 0 h 2720"/>
              <a:gd name="connsiteX2" fmla="*/ 6775 w 6813"/>
              <a:gd name="connsiteY2" fmla="*/ 2262 h 2720"/>
              <a:gd name="connsiteX3" fmla="*/ 0 w 6813"/>
              <a:gd name="connsiteY3" fmla="*/ 2720 h 2720"/>
              <a:gd name="connsiteX4" fmla="*/ 44 w 6813"/>
              <a:gd name="connsiteY4" fmla="*/ 1771 h 2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 h="2673">
                <a:moveTo>
                  <a:pt x="6718" y="0"/>
                </a:moveTo>
                <a:lnTo>
                  <a:pt x="6718" y="2218"/>
                </a:lnTo>
                <a:lnTo>
                  <a:pt x="0" y="2673"/>
                </a:lnTo>
                <a:lnTo>
                  <a:pt x="44" y="1724"/>
                </a:lnTo>
                <a:cubicBezTo>
                  <a:pt x="2821" y="1379"/>
                  <a:pt x="5325" y="682"/>
                  <a:pt x="6715" y="2"/>
                </a:cubicBezTo>
                <a:lnTo>
                  <a:pt x="6718" y="0"/>
                </a:lnTo>
                <a:close/>
              </a:path>
            </a:pathLst>
          </a:custGeom>
          <a:gradFill flip="none">
            <a:gsLst>
              <a:gs pos="0">
                <a:srgbClr val="E30000"/>
              </a:gs>
              <a:gs pos="100000">
                <a:schemeClr val="tx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5" name="图片 14"/>
          <p:cNvPicPr>
            <a:picLocks noChangeAspect="1"/>
          </p:cNvPicPr>
          <p:nvPr userDrawn="1">
            <p:custDataLst>
              <p:tags r:id="rId4"/>
            </p:custDataLst>
          </p:nvPr>
        </p:nvPicPr>
        <p:blipFill rotWithShape="1">
          <a:blip r:embed="rId5">
            <a:alphaModFix amt="24000"/>
            <a:lum bright="70000" contrast="-70000"/>
          </a:blip>
          <a:srcRect l="8694" r="33995"/>
          <a:stretch>
            <a:fillRect/>
          </a:stretch>
        </p:blipFill>
        <p:spPr>
          <a:xfrm rot="21060000">
            <a:off x="648335" y="3335655"/>
            <a:ext cx="12963525" cy="4282440"/>
          </a:xfrm>
          <a:prstGeom prst="rect">
            <a:avLst/>
          </a:prstGeom>
          <a:noFill/>
          <a:ln>
            <a:noFill/>
          </a:ln>
        </p:spPr>
      </p:pic>
      <p:sp>
        <p:nvSpPr>
          <p:cNvPr id="13" name="Freeform 10"/>
          <p:cNvSpPr/>
          <p:nvPr userDrawn="1"/>
        </p:nvSpPr>
        <p:spPr bwMode="auto">
          <a:xfrm>
            <a:off x="0" y="2951704"/>
            <a:ext cx="12209145" cy="3477445"/>
          </a:xfrm>
          <a:custGeom>
            <a:avLst/>
            <a:gdLst>
              <a:gd name="connsiteX0" fmla="*/ 19679 w 19679"/>
              <a:gd name="connsiteY0" fmla="*/ 4326 h 5556"/>
              <a:gd name="connsiteX1" fmla="*/ 0 w 19679"/>
              <a:gd name="connsiteY1" fmla="*/ 0 h 5556"/>
              <a:gd name="connsiteX2" fmla="*/ 52 w 19679"/>
              <a:gd name="connsiteY2" fmla="*/ 1678 h 5556"/>
              <a:gd name="connsiteX3" fmla="*/ 6944 w 19679"/>
              <a:gd name="connsiteY3" fmla="*/ 5199 h 5556"/>
              <a:gd name="connsiteX4" fmla="*/ 9550 w 19679"/>
              <a:gd name="connsiteY4" fmla="*/ 5399 h 5556"/>
              <a:gd name="connsiteX5" fmla="*/ 19386 w 19679"/>
              <a:gd name="connsiteY5" fmla="*/ 4854 h 5556"/>
              <a:gd name="connsiteX6" fmla="*/ 19679 w 19679"/>
              <a:gd name="connsiteY6" fmla="*/ 4326 h 5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0" t="0" r="r" b="b"/>
            <a:pathLst>
              <a:path w="19227" h="5476">
                <a:moveTo>
                  <a:pt x="0" y="0"/>
                </a:moveTo>
                <a:lnTo>
                  <a:pt x="1" y="1"/>
                </a:lnTo>
                <a:cubicBezTo>
                  <a:pt x="915" y="656"/>
                  <a:pt x="7503" y="5042"/>
                  <a:pt x="19174" y="4278"/>
                </a:cubicBezTo>
                <a:lnTo>
                  <a:pt x="19227" y="4274"/>
                </a:lnTo>
                <a:lnTo>
                  <a:pt x="19227" y="4783"/>
                </a:lnTo>
                <a:lnTo>
                  <a:pt x="19223" y="4783"/>
                </a:lnTo>
                <a:cubicBezTo>
                  <a:pt x="18121" y="4868"/>
                  <a:pt x="9843" y="5273"/>
                  <a:pt x="9468" y="5319"/>
                </a:cubicBezTo>
                <a:cubicBezTo>
                  <a:pt x="7388" y="5377"/>
                  <a:pt x="8442" y="5739"/>
                  <a:pt x="6854" y="5119"/>
                </a:cubicBezTo>
                <a:cubicBezTo>
                  <a:pt x="5304" y="4513"/>
                  <a:pt x="1297" y="2559"/>
                  <a:pt x="30" y="1660"/>
                </a:cubicBezTo>
                <a:lnTo>
                  <a:pt x="0" y="1639"/>
                </a:lnTo>
                <a:lnTo>
                  <a:pt x="0" y="0"/>
                </a:lnTo>
                <a:close/>
              </a:path>
            </a:pathLst>
          </a:custGeom>
          <a:gradFill flip="none" rotWithShape="1">
            <a:gsLst>
              <a:gs pos="0">
                <a:srgbClr val="E30000"/>
              </a:gs>
              <a:gs pos="100000">
                <a:srgbClr val="760303"/>
              </a:gs>
            </a:gsLst>
            <a:lin ang="18000000" scaled="0"/>
          </a:gradFill>
          <a:ln>
            <a:noFill/>
          </a:ln>
        </p:spPr>
        <p:txBody>
          <a:bodyPr vert="horz" wrap="square" lIns="91440" tIns="45720" rIns="91440" bIns="45720" numCol="1" anchor="t" anchorCtr="0" compatLnSpc="1">
            <a:noAutofit/>
          </a:bodyPr>
          <a:lstStyle/>
          <a:p>
            <a:endParaRPr lang="zh-CN" altLang="en-US">
              <a:cs typeface="+mn-ea"/>
              <a:sym typeface="+mn-lt"/>
            </a:endParaRPr>
          </a:p>
        </p:txBody>
      </p:sp>
      <p:sp>
        <p:nvSpPr>
          <p:cNvPr id="51" name="任意多边形: 形状 50"/>
          <p:cNvSpPr/>
          <p:nvPr userDrawn="1"/>
        </p:nvSpPr>
        <p:spPr>
          <a:xfrm>
            <a:off x="0" y="3736340"/>
            <a:ext cx="12209145" cy="3143255"/>
          </a:xfrm>
          <a:custGeom>
            <a:avLst/>
            <a:gdLst>
              <a:gd name="connsiteX0" fmla="*/ 0 w 19473"/>
              <a:gd name="connsiteY0" fmla="*/ 0 h 5047"/>
              <a:gd name="connsiteX1" fmla="*/ 472 w 19473"/>
              <a:gd name="connsiteY1" fmla="*/ 256 h 5047"/>
              <a:gd name="connsiteX2" fmla="*/ 591 w 19473"/>
              <a:gd name="connsiteY2" fmla="*/ 311 h 5047"/>
              <a:gd name="connsiteX3" fmla="*/ 695 w 19473"/>
              <a:gd name="connsiteY3" fmla="*/ 361 h 5047"/>
              <a:gd name="connsiteX4" fmla="*/ 876 w 19473"/>
              <a:gd name="connsiteY4" fmla="*/ 442 h 5047"/>
              <a:gd name="connsiteX5" fmla="*/ 1112 w 19473"/>
              <a:gd name="connsiteY5" fmla="*/ 551 h 5047"/>
              <a:gd name="connsiteX6" fmla="*/ 1360 w 19473"/>
              <a:gd name="connsiteY6" fmla="*/ 658 h 5047"/>
              <a:gd name="connsiteX7" fmla="*/ 1560 w 19473"/>
              <a:gd name="connsiteY7" fmla="*/ 747 h 5047"/>
              <a:gd name="connsiteX8" fmla="*/ 1680 w 19473"/>
              <a:gd name="connsiteY8" fmla="*/ 796 h 5047"/>
              <a:gd name="connsiteX9" fmla="*/ 1755 w 19473"/>
              <a:gd name="connsiteY9" fmla="*/ 828 h 5047"/>
              <a:gd name="connsiteX10" fmla="*/ 2207 w 19473"/>
              <a:gd name="connsiteY10" fmla="*/ 1010 h 5047"/>
              <a:gd name="connsiteX11" fmla="*/ 2429 w 19473"/>
              <a:gd name="connsiteY11" fmla="*/ 1101 h 5047"/>
              <a:gd name="connsiteX12" fmla="*/ 2743 w 19473"/>
              <a:gd name="connsiteY12" fmla="*/ 1218 h 5047"/>
              <a:gd name="connsiteX13" fmla="*/ 3043 w 19473"/>
              <a:gd name="connsiteY13" fmla="*/ 1331 h 5047"/>
              <a:gd name="connsiteX14" fmla="*/ 3123 w 19473"/>
              <a:gd name="connsiteY14" fmla="*/ 1359 h 5047"/>
              <a:gd name="connsiteX15" fmla="*/ 3297 w 19473"/>
              <a:gd name="connsiteY15" fmla="*/ 1424 h 5047"/>
              <a:gd name="connsiteX16" fmla="*/ 3556 w 19473"/>
              <a:gd name="connsiteY16" fmla="*/ 1512 h 5047"/>
              <a:gd name="connsiteX17" fmla="*/ 3687 w 19473"/>
              <a:gd name="connsiteY17" fmla="*/ 1558 h 5047"/>
              <a:gd name="connsiteX18" fmla="*/ 3855 w 19473"/>
              <a:gd name="connsiteY18" fmla="*/ 1613 h 5047"/>
              <a:gd name="connsiteX19" fmla="*/ 4164 w 19473"/>
              <a:gd name="connsiteY19" fmla="*/ 1718 h 5047"/>
              <a:gd name="connsiteX20" fmla="*/ 4322 w 19473"/>
              <a:gd name="connsiteY20" fmla="*/ 1767 h 5047"/>
              <a:gd name="connsiteX21" fmla="*/ 4330 w 19473"/>
              <a:gd name="connsiteY21" fmla="*/ 1770 h 5047"/>
              <a:gd name="connsiteX22" fmla="*/ 4406 w 19473"/>
              <a:gd name="connsiteY22" fmla="*/ 1793 h 5047"/>
              <a:gd name="connsiteX23" fmla="*/ 5028 w 19473"/>
              <a:gd name="connsiteY23" fmla="*/ 1985 h 5047"/>
              <a:gd name="connsiteX24" fmla="*/ 5516 w 19473"/>
              <a:gd name="connsiteY24" fmla="*/ 2122 h 5047"/>
              <a:gd name="connsiteX25" fmla="*/ 5607 w 19473"/>
              <a:gd name="connsiteY25" fmla="*/ 2148 h 5047"/>
              <a:gd name="connsiteX26" fmla="*/ 5639 w 19473"/>
              <a:gd name="connsiteY26" fmla="*/ 2156 h 5047"/>
              <a:gd name="connsiteX27" fmla="*/ 5885 w 19473"/>
              <a:gd name="connsiteY27" fmla="*/ 2225 h 5047"/>
              <a:gd name="connsiteX28" fmla="*/ 6203 w 19473"/>
              <a:gd name="connsiteY28" fmla="*/ 2306 h 5047"/>
              <a:gd name="connsiteX29" fmla="*/ 6241 w 19473"/>
              <a:gd name="connsiteY29" fmla="*/ 2316 h 5047"/>
              <a:gd name="connsiteX30" fmla="*/ 6298 w 19473"/>
              <a:gd name="connsiteY30" fmla="*/ 2330 h 5047"/>
              <a:gd name="connsiteX31" fmla="*/ 6735 w 19473"/>
              <a:gd name="connsiteY31" fmla="*/ 2441 h 5047"/>
              <a:gd name="connsiteX32" fmla="*/ 10405 w 19473"/>
              <a:gd name="connsiteY32" fmla="*/ 3131 h 5047"/>
              <a:gd name="connsiteX33" fmla="*/ 10930 w 19473"/>
              <a:gd name="connsiteY33" fmla="*/ 3197 h 5047"/>
              <a:gd name="connsiteX34" fmla="*/ 11300 w 19473"/>
              <a:gd name="connsiteY34" fmla="*/ 3245 h 5047"/>
              <a:gd name="connsiteX35" fmla="*/ 11392 w 19473"/>
              <a:gd name="connsiteY35" fmla="*/ 3255 h 5047"/>
              <a:gd name="connsiteX36" fmla="*/ 11550 w 19473"/>
              <a:gd name="connsiteY36" fmla="*/ 3274 h 5047"/>
              <a:gd name="connsiteX37" fmla="*/ 11868 w 19473"/>
              <a:gd name="connsiteY37" fmla="*/ 3305 h 5047"/>
              <a:gd name="connsiteX38" fmla="*/ 12206 w 19473"/>
              <a:gd name="connsiteY38" fmla="*/ 3341 h 5047"/>
              <a:gd name="connsiteX39" fmla="*/ 12452 w 19473"/>
              <a:gd name="connsiteY39" fmla="*/ 3362 h 5047"/>
              <a:gd name="connsiteX40" fmla="*/ 12644 w 19473"/>
              <a:gd name="connsiteY40" fmla="*/ 3381 h 5047"/>
              <a:gd name="connsiteX41" fmla="*/ 12827 w 19473"/>
              <a:gd name="connsiteY41" fmla="*/ 3394 h 5047"/>
              <a:gd name="connsiteX42" fmla="*/ 13074 w 19473"/>
              <a:gd name="connsiteY42" fmla="*/ 3415 h 5047"/>
              <a:gd name="connsiteX43" fmla="*/ 13519 w 19473"/>
              <a:gd name="connsiteY43" fmla="*/ 3444 h 5047"/>
              <a:gd name="connsiteX44" fmla="*/ 13681 w 19473"/>
              <a:gd name="connsiteY44" fmla="*/ 3456 h 5047"/>
              <a:gd name="connsiteX45" fmla="*/ 13752 w 19473"/>
              <a:gd name="connsiteY45" fmla="*/ 3459 h 5047"/>
              <a:gd name="connsiteX46" fmla="*/ 13903 w 19473"/>
              <a:gd name="connsiteY46" fmla="*/ 3469 h 5047"/>
              <a:gd name="connsiteX47" fmla="*/ 16107 w 19473"/>
              <a:gd name="connsiteY47" fmla="*/ 3532 h 5047"/>
              <a:gd name="connsiteX48" fmla="*/ 16361 w 19473"/>
              <a:gd name="connsiteY48" fmla="*/ 3531 h 5047"/>
              <a:gd name="connsiteX49" fmla="*/ 16371 w 19473"/>
              <a:gd name="connsiteY49" fmla="*/ 3531 h 5047"/>
              <a:gd name="connsiteX50" fmla="*/ 16386 w 19473"/>
              <a:gd name="connsiteY50" fmla="*/ 3530 h 5047"/>
              <a:gd name="connsiteX51" fmla="*/ 16735 w 19473"/>
              <a:gd name="connsiteY51" fmla="*/ 3528 h 5047"/>
              <a:gd name="connsiteX52" fmla="*/ 19463 w 19473"/>
              <a:gd name="connsiteY52" fmla="*/ 3298 h 5047"/>
              <a:gd name="connsiteX53" fmla="*/ 19473 w 19473"/>
              <a:gd name="connsiteY53" fmla="*/ 3742 h 5047"/>
              <a:gd name="connsiteX54" fmla="*/ 19473 w 19473"/>
              <a:gd name="connsiteY54" fmla="*/ 5046 h 5047"/>
              <a:gd name="connsiteX55" fmla="*/ 17 w 19473"/>
              <a:gd name="connsiteY55" fmla="*/ 5047 h 5047"/>
              <a:gd name="connsiteX56" fmla="*/ 0 w 19473"/>
              <a:gd name="connsiteY56" fmla="*/ 0 h 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9227" h="4950">
                <a:moveTo>
                  <a:pt x="0" y="0"/>
                </a:moveTo>
                <a:lnTo>
                  <a:pt x="293" y="159"/>
                </a:lnTo>
                <a:lnTo>
                  <a:pt x="412" y="214"/>
                </a:lnTo>
                <a:lnTo>
                  <a:pt x="516" y="264"/>
                </a:lnTo>
                <a:lnTo>
                  <a:pt x="697" y="345"/>
                </a:lnTo>
                <a:lnTo>
                  <a:pt x="933" y="454"/>
                </a:lnTo>
                <a:lnTo>
                  <a:pt x="1181" y="561"/>
                </a:lnTo>
                <a:lnTo>
                  <a:pt x="1381" y="650"/>
                </a:lnTo>
                <a:lnTo>
                  <a:pt x="1501" y="699"/>
                </a:lnTo>
                <a:lnTo>
                  <a:pt x="1576" y="731"/>
                </a:lnTo>
                <a:lnTo>
                  <a:pt x="2028" y="913"/>
                </a:lnTo>
                <a:lnTo>
                  <a:pt x="2250" y="1004"/>
                </a:lnTo>
                <a:lnTo>
                  <a:pt x="2564" y="1121"/>
                </a:lnTo>
                <a:lnTo>
                  <a:pt x="2864" y="1234"/>
                </a:lnTo>
                <a:lnTo>
                  <a:pt x="2944" y="1262"/>
                </a:lnTo>
                <a:lnTo>
                  <a:pt x="3118" y="1327"/>
                </a:lnTo>
                <a:lnTo>
                  <a:pt x="3377" y="1415"/>
                </a:lnTo>
                <a:lnTo>
                  <a:pt x="3508" y="1461"/>
                </a:lnTo>
                <a:lnTo>
                  <a:pt x="3676" y="1516"/>
                </a:lnTo>
                <a:lnTo>
                  <a:pt x="3985" y="1621"/>
                </a:lnTo>
                <a:lnTo>
                  <a:pt x="4143" y="1670"/>
                </a:lnTo>
                <a:lnTo>
                  <a:pt x="4151" y="1673"/>
                </a:lnTo>
                <a:lnTo>
                  <a:pt x="4227" y="1696"/>
                </a:lnTo>
                <a:lnTo>
                  <a:pt x="4849" y="1888"/>
                </a:lnTo>
                <a:lnTo>
                  <a:pt x="5337" y="2025"/>
                </a:lnTo>
                <a:lnTo>
                  <a:pt x="5428" y="2051"/>
                </a:lnTo>
                <a:lnTo>
                  <a:pt x="5460" y="2059"/>
                </a:lnTo>
                <a:lnTo>
                  <a:pt x="5706" y="2128"/>
                </a:lnTo>
                <a:lnTo>
                  <a:pt x="6024" y="2209"/>
                </a:lnTo>
                <a:lnTo>
                  <a:pt x="6062" y="2219"/>
                </a:lnTo>
                <a:lnTo>
                  <a:pt x="6119" y="2233"/>
                </a:lnTo>
                <a:lnTo>
                  <a:pt x="6556" y="2344"/>
                </a:lnTo>
                <a:cubicBezTo>
                  <a:pt x="7824" y="2648"/>
                  <a:pt x="9058" y="2872"/>
                  <a:pt x="10226" y="3034"/>
                </a:cubicBezTo>
                <a:lnTo>
                  <a:pt x="10751" y="3100"/>
                </a:lnTo>
                <a:lnTo>
                  <a:pt x="11121" y="3148"/>
                </a:lnTo>
                <a:lnTo>
                  <a:pt x="11213" y="3158"/>
                </a:lnTo>
                <a:lnTo>
                  <a:pt x="11371" y="3177"/>
                </a:lnTo>
                <a:lnTo>
                  <a:pt x="11689" y="3208"/>
                </a:lnTo>
                <a:lnTo>
                  <a:pt x="12027" y="3244"/>
                </a:lnTo>
                <a:lnTo>
                  <a:pt x="12273" y="3265"/>
                </a:lnTo>
                <a:lnTo>
                  <a:pt x="12465" y="3284"/>
                </a:lnTo>
                <a:lnTo>
                  <a:pt x="12648" y="3297"/>
                </a:lnTo>
                <a:lnTo>
                  <a:pt x="12895" y="3318"/>
                </a:lnTo>
                <a:lnTo>
                  <a:pt x="13340" y="3347"/>
                </a:lnTo>
                <a:lnTo>
                  <a:pt x="13502" y="3359"/>
                </a:lnTo>
                <a:lnTo>
                  <a:pt x="13573" y="3362"/>
                </a:lnTo>
                <a:lnTo>
                  <a:pt x="13724" y="3372"/>
                </a:lnTo>
                <a:cubicBezTo>
                  <a:pt x="14530" y="3416"/>
                  <a:pt x="15271" y="3434"/>
                  <a:pt x="15928" y="3435"/>
                </a:cubicBezTo>
                <a:lnTo>
                  <a:pt x="16182" y="3434"/>
                </a:lnTo>
                <a:lnTo>
                  <a:pt x="16192" y="3434"/>
                </a:lnTo>
                <a:lnTo>
                  <a:pt x="16207" y="3433"/>
                </a:lnTo>
                <a:lnTo>
                  <a:pt x="16556" y="3431"/>
                </a:lnTo>
                <a:cubicBezTo>
                  <a:pt x="17775" y="3414"/>
                  <a:pt x="18858" y="3252"/>
                  <a:pt x="19222" y="3209"/>
                </a:cubicBezTo>
                <a:lnTo>
                  <a:pt x="19227" y="3208"/>
                </a:lnTo>
                <a:lnTo>
                  <a:pt x="19227" y="4949"/>
                </a:lnTo>
                <a:lnTo>
                  <a:pt x="0" y="4950"/>
                </a:lnTo>
                <a:lnTo>
                  <a:pt x="0" y="0"/>
                </a:lnTo>
                <a:close/>
              </a:path>
            </a:pathLst>
          </a:custGeom>
          <a:gradFill>
            <a:gsLst>
              <a:gs pos="0">
                <a:srgbClr val="E30000"/>
              </a:gs>
              <a:gs pos="100000">
                <a:srgbClr val="760303"/>
              </a:gs>
            </a:gsLst>
            <a:lin ang="7200000" scaled="0"/>
          </a:gra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pic>
        <p:nvPicPr>
          <p:cNvPr id="3" name="图片 2"/>
          <p:cNvPicPr>
            <a:picLocks noChangeAspect="1"/>
          </p:cNvPicPr>
          <p:nvPr userDrawn="1">
            <p:custDataLst>
              <p:tags r:id="rId6"/>
            </p:custDataLst>
          </p:nvPr>
        </p:nvPicPr>
        <p:blipFill rotWithShape="1">
          <a:blip r:embed="rId5">
            <a:alphaModFix amt="29000"/>
            <a:lum bright="70000" contrast="-70000"/>
          </a:blip>
          <a:srcRect l="8694" r="33995"/>
          <a:stretch>
            <a:fillRect/>
          </a:stretch>
        </p:blipFill>
        <p:spPr>
          <a:xfrm rot="360000">
            <a:off x="-365125" y="3851910"/>
            <a:ext cx="12963525" cy="428244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4" name="任意多边形 3"/>
          <p:cNvSpPr/>
          <p:nvPr userDrawn="1"/>
        </p:nvSpPr>
        <p:spPr>
          <a:xfrm>
            <a:off x="-7620" y="-27940"/>
            <a:ext cx="12211050" cy="1040728"/>
          </a:xfrm>
          <a:custGeom>
            <a:avLst/>
            <a:gdLst>
              <a:gd name="connsiteX0" fmla="*/ 0 w 20576"/>
              <a:gd name="connsiteY0" fmla="*/ 0 h 2187"/>
              <a:gd name="connsiteX1" fmla="*/ 20273 w 20576"/>
              <a:gd name="connsiteY1" fmla="*/ 567 h 2187"/>
              <a:gd name="connsiteX2" fmla="*/ 20384 w 20576"/>
              <a:gd name="connsiteY2" fmla="*/ 1045 h 2187"/>
              <a:gd name="connsiteX3" fmla="*/ 20359 w 20576"/>
              <a:gd name="connsiteY3" fmla="*/ 2187 h 2187"/>
              <a:gd name="connsiteX4" fmla="*/ 187 w 20576"/>
              <a:gd name="connsiteY4" fmla="*/ 715 h 2187"/>
              <a:gd name="connsiteX5" fmla="*/ 0 w 20576"/>
              <a:gd name="connsiteY5" fmla="*/ 0 h 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 h="1639">
                <a:moveTo>
                  <a:pt x="0" y="0"/>
                </a:moveTo>
                <a:lnTo>
                  <a:pt x="17165" y="0"/>
                </a:lnTo>
                <a:lnTo>
                  <a:pt x="19230" y="58"/>
                </a:lnTo>
                <a:lnTo>
                  <a:pt x="19230" y="1639"/>
                </a:lnTo>
                <a:lnTo>
                  <a:pt x="19132" y="1607"/>
                </a:lnTo>
                <a:cubicBezTo>
                  <a:pt x="14600" y="159"/>
                  <a:pt x="7865" y="343"/>
                  <a:pt x="299" y="226"/>
                </a:cubicBezTo>
                <a:lnTo>
                  <a:pt x="0" y="221"/>
                </a:lnTo>
                <a:lnTo>
                  <a:pt x="0" y="0"/>
                </a:lnTo>
                <a:close/>
              </a:path>
            </a:pathLst>
          </a:custGeom>
          <a:solidFill>
            <a:schemeClr val="bg1">
              <a:lumMod val="9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3" name="任意多边形 12"/>
          <p:cNvSpPr/>
          <p:nvPr userDrawn="1"/>
        </p:nvSpPr>
        <p:spPr>
          <a:xfrm>
            <a:off x="-7620" y="5946100"/>
            <a:ext cx="12201525" cy="919520"/>
          </a:xfrm>
          <a:custGeom>
            <a:avLst/>
            <a:gdLst>
              <a:gd name="connsiteX0" fmla="*/ 8510 w 23581"/>
              <a:gd name="connsiteY0" fmla="*/ 188 h 2623"/>
              <a:gd name="connsiteX1" fmla="*/ 23581 w 23581"/>
              <a:gd name="connsiteY1" fmla="*/ 372 h 2623"/>
              <a:gd name="connsiteX2" fmla="*/ 23264 w 23581"/>
              <a:gd name="connsiteY2" fmla="*/ 2134 h 2623"/>
              <a:gd name="connsiteX3" fmla="*/ 0 w 23581"/>
              <a:gd name="connsiteY3" fmla="*/ 2624 h 2623"/>
              <a:gd name="connsiteX4" fmla="*/ 8510 w 23581"/>
              <a:gd name="connsiteY4" fmla="*/ 188 h 2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15" h="1448">
                <a:moveTo>
                  <a:pt x="14059" y="1448"/>
                </a:moveTo>
                <a:lnTo>
                  <a:pt x="14052" y="1448"/>
                </a:lnTo>
                <a:lnTo>
                  <a:pt x="14059" y="1448"/>
                </a:lnTo>
                <a:close/>
                <a:moveTo>
                  <a:pt x="19215" y="604"/>
                </a:moveTo>
                <a:lnTo>
                  <a:pt x="19215" y="1448"/>
                </a:lnTo>
                <a:lnTo>
                  <a:pt x="15330" y="1448"/>
                </a:lnTo>
                <a:lnTo>
                  <a:pt x="15411" y="1444"/>
                </a:lnTo>
                <a:cubicBezTo>
                  <a:pt x="16787" y="1377"/>
                  <a:pt x="17893" y="1101"/>
                  <a:pt x="19164" y="623"/>
                </a:cubicBezTo>
                <a:lnTo>
                  <a:pt x="19215" y="604"/>
                </a:lnTo>
                <a:close/>
                <a:moveTo>
                  <a:pt x="3363" y="0"/>
                </a:moveTo>
                <a:cubicBezTo>
                  <a:pt x="3873" y="-2"/>
                  <a:pt x="4390" y="44"/>
                  <a:pt x="4910" y="151"/>
                </a:cubicBezTo>
                <a:cubicBezTo>
                  <a:pt x="9269" y="941"/>
                  <a:pt x="12000" y="1370"/>
                  <a:pt x="14052" y="1448"/>
                </a:cubicBezTo>
                <a:lnTo>
                  <a:pt x="0" y="1448"/>
                </a:lnTo>
                <a:lnTo>
                  <a:pt x="0" y="608"/>
                </a:lnTo>
                <a:lnTo>
                  <a:pt x="8" y="605"/>
                </a:lnTo>
                <a:cubicBezTo>
                  <a:pt x="1053" y="259"/>
                  <a:pt x="2189" y="4"/>
                  <a:pt x="3363" y="0"/>
                </a:cubicBezTo>
                <a:close/>
              </a:path>
            </a:pathLst>
          </a:custGeom>
          <a:solidFill>
            <a:schemeClr val="bg1">
              <a:lumMod val="95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15"/>
          <p:cNvSpPr/>
          <p:nvPr userDrawn="1"/>
        </p:nvSpPr>
        <p:spPr>
          <a:xfrm>
            <a:off x="625729" y="6055748"/>
            <a:ext cx="11566271" cy="809872"/>
          </a:xfrm>
          <a:custGeom>
            <a:avLst/>
            <a:gdLst>
              <a:gd name="connsiteX0" fmla="*/ 7491 w 20063"/>
              <a:gd name="connsiteY0" fmla="*/ 378 h 2284"/>
              <a:gd name="connsiteX1" fmla="*/ 20063 w 20063"/>
              <a:gd name="connsiteY1" fmla="*/ 0 h 2284"/>
              <a:gd name="connsiteX2" fmla="*/ 20031 w 20063"/>
              <a:gd name="connsiteY2" fmla="*/ 200 h 2284"/>
              <a:gd name="connsiteX3" fmla="*/ 20053 w 20063"/>
              <a:gd name="connsiteY3" fmla="*/ 2284 h 2284"/>
              <a:gd name="connsiteX4" fmla="*/ 0 w 20063"/>
              <a:gd name="connsiteY4" fmla="*/ 2284 h 2284"/>
              <a:gd name="connsiteX5" fmla="*/ 7491 w 20063"/>
              <a:gd name="connsiteY5" fmla="*/ 378 h 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15" h="1275">
                <a:moveTo>
                  <a:pt x="18215" y="0"/>
                </a:moveTo>
                <a:lnTo>
                  <a:pt x="18215" y="1275"/>
                </a:lnTo>
                <a:lnTo>
                  <a:pt x="0" y="1275"/>
                </a:lnTo>
                <a:lnTo>
                  <a:pt x="85" y="1246"/>
                </a:lnTo>
                <a:cubicBezTo>
                  <a:pt x="1860" y="624"/>
                  <a:pt x="3110" y="-172"/>
                  <a:pt x="6080" y="132"/>
                </a:cubicBezTo>
                <a:cubicBezTo>
                  <a:pt x="11780" y="779"/>
                  <a:pt x="13775" y="1700"/>
                  <a:pt x="18214" y="0"/>
                </a:cubicBezTo>
                <a:lnTo>
                  <a:pt x="18215" y="0"/>
                </a:lnTo>
                <a:close/>
              </a:path>
            </a:pathLst>
          </a:custGeom>
          <a:solidFill>
            <a:schemeClr val="bg1">
              <a:lumMod val="85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2" name="图片 11" descr="未标题-1"/>
          <p:cNvPicPr>
            <a:picLocks noChangeAspect="1"/>
          </p:cNvPicPr>
          <p:nvPr userDrawn="1"/>
        </p:nvPicPr>
        <p:blipFill>
          <a:blip r:embed="rId2"/>
          <a:stretch>
            <a:fillRect/>
          </a:stretch>
        </p:blipFill>
        <p:spPr>
          <a:xfrm>
            <a:off x="9698355" y="485140"/>
            <a:ext cx="1779270" cy="598170"/>
          </a:xfrm>
          <a:prstGeom prst="rect">
            <a:avLst/>
          </a:prstGeom>
        </p:spPr>
      </p:pic>
      <p:sp>
        <p:nvSpPr>
          <p:cNvPr id="7" name="矩形 6"/>
          <p:cNvSpPr/>
          <p:nvPr userDrawn="1"/>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a:spLocks noGrp="1"/>
          </p:cNvSpPr>
          <p:nvPr>
            <p:ph type="title"/>
          </p:nvPr>
        </p:nvSpPr>
        <p:spPr>
          <a:xfrm>
            <a:off x="1168307" y="534718"/>
            <a:ext cx="8559003" cy="398731"/>
          </a:xfrm>
          <a:prstGeom prst="rect">
            <a:avLst/>
          </a:prstGeom>
        </p:spPr>
        <p:txBody>
          <a:bodyPr/>
          <a:lstStyle>
            <a:lvl1pPr>
              <a:defRPr kumimoji="0" lang="zh-CN" altLang="en-US" sz="2000" b="1" kern="1200" cap="none" spc="0" normalizeH="0" baseline="0" dirty="0">
                <a:solidFill>
                  <a:srgbClr val="DF2525"/>
                </a:solidFill>
                <a:latin typeface="思源黑体 CN Medium" panose="020B0400000000000000" pitchFamily="34" charset="-122"/>
                <a:ea typeface="思源黑体 CN Medium" panose="020B0400000000000000" pitchFamily="34" charset="-122"/>
                <a:cs typeface="+mn-cs"/>
              </a:defRPr>
            </a:lvl1pPr>
          </a:lstStyle>
          <a:p>
            <a:r>
              <a:rPr lang="zh-CN" altLang="en-US" dirty="0"/>
              <a:t>单击此处编辑母版标题样式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矩形 1"/>
          <p:cNvSpPr/>
          <p:nvPr userDrawn="1"/>
        </p:nvSpPr>
        <p:spPr>
          <a:xfrm>
            <a:off x="0" y="-13335"/>
            <a:ext cx="12192000" cy="6858000"/>
          </a:xfrm>
          <a:prstGeom prst="rect">
            <a:avLst/>
          </a:prstGeom>
          <a:gradFill>
            <a:gsLst>
              <a:gs pos="0">
                <a:srgbClr val="E30000"/>
              </a:gs>
              <a:gs pos="100000">
                <a:srgbClr val="760303"/>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6985" y="-17145"/>
            <a:ext cx="3227070" cy="5084445"/>
          </a:xfrm>
          <a:custGeom>
            <a:avLst/>
            <a:gdLst>
              <a:gd name="connsiteX0" fmla="*/ 0 w 5082"/>
              <a:gd name="connsiteY0" fmla="*/ 0 h 8007"/>
              <a:gd name="connsiteX1" fmla="*/ 5082 w 5082"/>
              <a:gd name="connsiteY1" fmla="*/ 22 h 8007"/>
              <a:gd name="connsiteX2" fmla="*/ 18 w 5082"/>
              <a:gd name="connsiteY2" fmla="*/ 8007 h 8007"/>
              <a:gd name="connsiteX3" fmla="*/ 0 w 5082"/>
              <a:gd name="connsiteY3" fmla="*/ 0 h 8007"/>
            </a:gdLst>
            <a:ahLst/>
            <a:cxnLst>
              <a:cxn ang="0">
                <a:pos x="connsiteX0" y="connsiteY0"/>
              </a:cxn>
              <a:cxn ang="0">
                <a:pos x="connsiteX1" y="connsiteY1"/>
              </a:cxn>
              <a:cxn ang="0">
                <a:pos x="connsiteX2" y="connsiteY2"/>
              </a:cxn>
              <a:cxn ang="0">
                <a:pos x="connsiteX3" y="connsiteY3"/>
              </a:cxn>
            </a:cxnLst>
            <a:rect l="l" t="t" r="r" b="b"/>
            <a:pathLst>
              <a:path w="5082" h="8007">
                <a:moveTo>
                  <a:pt x="0" y="0"/>
                </a:moveTo>
                <a:lnTo>
                  <a:pt x="5082" y="22"/>
                </a:lnTo>
                <a:cubicBezTo>
                  <a:pt x="4970" y="837"/>
                  <a:pt x="4442" y="5669"/>
                  <a:pt x="18" y="8007"/>
                </a:cubicBezTo>
                <a:lnTo>
                  <a:pt x="0" y="0"/>
                </a:lnTo>
                <a:close/>
              </a:path>
            </a:pathLst>
          </a:custGeom>
          <a:gradFill>
            <a:gsLst>
              <a:gs pos="0">
                <a:srgbClr val="E00B2C"/>
              </a:gs>
              <a:gs pos="46000">
                <a:schemeClr val="tx1">
                  <a:lumMod val="75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4" name="矩形 6"/>
          <p:cNvSpPr/>
          <p:nvPr userDrawn="1"/>
        </p:nvSpPr>
        <p:spPr>
          <a:xfrm>
            <a:off x="-15533" y="-9525"/>
            <a:ext cx="12222480" cy="6854190"/>
          </a:xfrm>
          <a:custGeom>
            <a:avLst/>
            <a:gdLst>
              <a:gd name="connsiteX0" fmla="*/ 26 w 19248"/>
              <a:gd name="connsiteY0" fmla="*/ 0 h 10794"/>
              <a:gd name="connsiteX1" fmla="*/ 19226 w 19248"/>
              <a:gd name="connsiteY1" fmla="*/ 0 h 10794"/>
              <a:gd name="connsiteX2" fmla="*/ 19248 w 19248"/>
              <a:gd name="connsiteY2" fmla="*/ 10794 h 10794"/>
              <a:gd name="connsiteX3" fmla="*/ 0 w 19248"/>
              <a:gd name="connsiteY3" fmla="*/ 1210 h 10794"/>
              <a:gd name="connsiteX4" fmla="*/ 26 w 19248"/>
              <a:gd name="connsiteY4" fmla="*/ 0 h 10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8" h="10794">
                <a:moveTo>
                  <a:pt x="26" y="0"/>
                </a:moveTo>
                <a:lnTo>
                  <a:pt x="19226" y="0"/>
                </a:lnTo>
                <a:lnTo>
                  <a:pt x="19248" y="10794"/>
                </a:lnTo>
                <a:cubicBezTo>
                  <a:pt x="18043" y="10266"/>
                  <a:pt x="4354" y="9034"/>
                  <a:pt x="0" y="1210"/>
                </a:cubicBezTo>
                <a:lnTo>
                  <a:pt x="26" y="0"/>
                </a:lnTo>
                <a:close/>
              </a:path>
            </a:pathLst>
          </a:custGeom>
          <a:gradFill>
            <a:gsLst>
              <a:gs pos="0">
                <a:srgbClr val="E00B2C">
                  <a:alpha val="0"/>
                </a:srgbClr>
              </a:gs>
              <a:gs pos="61000">
                <a:schemeClr val="tx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
          <p:cNvSpPr/>
          <p:nvPr userDrawn="1"/>
        </p:nvSpPr>
        <p:spPr>
          <a:xfrm flipH="1">
            <a:off x="8751568" y="-13335"/>
            <a:ext cx="3440430" cy="6339840"/>
          </a:xfrm>
          <a:custGeom>
            <a:avLst/>
            <a:gdLst>
              <a:gd name="connsiteX0" fmla="*/ 0 w 5418"/>
              <a:gd name="connsiteY0" fmla="*/ 21 h 9984"/>
              <a:gd name="connsiteX1" fmla="*/ 5418 w 5418"/>
              <a:gd name="connsiteY1" fmla="*/ 0 h 9984"/>
              <a:gd name="connsiteX2" fmla="*/ 0 w 5418"/>
              <a:gd name="connsiteY2" fmla="*/ 9984 h 9984"/>
              <a:gd name="connsiteX3" fmla="*/ 0 w 5418"/>
              <a:gd name="connsiteY3" fmla="*/ 21 h 9984"/>
            </a:gdLst>
            <a:ahLst/>
            <a:cxnLst>
              <a:cxn ang="0">
                <a:pos x="connsiteX0" y="connsiteY0"/>
              </a:cxn>
              <a:cxn ang="0">
                <a:pos x="connsiteX1" y="connsiteY1"/>
              </a:cxn>
              <a:cxn ang="0">
                <a:pos x="connsiteX2" y="connsiteY2"/>
              </a:cxn>
              <a:cxn ang="0">
                <a:pos x="connsiteX3" y="connsiteY3"/>
              </a:cxn>
            </a:cxnLst>
            <a:rect l="l" t="t" r="r" b="b"/>
            <a:pathLst>
              <a:path w="5418" h="9984">
                <a:moveTo>
                  <a:pt x="0" y="21"/>
                </a:moveTo>
                <a:lnTo>
                  <a:pt x="5418" y="0"/>
                </a:lnTo>
                <a:cubicBezTo>
                  <a:pt x="4346" y="4943"/>
                  <a:pt x="2776" y="7184"/>
                  <a:pt x="0" y="9984"/>
                </a:cubicBezTo>
                <a:lnTo>
                  <a:pt x="0" y="21"/>
                </a:lnTo>
                <a:close/>
              </a:path>
            </a:pathLst>
          </a:custGeom>
          <a:gradFill>
            <a:gsLst>
              <a:gs pos="0">
                <a:srgbClr val="FF0000"/>
              </a:gs>
              <a:gs pos="100000">
                <a:schemeClr val="tx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47.xml"/><Relationship Id="rId8" Type="http://schemas.openxmlformats.org/officeDocument/2006/relationships/tags" Target="../tags/tag46.xml"/><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3" Type="http://schemas.openxmlformats.org/officeDocument/2006/relationships/notesSlide" Target="../notesSlides/notesSlide5.xml"/><Relationship Id="rId32" Type="http://schemas.openxmlformats.org/officeDocument/2006/relationships/slideLayout" Target="../slideLayouts/slideLayout2.xml"/><Relationship Id="rId31" Type="http://schemas.openxmlformats.org/officeDocument/2006/relationships/tags" Target="../tags/tag69.xml"/><Relationship Id="rId30" Type="http://schemas.openxmlformats.org/officeDocument/2006/relationships/tags" Target="../tags/tag68.xml"/><Relationship Id="rId3" Type="http://schemas.openxmlformats.org/officeDocument/2006/relationships/tags" Target="../tags/tag41.xml"/><Relationship Id="rId29" Type="http://schemas.openxmlformats.org/officeDocument/2006/relationships/tags" Target="../tags/tag67.xml"/><Relationship Id="rId28" Type="http://schemas.openxmlformats.org/officeDocument/2006/relationships/tags" Target="../tags/tag66.xml"/><Relationship Id="rId27" Type="http://schemas.openxmlformats.org/officeDocument/2006/relationships/tags" Target="../tags/tag65.xml"/><Relationship Id="rId26" Type="http://schemas.openxmlformats.org/officeDocument/2006/relationships/tags" Target="../tags/tag64.xml"/><Relationship Id="rId25" Type="http://schemas.openxmlformats.org/officeDocument/2006/relationships/tags" Target="../tags/tag63.xml"/><Relationship Id="rId24" Type="http://schemas.openxmlformats.org/officeDocument/2006/relationships/tags" Target="../tags/tag62.xml"/><Relationship Id="rId23" Type="http://schemas.openxmlformats.org/officeDocument/2006/relationships/tags" Target="../tags/tag61.xml"/><Relationship Id="rId22" Type="http://schemas.openxmlformats.org/officeDocument/2006/relationships/tags" Target="../tags/tag60.xml"/><Relationship Id="rId21" Type="http://schemas.openxmlformats.org/officeDocument/2006/relationships/tags" Target="../tags/tag59.xml"/><Relationship Id="rId20" Type="http://schemas.openxmlformats.org/officeDocument/2006/relationships/tags" Target="../tags/tag58.xml"/><Relationship Id="rId2" Type="http://schemas.openxmlformats.org/officeDocument/2006/relationships/tags" Target="../tags/tag40.xml"/><Relationship Id="rId19" Type="http://schemas.openxmlformats.org/officeDocument/2006/relationships/tags" Target="../tags/tag57.xml"/><Relationship Id="rId18" Type="http://schemas.openxmlformats.org/officeDocument/2006/relationships/tags" Target="../tags/tag56.xml"/><Relationship Id="rId17" Type="http://schemas.openxmlformats.org/officeDocument/2006/relationships/tags" Target="../tags/tag55.xml"/><Relationship Id="rId16" Type="http://schemas.openxmlformats.org/officeDocument/2006/relationships/tags" Target="../tags/tag54.xml"/><Relationship Id="rId15" Type="http://schemas.openxmlformats.org/officeDocument/2006/relationships/tags" Target="../tags/tag53.xml"/><Relationship Id="rId14" Type="http://schemas.openxmlformats.org/officeDocument/2006/relationships/tags" Target="../tags/tag52.xml"/><Relationship Id="rId13" Type="http://schemas.openxmlformats.org/officeDocument/2006/relationships/tags" Target="../tags/tag51.xml"/><Relationship Id="rId12" Type="http://schemas.openxmlformats.org/officeDocument/2006/relationships/tags" Target="../tags/tag50.xml"/><Relationship Id="rId11" Type="http://schemas.openxmlformats.org/officeDocument/2006/relationships/tags" Target="../tags/tag49.xml"/><Relationship Id="rId10" Type="http://schemas.openxmlformats.org/officeDocument/2006/relationships/tags" Target="../tags/tag48.xml"/><Relationship Id="rId1" Type="http://schemas.openxmlformats.org/officeDocument/2006/relationships/tags" Target="../tags/tag39.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5" Type="http://schemas.openxmlformats.org/officeDocument/2006/relationships/notesSlide" Target="../notesSlides/notesSlide9.xml"/><Relationship Id="rId44" Type="http://schemas.openxmlformats.org/officeDocument/2006/relationships/slideLayout" Target="../slideLayouts/slideLayout2.xml"/><Relationship Id="rId43" Type="http://schemas.openxmlformats.org/officeDocument/2006/relationships/image" Target="../media/image16.png"/><Relationship Id="rId42" Type="http://schemas.openxmlformats.org/officeDocument/2006/relationships/tags" Target="../tags/tag109.xml"/><Relationship Id="rId41" Type="http://schemas.openxmlformats.org/officeDocument/2006/relationships/tags" Target="../tags/tag108.xml"/><Relationship Id="rId40" Type="http://schemas.openxmlformats.org/officeDocument/2006/relationships/tags" Target="../tags/tag107.xml"/><Relationship Id="rId4" Type="http://schemas.openxmlformats.org/officeDocument/2006/relationships/tags" Target="../tags/tag71.xml"/><Relationship Id="rId39" Type="http://schemas.openxmlformats.org/officeDocument/2006/relationships/tags" Target="../tags/tag106.xml"/><Relationship Id="rId38" Type="http://schemas.openxmlformats.org/officeDocument/2006/relationships/tags" Target="../tags/tag105.xml"/><Relationship Id="rId37" Type="http://schemas.openxmlformats.org/officeDocument/2006/relationships/tags" Target="../tags/tag104.xml"/><Relationship Id="rId36" Type="http://schemas.openxmlformats.org/officeDocument/2006/relationships/tags" Target="../tags/tag103.xml"/><Relationship Id="rId35" Type="http://schemas.openxmlformats.org/officeDocument/2006/relationships/tags" Target="../tags/tag102.xml"/><Relationship Id="rId34" Type="http://schemas.openxmlformats.org/officeDocument/2006/relationships/tags" Target="../tags/tag101.xml"/><Relationship Id="rId33" Type="http://schemas.openxmlformats.org/officeDocument/2006/relationships/tags" Target="../tags/tag100.xml"/><Relationship Id="rId32" Type="http://schemas.openxmlformats.org/officeDocument/2006/relationships/tags" Target="../tags/tag99.xml"/><Relationship Id="rId31" Type="http://schemas.openxmlformats.org/officeDocument/2006/relationships/tags" Target="../tags/tag98.xml"/><Relationship Id="rId30" Type="http://schemas.openxmlformats.org/officeDocument/2006/relationships/tags" Target="../tags/tag97.xml"/><Relationship Id="rId3" Type="http://schemas.openxmlformats.org/officeDocument/2006/relationships/tags" Target="../tags/tag70.xml"/><Relationship Id="rId29" Type="http://schemas.openxmlformats.org/officeDocument/2006/relationships/tags" Target="../tags/tag96.xml"/><Relationship Id="rId28" Type="http://schemas.openxmlformats.org/officeDocument/2006/relationships/tags" Target="../tags/tag95.xml"/><Relationship Id="rId27" Type="http://schemas.openxmlformats.org/officeDocument/2006/relationships/tags" Target="../tags/tag94.xml"/><Relationship Id="rId26" Type="http://schemas.openxmlformats.org/officeDocument/2006/relationships/tags" Target="../tags/tag93.xml"/><Relationship Id="rId25" Type="http://schemas.openxmlformats.org/officeDocument/2006/relationships/tags" Target="../tags/tag92.xml"/><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image" Target="../media/image15.png"/><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4" Type="http://schemas.openxmlformats.org/officeDocument/2006/relationships/notesSlide" Target="../notesSlides/notesSlide13.xml"/><Relationship Id="rId13" Type="http://schemas.openxmlformats.org/officeDocument/2006/relationships/slideLayout" Target="../slideLayouts/slideLayout2.xml"/><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3" Type="http://schemas.openxmlformats.org/officeDocument/2006/relationships/notesSlide" Target="../notesSlides/notesSlide14.xml"/><Relationship Id="rId22" Type="http://schemas.openxmlformats.org/officeDocument/2006/relationships/slideLayout" Target="../slideLayouts/slideLayout2.xml"/><Relationship Id="rId21" Type="http://schemas.openxmlformats.org/officeDocument/2006/relationships/image" Target="../media/image53.png"/><Relationship Id="rId20" Type="http://schemas.openxmlformats.org/officeDocument/2006/relationships/image" Target="../media/image52.jpeg"/><Relationship Id="rId2" Type="http://schemas.openxmlformats.org/officeDocument/2006/relationships/image" Target="../media/image34.png"/><Relationship Id="rId19" Type="http://schemas.openxmlformats.org/officeDocument/2006/relationships/image" Target="../media/image51.jpeg"/><Relationship Id="rId18" Type="http://schemas.openxmlformats.org/officeDocument/2006/relationships/image" Target="../media/image50.png"/><Relationship Id="rId17" Type="http://schemas.openxmlformats.org/officeDocument/2006/relationships/image" Target="../media/image49.png"/><Relationship Id="rId16" Type="http://schemas.openxmlformats.org/officeDocument/2006/relationships/image" Target="../media/image48.png"/><Relationship Id="rId15" Type="http://schemas.openxmlformats.org/officeDocument/2006/relationships/image" Target="../media/image47.png"/><Relationship Id="rId14" Type="http://schemas.openxmlformats.org/officeDocument/2006/relationships/image" Target="../media/image46.png"/><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2.xml"/><Relationship Id="rId6" Type="http://schemas.openxmlformats.org/officeDocument/2006/relationships/image" Target="../media/image54.png"/><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image" Target="../media/image57.png"/></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tags" Target="../tags/tag111.xml"/><Relationship Id="rId1" Type="http://schemas.openxmlformats.org/officeDocument/2006/relationships/tags" Target="../tags/tag1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33.xml.rels><?xml version="1.0" encoding="UTF-8" standalone="yes"?>
<Relationships xmlns="http://schemas.openxmlformats.org/package/2006/relationships"><Relationship Id="rId9" Type="http://schemas.openxmlformats.org/officeDocument/2006/relationships/image" Target="../media/image73.png"/><Relationship Id="rId8" Type="http://schemas.openxmlformats.org/officeDocument/2006/relationships/image" Target="../media/image72.png"/><Relationship Id="rId7" Type="http://schemas.openxmlformats.org/officeDocument/2006/relationships/image" Target="../media/image71.png"/><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8" Type="http://schemas.openxmlformats.org/officeDocument/2006/relationships/slideLayout" Target="../slideLayouts/slideLayout2.xml"/><Relationship Id="rId17" Type="http://schemas.openxmlformats.org/officeDocument/2006/relationships/image" Target="../media/image81.png"/><Relationship Id="rId16" Type="http://schemas.openxmlformats.org/officeDocument/2006/relationships/image" Target="../media/image80.png"/><Relationship Id="rId15" Type="http://schemas.openxmlformats.org/officeDocument/2006/relationships/image" Target="../media/image79.png"/><Relationship Id="rId14" Type="http://schemas.openxmlformats.org/officeDocument/2006/relationships/image" Target="../media/image78.png"/><Relationship Id="rId13" Type="http://schemas.openxmlformats.org/officeDocument/2006/relationships/image" Target="../media/image77.png"/><Relationship Id="rId12" Type="http://schemas.openxmlformats.org/officeDocument/2006/relationships/image" Target="../media/image76.png"/><Relationship Id="rId11" Type="http://schemas.openxmlformats.org/officeDocument/2006/relationships/image" Target="../media/image75.png"/><Relationship Id="rId10" Type="http://schemas.openxmlformats.org/officeDocument/2006/relationships/image" Target="../media/image74.png"/><Relationship Id="rId1" Type="http://schemas.openxmlformats.org/officeDocument/2006/relationships/image" Target="../media/image6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4.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7" Type="http://schemas.openxmlformats.org/officeDocument/2006/relationships/notesSlide" Target="../notesSlides/notesSlide3.xml"/><Relationship Id="rId26" Type="http://schemas.openxmlformats.org/officeDocument/2006/relationships/slideLayout" Target="../slideLayouts/slideLayout2.xml"/><Relationship Id="rId25" Type="http://schemas.openxmlformats.org/officeDocument/2006/relationships/image" Target="../media/image10.png"/><Relationship Id="rId24" Type="http://schemas.openxmlformats.org/officeDocument/2006/relationships/image" Target="../media/image9.png"/><Relationship Id="rId23" Type="http://schemas.openxmlformats.org/officeDocument/2006/relationships/image" Target="../media/image8.png"/><Relationship Id="rId22" Type="http://schemas.openxmlformats.org/officeDocument/2006/relationships/image" Target="../media/image7.png"/><Relationship Id="rId21" Type="http://schemas.openxmlformats.org/officeDocument/2006/relationships/image" Target="../media/image6.png"/><Relationship Id="rId20" Type="http://schemas.openxmlformats.org/officeDocument/2006/relationships/image" Target="../media/image5.png"/><Relationship Id="rId2" Type="http://schemas.openxmlformats.org/officeDocument/2006/relationships/tags" Target="../tags/tag4.xml"/><Relationship Id="rId19" Type="http://schemas.openxmlformats.org/officeDocument/2006/relationships/tags" Target="../tags/tag21.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9" Type="http://schemas.openxmlformats.org/officeDocument/2006/relationships/notesSlide" Target="../notesSlides/notesSlide4.xml"/><Relationship Id="rId18" Type="http://schemas.openxmlformats.org/officeDocument/2006/relationships/slideLayout" Target="../slideLayouts/slideLayout2.xml"/><Relationship Id="rId17" Type="http://schemas.openxmlformats.org/officeDocument/2006/relationships/tags" Target="../tags/tag38.xml"/><Relationship Id="rId16" Type="http://schemas.openxmlformats.org/officeDocument/2006/relationships/tags" Target="../tags/tag37.xml"/><Relationship Id="rId15" Type="http://schemas.openxmlformats.org/officeDocument/2006/relationships/tags" Target="../tags/tag36.xml"/><Relationship Id="rId14" Type="http://schemas.openxmlformats.org/officeDocument/2006/relationships/tags" Target="../tags/tag35.xml"/><Relationship Id="rId13" Type="http://schemas.openxmlformats.org/officeDocument/2006/relationships/tags" Target="../tags/tag34.xml"/><Relationship Id="rId12" Type="http://schemas.openxmlformats.org/officeDocument/2006/relationships/tags" Target="../tags/tag33.xml"/><Relationship Id="rId11" Type="http://schemas.openxmlformats.org/officeDocument/2006/relationships/tags" Target="../tags/tag32.xml"/><Relationship Id="rId10" Type="http://schemas.openxmlformats.org/officeDocument/2006/relationships/tags" Target="../tags/tag3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81286" y="2252345"/>
            <a:ext cx="6131543" cy="923330"/>
          </a:xfrm>
          <a:prstGeom prst="rect">
            <a:avLst/>
          </a:prstGeom>
          <a:noFill/>
        </p:spPr>
        <p:txBody>
          <a:bodyPr wrap="square" rtlCol="0">
            <a:spAutoFit/>
          </a:bodyPr>
          <a:lstStyle/>
          <a:p>
            <a:pPr algn="r"/>
            <a:r>
              <a:rPr lang="en-US" altLang="zh-CN" sz="5400" b="1" dirty="0">
                <a:solidFill>
                  <a:srgbClr val="DE2525"/>
                </a:solidFill>
                <a:latin typeface="Source Han Sans CN Heavy" panose="020B0400000000000000" charset="-122"/>
                <a:ea typeface="Source Han Sans CN Heavy" panose="020B0400000000000000" charset="-122"/>
                <a:sym typeface="+mn-ea"/>
              </a:rPr>
              <a:t>TongETL</a:t>
            </a:r>
            <a:r>
              <a:rPr lang="zh-CN" altLang="en-US" sz="5400" b="1" dirty="0">
                <a:solidFill>
                  <a:srgbClr val="DE2525"/>
                </a:solidFill>
                <a:latin typeface="Source Han Sans CN Heavy" panose="020B0400000000000000" charset="-122"/>
                <a:ea typeface="Source Han Sans CN Heavy" panose="020B0400000000000000" charset="-122"/>
                <a:sym typeface="+mn-ea"/>
              </a:rPr>
              <a:t> 产品介绍</a:t>
            </a:r>
            <a:endParaRPr lang="zh-CN" altLang="en-US" sz="5400" b="1" dirty="0">
              <a:solidFill>
                <a:srgbClr val="DE2525"/>
              </a:solidFill>
              <a:latin typeface="Source Han Sans CN Heavy" panose="020B0400000000000000" charset="-122"/>
              <a:ea typeface="Source Han Sans CN Heavy" panose="020B0400000000000000" charset="-122"/>
            </a:endParaRPr>
          </a:p>
        </p:txBody>
      </p:sp>
      <p:sp>
        <p:nvSpPr>
          <p:cNvPr id="3" name="TextBox 24"/>
          <p:cNvSpPr txBox="1"/>
          <p:nvPr/>
        </p:nvSpPr>
        <p:spPr>
          <a:xfrm>
            <a:off x="691014" y="5784270"/>
            <a:ext cx="6328915" cy="337185"/>
          </a:xfrm>
          <a:prstGeom prst="rect">
            <a:avLst/>
          </a:prstGeom>
          <a:noFill/>
        </p:spPr>
        <p:txBody>
          <a:bodyPr wrap="square" rtlCol="0">
            <a:spAutoFit/>
          </a:bodyPr>
          <a:lstStyle/>
          <a:p>
            <a:pPr marR="0" algn="l" defTabSz="914400" eaLnBrk="1" fontAlgn="auto" hangingPunct="1">
              <a:spcBef>
                <a:spcPts val="0"/>
              </a:spcBef>
              <a:spcAft>
                <a:spcPts val="0"/>
              </a:spcAft>
              <a:buClrTx/>
              <a:buSzTx/>
              <a:buFontTx/>
              <a:buNone/>
              <a:defRPr/>
            </a:pPr>
            <a:r>
              <a:rPr lang="zh-CN" altLang="en-US" sz="1600" b="1" dirty="0">
                <a:solidFill>
                  <a:schemeClr val="bg1">
                    <a:alpha val="79000"/>
                  </a:scheme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rPr>
              <a:t>北京东方通科技股份有限公司</a:t>
            </a:r>
            <a:endParaRPr lang="zh-CN" altLang="en-US" sz="1600" b="1" dirty="0">
              <a:solidFill>
                <a:schemeClr val="bg1">
                  <a:alpha val="79000"/>
                </a:scheme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endParaRPr>
          </a:p>
        </p:txBody>
      </p:sp>
      <p:sp>
        <p:nvSpPr>
          <p:cNvPr id="4" name="文本框 3"/>
          <p:cNvSpPr txBox="1"/>
          <p:nvPr/>
        </p:nvSpPr>
        <p:spPr>
          <a:xfrm>
            <a:off x="691014" y="6071310"/>
            <a:ext cx="1771650" cy="306705"/>
          </a:xfrm>
          <a:prstGeom prst="rect">
            <a:avLst/>
          </a:prstGeom>
          <a:noFill/>
        </p:spPr>
        <p:txBody>
          <a:bodyPr wrap="none" rtlCol="0">
            <a:spAutoFit/>
          </a:bodyPr>
          <a:lstStyle/>
          <a:p>
            <a:pPr algn="l"/>
            <a:r>
              <a:rPr lang="en-US" altLang="zh-CN" sz="1400" dirty="0">
                <a:solidFill>
                  <a:schemeClr val="bg1">
                    <a:alpha val="79000"/>
                  </a:schemeClr>
                </a:solidFill>
              </a:rPr>
              <a:t>www.tongtech.com</a:t>
            </a:r>
            <a:endParaRPr lang="en-US" altLang="zh-CN" sz="1400" dirty="0">
              <a:solidFill>
                <a:schemeClr val="bg1">
                  <a:alpha val="79000"/>
                </a:schemeClr>
              </a:solidFill>
            </a:endParaRPr>
          </a:p>
        </p:txBody>
      </p:sp>
      <p:sp>
        <p:nvSpPr>
          <p:cNvPr id="5" name="文本框 4"/>
          <p:cNvSpPr txBox="1"/>
          <p:nvPr/>
        </p:nvSpPr>
        <p:spPr>
          <a:xfrm>
            <a:off x="5118795" y="3145790"/>
            <a:ext cx="6131543" cy="523220"/>
          </a:xfrm>
          <a:prstGeom prst="rect">
            <a:avLst/>
          </a:prstGeom>
          <a:noFill/>
        </p:spPr>
        <p:txBody>
          <a:bodyPr wrap="square" rtlCol="0">
            <a:spAutoFit/>
          </a:bodyPr>
          <a:lstStyle/>
          <a:p>
            <a:pPr algn="r"/>
            <a:r>
              <a:rPr lang="zh-CN" altLang="en-US" sz="2800" kern="1600" spc="440" dirty="0">
                <a:solidFill>
                  <a:schemeClr val="bg1">
                    <a:lumMod val="50000"/>
                  </a:schemeClr>
                </a:solidFill>
                <a:latin typeface="Source Han Sans CN Medium" panose="020B0400000000000000" charset="-122"/>
                <a:ea typeface="Source Han Sans CN Medium" panose="020B0400000000000000" charset="-122"/>
              </a:rPr>
              <a:t>准确</a:t>
            </a:r>
            <a:r>
              <a:rPr lang="en-US" altLang="zh-CN" sz="2800" kern="1600" spc="440" dirty="0">
                <a:solidFill>
                  <a:schemeClr val="bg1">
                    <a:lumMod val="50000"/>
                  </a:schemeClr>
                </a:solidFill>
                <a:latin typeface="Source Han Sans CN Medium" panose="020B0400000000000000" charset="-122"/>
                <a:ea typeface="Source Han Sans CN Medium" panose="020B0400000000000000" charset="-122"/>
              </a:rPr>
              <a:t>/</a:t>
            </a:r>
            <a:r>
              <a:rPr lang="zh-CN" altLang="en-US" sz="2800" kern="1600" spc="440" dirty="0">
                <a:solidFill>
                  <a:schemeClr val="bg1">
                    <a:lumMod val="50000"/>
                  </a:schemeClr>
                </a:solidFill>
                <a:latin typeface="Source Han Sans CN Medium" panose="020B0400000000000000" charset="-122"/>
                <a:ea typeface="Source Han Sans CN Medium" panose="020B0400000000000000" charset="-122"/>
              </a:rPr>
              <a:t>可靠</a:t>
            </a:r>
            <a:r>
              <a:rPr lang="en-US" altLang="zh-CN" sz="2800" kern="1600" spc="440" dirty="0">
                <a:solidFill>
                  <a:schemeClr val="bg1">
                    <a:lumMod val="50000"/>
                  </a:schemeClr>
                </a:solidFill>
                <a:latin typeface="Source Han Sans CN Medium" panose="020B0400000000000000" charset="-122"/>
                <a:ea typeface="Source Han Sans CN Medium" panose="020B0400000000000000" charset="-122"/>
              </a:rPr>
              <a:t>/</a:t>
            </a:r>
            <a:r>
              <a:rPr lang="zh-CN" altLang="en-US" sz="2800" kern="1600" spc="440" dirty="0">
                <a:solidFill>
                  <a:schemeClr val="bg1">
                    <a:lumMod val="50000"/>
                  </a:schemeClr>
                </a:solidFill>
                <a:latin typeface="Source Han Sans CN Medium" panose="020B0400000000000000" charset="-122"/>
                <a:ea typeface="Source Han Sans CN Medium" panose="020B0400000000000000" charset="-122"/>
              </a:rPr>
              <a:t>高效的数据集成工具</a:t>
            </a:r>
            <a:endParaRPr lang="zh-CN" altLang="en-US" sz="2800" kern="1600" spc="440" dirty="0">
              <a:solidFill>
                <a:schemeClr val="bg1">
                  <a:lumMod val="50000"/>
                </a:schemeClr>
              </a:solidFill>
              <a:latin typeface="Source Han Sans CN Medium" panose="020B0400000000000000" charset="-122"/>
              <a:ea typeface="Source Han Sans CN Medium" panose="020B0400000000000000" charset="-122"/>
            </a:endParaRPr>
          </a:p>
        </p:txBody>
      </p:sp>
      <p:sp>
        <p:nvSpPr>
          <p:cNvPr id="8" name="文本框 7"/>
          <p:cNvSpPr txBox="1"/>
          <p:nvPr/>
        </p:nvSpPr>
        <p:spPr>
          <a:xfrm>
            <a:off x="9890760" y="1141730"/>
            <a:ext cx="1870075" cy="275590"/>
          </a:xfrm>
          <a:prstGeom prst="rect">
            <a:avLst/>
          </a:prstGeom>
          <a:noFill/>
        </p:spPr>
        <p:txBody>
          <a:bodyPr wrap="square" rtlCol="0">
            <a:spAutoFit/>
          </a:bodyPr>
          <a:lstStyle/>
          <a:p>
            <a:r>
              <a:rPr lang="zh-CN" altLang="en-US" sz="1200" dirty="0">
                <a:solidFill>
                  <a:schemeClr val="bg1">
                    <a:lumMod val="75000"/>
                  </a:scheme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股票代码：</a:t>
            </a:r>
            <a:r>
              <a:rPr lang="en-US" altLang="zh-CN" sz="1200" dirty="0">
                <a:solidFill>
                  <a:schemeClr val="bg1">
                    <a:lumMod val="75000"/>
                  </a:scheme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rPr>
              <a:t>300379</a:t>
            </a:r>
            <a:endParaRPr lang="en-US" altLang="zh-CN" sz="1200" dirty="0">
              <a:solidFill>
                <a:schemeClr val="bg1">
                  <a:lumMod val="75000"/>
                </a:schemeClr>
              </a:solidFill>
              <a:latin typeface="思源黑体 CN Normal" panose="020B0400000000000000" pitchFamily="34" charset="-122"/>
              <a:ea typeface="思源黑体 CN Normal" panose="020B0400000000000000" pitchFamily="34" charset="-122"/>
              <a:cs typeface="思源黑体 CN Normal" panose="020B0400000000000000" pitchFamily="34"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2889637"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err="1">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产品主要功能</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线连接符 3"/>
          <p:cNvCxnSpPr/>
          <p:nvPr>
            <p:custDataLst>
              <p:tags r:id="rId1"/>
            </p:custDataLst>
          </p:nvPr>
        </p:nvCxnSpPr>
        <p:spPr>
          <a:xfrm>
            <a:off x="3669357" y="2431690"/>
            <a:ext cx="711683" cy="547986"/>
          </a:xfrm>
          <a:prstGeom prst="line">
            <a:avLst/>
          </a:prstGeom>
          <a:ln w="76200">
            <a:solidFill>
              <a:srgbClr val="2196F3"/>
            </a:solidFill>
          </a:ln>
        </p:spPr>
        <p:style>
          <a:lnRef idx="1">
            <a:srgbClr val="2196F3"/>
          </a:lnRef>
          <a:fillRef idx="0">
            <a:srgbClr val="2196F3"/>
          </a:fillRef>
          <a:effectRef idx="0">
            <a:srgbClr val="2196F3"/>
          </a:effectRef>
          <a:fontRef idx="minor">
            <a:srgbClr val="222222"/>
          </a:fontRef>
        </p:style>
      </p:cxnSp>
      <p:cxnSp>
        <p:nvCxnSpPr>
          <p:cNvPr id="55" name="直线连接符 4"/>
          <p:cNvCxnSpPr/>
          <p:nvPr>
            <p:custDataLst>
              <p:tags r:id="rId2"/>
            </p:custDataLst>
          </p:nvPr>
        </p:nvCxnSpPr>
        <p:spPr>
          <a:xfrm flipV="1">
            <a:off x="3669357" y="3718943"/>
            <a:ext cx="711683" cy="547986"/>
          </a:xfrm>
          <a:prstGeom prst="line">
            <a:avLst/>
          </a:prstGeom>
          <a:ln w="76200">
            <a:solidFill>
              <a:srgbClr val="2196F3"/>
            </a:solidFill>
          </a:ln>
        </p:spPr>
        <p:style>
          <a:lnRef idx="1">
            <a:srgbClr val="2196F3"/>
          </a:lnRef>
          <a:fillRef idx="0">
            <a:srgbClr val="2196F3"/>
          </a:fillRef>
          <a:effectRef idx="0">
            <a:srgbClr val="2196F3"/>
          </a:effectRef>
          <a:fontRef idx="minor">
            <a:srgbClr val="222222"/>
          </a:fontRef>
        </p:style>
      </p:cxnSp>
      <p:cxnSp>
        <p:nvCxnSpPr>
          <p:cNvPr id="56" name="直线连接符 5"/>
          <p:cNvCxnSpPr/>
          <p:nvPr>
            <p:custDataLst>
              <p:tags r:id="rId3"/>
            </p:custDataLst>
          </p:nvPr>
        </p:nvCxnSpPr>
        <p:spPr>
          <a:xfrm flipH="1">
            <a:off x="8072218" y="2431690"/>
            <a:ext cx="711683" cy="547986"/>
          </a:xfrm>
          <a:prstGeom prst="line">
            <a:avLst/>
          </a:prstGeom>
          <a:ln w="76200">
            <a:solidFill>
              <a:srgbClr val="2196F3"/>
            </a:solidFill>
          </a:ln>
        </p:spPr>
        <p:style>
          <a:lnRef idx="1">
            <a:srgbClr val="2196F3"/>
          </a:lnRef>
          <a:fillRef idx="0">
            <a:srgbClr val="2196F3"/>
          </a:fillRef>
          <a:effectRef idx="0">
            <a:srgbClr val="2196F3"/>
          </a:effectRef>
          <a:fontRef idx="minor">
            <a:srgbClr val="222222"/>
          </a:fontRef>
        </p:style>
      </p:cxnSp>
      <p:cxnSp>
        <p:nvCxnSpPr>
          <p:cNvPr id="57" name="直线连接符 6"/>
          <p:cNvCxnSpPr/>
          <p:nvPr>
            <p:custDataLst>
              <p:tags r:id="rId4"/>
            </p:custDataLst>
          </p:nvPr>
        </p:nvCxnSpPr>
        <p:spPr>
          <a:xfrm flipH="1" flipV="1">
            <a:off x="8072218" y="3718943"/>
            <a:ext cx="711683" cy="547986"/>
          </a:xfrm>
          <a:prstGeom prst="line">
            <a:avLst/>
          </a:prstGeom>
          <a:ln w="76200">
            <a:solidFill>
              <a:srgbClr val="2196F3"/>
            </a:solidFill>
          </a:ln>
        </p:spPr>
        <p:style>
          <a:lnRef idx="1">
            <a:srgbClr val="2196F3"/>
          </a:lnRef>
          <a:fillRef idx="0">
            <a:srgbClr val="2196F3"/>
          </a:fillRef>
          <a:effectRef idx="0">
            <a:srgbClr val="2196F3"/>
          </a:effectRef>
          <a:fontRef idx="minor">
            <a:srgbClr val="222222"/>
          </a:fontRef>
        </p:style>
      </p:cxnSp>
      <p:cxnSp>
        <p:nvCxnSpPr>
          <p:cNvPr id="58" name="直线连接符 7"/>
          <p:cNvCxnSpPr/>
          <p:nvPr>
            <p:custDataLst>
              <p:tags r:id="rId5"/>
            </p:custDataLst>
          </p:nvPr>
        </p:nvCxnSpPr>
        <p:spPr>
          <a:xfrm>
            <a:off x="5464211" y="3343410"/>
            <a:ext cx="1579945" cy="0"/>
          </a:xfrm>
          <a:prstGeom prst="line">
            <a:avLst/>
          </a:prstGeom>
          <a:ln w="127000">
            <a:solidFill>
              <a:srgbClr val="FFFFFF">
                <a:lumMod val="75000"/>
              </a:srgbClr>
            </a:solidFill>
            <a:prstDash val="sysDot"/>
          </a:ln>
        </p:spPr>
        <p:style>
          <a:lnRef idx="1">
            <a:srgbClr val="2196F3"/>
          </a:lnRef>
          <a:fillRef idx="0">
            <a:srgbClr val="2196F3"/>
          </a:fillRef>
          <a:effectRef idx="0">
            <a:srgbClr val="2196F3"/>
          </a:effectRef>
          <a:fontRef idx="minor">
            <a:srgbClr val="222222"/>
          </a:fontRef>
        </p:style>
      </p:cxnSp>
      <p:cxnSp>
        <p:nvCxnSpPr>
          <p:cNvPr id="59" name="直线连接符 8"/>
          <p:cNvCxnSpPr/>
          <p:nvPr>
            <p:custDataLst>
              <p:tags r:id="rId6"/>
            </p:custDataLst>
          </p:nvPr>
        </p:nvCxnSpPr>
        <p:spPr>
          <a:xfrm flipH="1">
            <a:off x="5325002" y="3073248"/>
            <a:ext cx="1339151" cy="0"/>
          </a:xfrm>
          <a:prstGeom prst="line">
            <a:avLst/>
          </a:prstGeom>
          <a:ln w="60325">
            <a:solidFill>
              <a:srgbClr val="2196F3"/>
            </a:solidFill>
            <a:headEnd type="triangle" w="med" len="med"/>
          </a:ln>
        </p:spPr>
        <p:style>
          <a:lnRef idx="1">
            <a:srgbClr val="2196F3"/>
          </a:lnRef>
          <a:fillRef idx="0">
            <a:srgbClr val="2196F3"/>
          </a:fillRef>
          <a:effectRef idx="0">
            <a:srgbClr val="2196F3"/>
          </a:effectRef>
          <a:fontRef idx="minor">
            <a:srgbClr val="222222"/>
          </a:fontRef>
        </p:style>
      </p:cxnSp>
      <p:cxnSp>
        <p:nvCxnSpPr>
          <p:cNvPr id="60" name="直线连接符 9"/>
          <p:cNvCxnSpPr/>
          <p:nvPr>
            <p:custDataLst>
              <p:tags r:id="rId7"/>
            </p:custDataLst>
          </p:nvPr>
        </p:nvCxnSpPr>
        <p:spPr>
          <a:xfrm>
            <a:off x="5789105" y="3625369"/>
            <a:ext cx="1339151" cy="0"/>
          </a:xfrm>
          <a:prstGeom prst="line">
            <a:avLst/>
          </a:prstGeom>
          <a:ln w="60325">
            <a:solidFill>
              <a:srgbClr val="2196F3"/>
            </a:solidFill>
            <a:headEnd type="triangle" w="med" len="med"/>
          </a:ln>
        </p:spPr>
        <p:style>
          <a:lnRef idx="1">
            <a:srgbClr val="2196F3"/>
          </a:lnRef>
          <a:fillRef idx="0">
            <a:srgbClr val="2196F3"/>
          </a:fillRef>
          <a:effectRef idx="0">
            <a:srgbClr val="2196F3"/>
          </a:effectRef>
          <a:fontRef idx="minor">
            <a:srgbClr val="222222"/>
          </a:fontRef>
        </p:style>
      </p:cxnSp>
      <p:sp>
        <p:nvSpPr>
          <p:cNvPr id="61" name="椭圆 60"/>
          <p:cNvSpPr>
            <a:spLocks noChangeAspect="1"/>
          </p:cNvSpPr>
          <p:nvPr>
            <p:custDataLst>
              <p:tags r:id="rId8"/>
            </p:custDataLst>
          </p:nvPr>
        </p:nvSpPr>
        <p:spPr>
          <a:xfrm>
            <a:off x="4225496" y="2634326"/>
            <a:ext cx="1406109" cy="1406109"/>
          </a:xfrm>
          <a:prstGeom prst="ellipse">
            <a:avLst/>
          </a:prstGeom>
          <a:solidFill>
            <a:srgbClr val="2196F3"/>
          </a:solidFill>
          <a:ln w="12700" cap="flat">
            <a:noFill/>
            <a:prstDash val="solid"/>
            <a:miter/>
          </a:ln>
        </p:spPr>
        <p:txBody>
          <a:bodyPr rtlCol="0" anchor="ctr">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62" name="椭圆 61"/>
          <p:cNvSpPr>
            <a:spLocks noChangeAspect="1"/>
          </p:cNvSpPr>
          <p:nvPr>
            <p:custDataLst>
              <p:tags r:id="rId9"/>
            </p:custDataLst>
          </p:nvPr>
        </p:nvSpPr>
        <p:spPr>
          <a:xfrm>
            <a:off x="4381040" y="2789873"/>
            <a:ext cx="1095020" cy="1095017"/>
          </a:xfrm>
          <a:prstGeom prst="ellipse">
            <a:avLst/>
          </a:prstGeom>
          <a:solidFill>
            <a:srgbClr val="FFFFFF"/>
          </a:solid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63" name="椭圆 62"/>
          <p:cNvSpPr>
            <a:spLocks noChangeAspect="1"/>
          </p:cNvSpPr>
          <p:nvPr>
            <p:custDataLst>
              <p:tags r:id="rId10"/>
            </p:custDataLst>
          </p:nvPr>
        </p:nvSpPr>
        <p:spPr>
          <a:xfrm>
            <a:off x="6821653" y="2658183"/>
            <a:ext cx="1406109" cy="1406109"/>
          </a:xfrm>
          <a:prstGeom prst="ellipse">
            <a:avLst/>
          </a:prstGeom>
          <a:solidFill>
            <a:srgbClr val="2196F3"/>
          </a:solidFill>
          <a:ln w="12700" cap="flat">
            <a:noFill/>
            <a:prstDash val="solid"/>
            <a:miter/>
          </a:ln>
        </p:spPr>
        <p:txBody>
          <a:bodyPr rtlCol="0" anchor="ctr">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64" name="椭圆 63"/>
          <p:cNvSpPr>
            <a:spLocks noChangeAspect="1"/>
          </p:cNvSpPr>
          <p:nvPr>
            <p:custDataLst>
              <p:tags r:id="rId11"/>
            </p:custDataLst>
          </p:nvPr>
        </p:nvSpPr>
        <p:spPr>
          <a:xfrm>
            <a:off x="6977197" y="2813730"/>
            <a:ext cx="1095020" cy="1095017"/>
          </a:xfrm>
          <a:prstGeom prst="ellipse">
            <a:avLst/>
          </a:prstGeom>
          <a:solidFill>
            <a:srgbClr val="FFFFFF"/>
          </a:solid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65" name="椭圆 64"/>
          <p:cNvSpPr>
            <a:spLocks noChangeAspect="1"/>
          </p:cNvSpPr>
          <p:nvPr>
            <p:custDataLst>
              <p:tags r:id="rId12"/>
            </p:custDataLst>
          </p:nvPr>
        </p:nvSpPr>
        <p:spPr>
          <a:xfrm>
            <a:off x="8651710" y="1707764"/>
            <a:ext cx="1047660" cy="1047657"/>
          </a:xfrm>
          <a:prstGeom prst="ellipse">
            <a:avLst/>
          </a:prstGeom>
          <a:solidFill>
            <a:srgbClr val="FFFFFF"/>
          </a:solid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66" name="椭圆 65"/>
          <p:cNvSpPr>
            <a:spLocks noChangeAspect="1"/>
          </p:cNvSpPr>
          <p:nvPr>
            <p:custDataLst>
              <p:tags r:id="rId13"/>
            </p:custDataLst>
          </p:nvPr>
        </p:nvSpPr>
        <p:spPr>
          <a:xfrm>
            <a:off x="8651710" y="3943195"/>
            <a:ext cx="1047660" cy="1047657"/>
          </a:xfrm>
          <a:prstGeom prst="ellipse">
            <a:avLst/>
          </a:prstGeom>
          <a:solidFill>
            <a:srgbClr val="FFFFFF"/>
          </a:solid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67" name="椭圆 66"/>
          <p:cNvSpPr>
            <a:spLocks noChangeAspect="1"/>
          </p:cNvSpPr>
          <p:nvPr>
            <p:custDataLst>
              <p:tags r:id="rId14"/>
            </p:custDataLst>
          </p:nvPr>
        </p:nvSpPr>
        <p:spPr>
          <a:xfrm>
            <a:off x="2753889" y="1707764"/>
            <a:ext cx="1047660" cy="1047657"/>
          </a:xfrm>
          <a:prstGeom prst="ellipse">
            <a:avLst/>
          </a:prstGeom>
          <a:solidFill>
            <a:srgbClr val="FFFFFF"/>
          </a:solid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68" name="椭圆 67"/>
          <p:cNvSpPr>
            <a:spLocks noChangeAspect="1"/>
          </p:cNvSpPr>
          <p:nvPr>
            <p:custDataLst>
              <p:tags r:id="rId15"/>
            </p:custDataLst>
          </p:nvPr>
        </p:nvSpPr>
        <p:spPr>
          <a:xfrm>
            <a:off x="2753889" y="3943195"/>
            <a:ext cx="1047660" cy="1047657"/>
          </a:xfrm>
          <a:prstGeom prst="ellipse">
            <a:avLst/>
          </a:prstGeom>
          <a:solidFill>
            <a:srgbClr val="FFFFFF"/>
          </a:solid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69" name="任意多边形: 形状 78"/>
          <p:cNvSpPr/>
          <p:nvPr>
            <p:custDataLst>
              <p:tags r:id="rId16"/>
            </p:custDataLst>
          </p:nvPr>
        </p:nvSpPr>
        <p:spPr>
          <a:xfrm>
            <a:off x="4741505" y="3149950"/>
            <a:ext cx="374093" cy="374862"/>
          </a:xfrm>
          <a:custGeom>
            <a:avLst/>
            <a:gdLst>
              <a:gd name="connsiteX0" fmla="*/ 23424 w 374093"/>
              <a:gd name="connsiteY0" fmla="*/ 327620 h 374862"/>
              <a:gd name="connsiteX1" fmla="*/ 35113 w 374093"/>
              <a:gd name="connsiteY1" fmla="*/ 327620 h 374862"/>
              <a:gd name="connsiteX2" fmla="*/ 35113 w 374093"/>
              <a:gd name="connsiteY2" fmla="*/ 351413 h 374862"/>
              <a:gd name="connsiteX3" fmla="*/ 23424 w 374093"/>
              <a:gd name="connsiteY3" fmla="*/ 351413 h 374862"/>
              <a:gd name="connsiteX4" fmla="*/ 339902 w 374093"/>
              <a:gd name="connsiteY4" fmla="*/ 234129 h 374862"/>
              <a:gd name="connsiteX5" fmla="*/ 322935 w 374093"/>
              <a:gd name="connsiteY5" fmla="*/ 238411 h 374862"/>
              <a:gd name="connsiteX6" fmla="*/ 262143 w 374093"/>
              <a:gd name="connsiteY6" fmla="*/ 269660 h 374862"/>
              <a:gd name="connsiteX7" fmla="*/ 163425 w 374093"/>
              <a:gd name="connsiteY7" fmla="*/ 269660 h 374862"/>
              <a:gd name="connsiteX8" fmla="*/ 163425 w 374093"/>
              <a:gd name="connsiteY8" fmla="*/ 257970 h 374862"/>
              <a:gd name="connsiteX9" fmla="*/ 199383 w 374093"/>
              <a:gd name="connsiteY9" fmla="*/ 257970 h 374862"/>
              <a:gd name="connsiteX10" fmla="*/ 226768 w 374093"/>
              <a:gd name="connsiteY10" fmla="*/ 234507 h 374862"/>
              <a:gd name="connsiteX11" fmla="*/ 124129 w 374093"/>
              <a:gd name="connsiteY11" fmla="*/ 234507 h 374862"/>
              <a:gd name="connsiteX12" fmla="*/ 102206 w 374093"/>
              <a:gd name="connsiteY12" fmla="*/ 243585 h 374862"/>
              <a:gd name="connsiteX13" fmla="*/ 58297 w 374093"/>
              <a:gd name="connsiteY13" fmla="*/ 287493 h 374862"/>
              <a:gd name="connsiteX14" fmla="*/ 58297 w 374093"/>
              <a:gd name="connsiteY14" fmla="*/ 328106 h 374862"/>
              <a:gd name="connsiteX15" fmla="*/ 97423 w 374093"/>
              <a:gd name="connsiteY15" fmla="*/ 328106 h 374862"/>
              <a:gd name="connsiteX16" fmla="*/ 265785 w 374093"/>
              <a:gd name="connsiteY16" fmla="*/ 295561 h 374862"/>
              <a:gd name="connsiteX17" fmla="*/ 356352 w 374093"/>
              <a:gd name="connsiteY17" fmla="*/ 240092 h 374862"/>
              <a:gd name="connsiteX18" fmla="*/ 339902 w 374093"/>
              <a:gd name="connsiteY18" fmla="*/ 234129 h 374862"/>
              <a:gd name="connsiteX19" fmla="*/ 342878 w 374093"/>
              <a:gd name="connsiteY19" fmla="*/ 222638 h 374862"/>
              <a:gd name="connsiteX20" fmla="*/ 366740 w 374093"/>
              <a:gd name="connsiteY20" fmla="*/ 233336 h 374862"/>
              <a:gd name="connsiteX21" fmla="*/ 370005 w 374093"/>
              <a:gd name="connsiteY21" fmla="*/ 241034 h 374862"/>
              <a:gd name="connsiteX22" fmla="*/ 365718 w 374093"/>
              <a:gd name="connsiteY22" fmla="*/ 248062 h 374862"/>
              <a:gd name="connsiteX23" fmla="*/ 270088 w 374093"/>
              <a:gd name="connsiteY23" fmla="*/ 306634 h 374862"/>
              <a:gd name="connsiteX24" fmla="*/ 98542 w 374093"/>
              <a:gd name="connsiteY24" fmla="*/ 339795 h 374862"/>
              <a:gd name="connsiteX25" fmla="*/ 58297 w 374093"/>
              <a:gd name="connsiteY25" fmla="*/ 339795 h 374862"/>
              <a:gd name="connsiteX26" fmla="*/ 58297 w 374093"/>
              <a:gd name="connsiteY26" fmla="*/ 374862 h 374862"/>
              <a:gd name="connsiteX27" fmla="*/ 46 w 374093"/>
              <a:gd name="connsiteY27" fmla="*/ 374862 h 374862"/>
              <a:gd name="connsiteX28" fmla="*/ 46 w 374093"/>
              <a:gd name="connsiteY28" fmla="*/ 363173 h 374862"/>
              <a:gd name="connsiteX29" fmla="*/ 46609 w 374093"/>
              <a:gd name="connsiteY29" fmla="*/ 363173 h 374862"/>
              <a:gd name="connsiteX30" fmla="*/ 46609 w 374093"/>
              <a:gd name="connsiteY30" fmla="*/ 281349 h 374862"/>
              <a:gd name="connsiteX31" fmla="*/ 46 w 374093"/>
              <a:gd name="connsiteY31" fmla="*/ 281349 h 374862"/>
              <a:gd name="connsiteX32" fmla="*/ 46 w 374093"/>
              <a:gd name="connsiteY32" fmla="*/ 269660 h 374862"/>
              <a:gd name="connsiteX33" fmla="*/ 58297 w 374093"/>
              <a:gd name="connsiteY33" fmla="*/ 269660 h 374862"/>
              <a:gd name="connsiteX34" fmla="*/ 58297 w 374093"/>
              <a:gd name="connsiteY34" fmla="*/ 270964 h 374862"/>
              <a:gd name="connsiteX35" fmla="*/ 93941 w 374093"/>
              <a:gd name="connsiteY35" fmla="*/ 235320 h 374862"/>
              <a:gd name="connsiteX36" fmla="*/ 124129 w 374093"/>
              <a:gd name="connsiteY36" fmla="*/ 222817 h 374862"/>
              <a:gd name="connsiteX37" fmla="*/ 239039 w 374093"/>
              <a:gd name="connsiteY37" fmla="*/ 222817 h 374862"/>
              <a:gd name="connsiteX38" fmla="*/ 239039 w 374093"/>
              <a:gd name="connsiteY38" fmla="*/ 228662 h 374862"/>
              <a:gd name="connsiteX39" fmla="*/ 226802 w 374093"/>
              <a:gd name="connsiteY39" fmla="*/ 257970 h 374862"/>
              <a:gd name="connsiteX40" fmla="*/ 259312 w 374093"/>
              <a:gd name="connsiteY40" fmla="*/ 257970 h 374862"/>
              <a:gd name="connsiteX41" fmla="*/ 317318 w 374093"/>
              <a:gd name="connsiteY41" fmla="*/ 228163 h 374862"/>
              <a:gd name="connsiteX42" fmla="*/ 342878 w 374093"/>
              <a:gd name="connsiteY42" fmla="*/ 222638 h 374862"/>
              <a:gd name="connsiteX43" fmla="*/ 169531 w 374093"/>
              <a:gd name="connsiteY43" fmla="*/ 151958 h 374862"/>
              <a:gd name="connsiteX44" fmla="*/ 204598 w 374093"/>
              <a:gd name="connsiteY44" fmla="*/ 151958 h 374862"/>
              <a:gd name="connsiteX45" fmla="*/ 204598 w 374093"/>
              <a:gd name="connsiteY45" fmla="*/ 163647 h 374862"/>
              <a:gd name="connsiteX46" fmla="*/ 169531 w 374093"/>
              <a:gd name="connsiteY46" fmla="*/ 163647 h 374862"/>
              <a:gd name="connsiteX47" fmla="*/ 111087 w 374093"/>
              <a:gd name="connsiteY47" fmla="*/ 151958 h 374862"/>
              <a:gd name="connsiteX48" fmla="*/ 157844 w 374093"/>
              <a:gd name="connsiteY48" fmla="*/ 151958 h 374862"/>
              <a:gd name="connsiteX49" fmla="*/ 157844 w 374093"/>
              <a:gd name="connsiteY49" fmla="*/ 163647 h 374862"/>
              <a:gd name="connsiteX50" fmla="*/ 111087 w 374093"/>
              <a:gd name="connsiteY50" fmla="*/ 163647 h 374862"/>
              <a:gd name="connsiteX51" fmla="*/ 309801 w 374093"/>
              <a:gd name="connsiteY51" fmla="*/ 140269 h 374862"/>
              <a:gd name="connsiteX52" fmla="*/ 333180 w 374093"/>
              <a:gd name="connsiteY52" fmla="*/ 140269 h 374862"/>
              <a:gd name="connsiteX53" fmla="*/ 333180 w 374093"/>
              <a:gd name="connsiteY53" fmla="*/ 151958 h 374862"/>
              <a:gd name="connsiteX54" fmla="*/ 309801 w 374093"/>
              <a:gd name="connsiteY54" fmla="*/ 151958 h 374862"/>
              <a:gd name="connsiteX55" fmla="*/ 286423 w 374093"/>
              <a:gd name="connsiteY55" fmla="*/ 140269 h 374862"/>
              <a:gd name="connsiteX56" fmla="*/ 298112 w 374093"/>
              <a:gd name="connsiteY56" fmla="*/ 140269 h 374862"/>
              <a:gd name="connsiteX57" fmla="*/ 298112 w 374093"/>
              <a:gd name="connsiteY57" fmla="*/ 151958 h 374862"/>
              <a:gd name="connsiteX58" fmla="*/ 286423 w 374093"/>
              <a:gd name="connsiteY58" fmla="*/ 151958 h 374862"/>
              <a:gd name="connsiteX59" fmla="*/ 251355 w 374093"/>
              <a:gd name="connsiteY59" fmla="*/ 140269 h 374862"/>
              <a:gd name="connsiteX60" fmla="*/ 274734 w 374093"/>
              <a:gd name="connsiteY60" fmla="*/ 140269 h 374862"/>
              <a:gd name="connsiteX61" fmla="*/ 274734 w 374093"/>
              <a:gd name="connsiteY61" fmla="*/ 151958 h 374862"/>
              <a:gd name="connsiteX62" fmla="*/ 251355 w 374093"/>
              <a:gd name="connsiteY62" fmla="*/ 151958 h 374862"/>
              <a:gd name="connsiteX63" fmla="*/ 286423 w 374093"/>
              <a:gd name="connsiteY63" fmla="*/ 116891 h 374862"/>
              <a:gd name="connsiteX64" fmla="*/ 333180 w 374093"/>
              <a:gd name="connsiteY64" fmla="*/ 116891 h 374862"/>
              <a:gd name="connsiteX65" fmla="*/ 333180 w 374093"/>
              <a:gd name="connsiteY65" fmla="*/ 128580 h 374862"/>
              <a:gd name="connsiteX66" fmla="*/ 286423 w 374093"/>
              <a:gd name="connsiteY66" fmla="*/ 128580 h 374862"/>
              <a:gd name="connsiteX67" fmla="*/ 227977 w 374093"/>
              <a:gd name="connsiteY67" fmla="*/ 116891 h 374862"/>
              <a:gd name="connsiteX68" fmla="*/ 274734 w 374093"/>
              <a:gd name="connsiteY68" fmla="*/ 116891 h 374862"/>
              <a:gd name="connsiteX69" fmla="*/ 274734 w 374093"/>
              <a:gd name="connsiteY69" fmla="*/ 128580 h 374862"/>
              <a:gd name="connsiteX70" fmla="*/ 227977 w 374093"/>
              <a:gd name="connsiteY70" fmla="*/ 128580 h 374862"/>
              <a:gd name="connsiteX71" fmla="*/ 169531 w 374093"/>
              <a:gd name="connsiteY71" fmla="*/ 116891 h 374862"/>
              <a:gd name="connsiteX72" fmla="*/ 216288 w 374093"/>
              <a:gd name="connsiteY72" fmla="*/ 116891 h 374862"/>
              <a:gd name="connsiteX73" fmla="*/ 216288 w 374093"/>
              <a:gd name="connsiteY73" fmla="*/ 128580 h 374862"/>
              <a:gd name="connsiteX74" fmla="*/ 169531 w 374093"/>
              <a:gd name="connsiteY74" fmla="*/ 128580 h 374862"/>
              <a:gd name="connsiteX75" fmla="*/ 111087 w 374093"/>
              <a:gd name="connsiteY75" fmla="*/ 116891 h 374862"/>
              <a:gd name="connsiteX76" fmla="*/ 157844 w 374093"/>
              <a:gd name="connsiteY76" fmla="*/ 116891 h 374862"/>
              <a:gd name="connsiteX77" fmla="*/ 157844 w 374093"/>
              <a:gd name="connsiteY77" fmla="*/ 128580 h 374862"/>
              <a:gd name="connsiteX78" fmla="*/ 111087 w 374093"/>
              <a:gd name="connsiteY78" fmla="*/ 128580 h 374862"/>
              <a:gd name="connsiteX79" fmla="*/ 122775 w 374093"/>
              <a:gd name="connsiteY79" fmla="*/ 46742 h 374862"/>
              <a:gd name="connsiteX80" fmla="*/ 122775 w 374093"/>
              <a:gd name="connsiteY80" fmla="*/ 81811 h 374862"/>
              <a:gd name="connsiteX81" fmla="*/ 146153 w 374093"/>
              <a:gd name="connsiteY81" fmla="*/ 81811 h 374862"/>
              <a:gd name="connsiteX82" fmla="*/ 146153 w 374093"/>
              <a:gd name="connsiteY82" fmla="*/ 70124 h 374862"/>
              <a:gd name="connsiteX83" fmla="*/ 157843 w 374093"/>
              <a:gd name="connsiteY83" fmla="*/ 70124 h 374862"/>
              <a:gd name="connsiteX84" fmla="*/ 157843 w 374093"/>
              <a:gd name="connsiteY84" fmla="*/ 81811 h 374862"/>
              <a:gd name="connsiteX85" fmla="*/ 169549 w 374093"/>
              <a:gd name="connsiteY85" fmla="*/ 81811 h 374862"/>
              <a:gd name="connsiteX86" fmla="*/ 169543 w 374093"/>
              <a:gd name="connsiteY86" fmla="*/ 46742 h 374862"/>
              <a:gd name="connsiteX87" fmla="*/ 146153 w 374093"/>
              <a:gd name="connsiteY87" fmla="*/ 46742 h 374862"/>
              <a:gd name="connsiteX88" fmla="*/ 146153 w 374093"/>
              <a:gd name="connsiteY88" fmla="*/ 58425 h 374862"/>
              <a:gd name="connsiteX89" fmla="*/ 134465 w 374093"/>
              <a:gd name="connsiteY89" fmla="*/ 58425 h 374862"/>
              <a:gd name="connsiteX90" fmla="*/ 134465 w 374093"/>
              <a:gd name="connsiteY90" fmla="*/ 46742 h 374862"/>
              <a:gd name="connsiteX91" fmla="*/ 263535 w 374093"/>
              <a:gd name="connsiteY91" fmla="*/ 35067 h 374862"/>
              <a:gd name="connsiteX92" fmla="*/ 333174 w 374093"/>
              <a:gd name="connsiteY92" fmla="*/ 35067 h 374862"/>
              <a:gd name="connsiteX93" fmla="*/ 333174 w 374093"/>
              <a:gd name="connsiteY93" fmla="*/ 46756 h 374862"/>
              <a:gd name="connsiteX94" fmla="*/ 263535 w 374093"/>
              <a:gd name="connsiteY94" fmla="*/ 46756 h 374862"/>
              <a:gd name="connsiteX95" fmla="*/ 122775 w 374093"/>
              <a:gd name="connsiteY95" fmla="*/ 35053 h 374862"/>
              <a:gd name="connsiteX96" fmla="*/ 169543 w 374093"/>
              <a:gd name="connsiteY96" fmla="*/ 35053 h 374862"/>
              <a:gd name="connsiteX97" fmla="*/ 181232 w 374093"/>
              <a:gd name="connsiteY97" fmla="*/ 46742 h 374862"/>
              <a:gd name="connsiteX98" fmla="*/ 181232 w 374093"/>
              <a:gd name="connsiteY98" fmla="*/ 81811 h 374862"/>
              <a:gd name="connsiteX99" fmla="*/ 169543 w 374093"/>
              <a:gd name="connsiteY99" fmla="*/ 93500 h 374862"/>
              <a:gd name="connsiteX100" fmla="*/ 122775 w 374093"/>
              <a:gd name="connsiteY100" fmla="*/ 93500 h 374862"/>
              <a:gd name="connsiteX101" fmla="*/ 111086 w 374093"/>
              <a:gd name="connsiteY101" fmla="*/ 81811 h 374862"/>
              <a:gd name="connsiteX102" fmla="*/ 111086 w 374093"/>
              <a:gd name="connsiteY102" fmla="*/ 46742 h 374862"/>
              <a:gd name="connsiteX103" fmla="*/ 122775 w 374093"/>
              <a:gd name="connsiteY103" fmla="*/ 35053 h 374862"/>
              <a:gd name="connsiteX104" fmla="*/ 87709 w 374093"/>
              <a:gd name="connsiteY104" fmla="*/ 11689 h 374862"/>
              <a:gd name="connsiteX105" fmla="*/ 81864 w 374093"/>
              <a:gd name="connsiteY105" fmla="*/ 17533 h 374862"/>
              <a:gd name="connsiteX106" fmla="*/ 81864 w 374093"/>
              <a:gd name="connsiteY106" fmla="*/ 181180 h 374862"/>
              <a:gd name="connsiteX107" fmla="*/ 87709 w 374093"/>
              <a:gd name="connsiteY107" fmla="*/ 187025 h 374862"/>
              <a:gd name="connsiteX108" fmla="*/ 356560 w 374093"/>
              <a:gd name="connsiteY108" fmla="*/ 187025 h 374862"/>
              <a:gd name="connsiteX109" fmla="*/ 362403 w 374093"/>
              <a:gd name="connsiteY109" fmla="*/ 181180 h 374862"/>
              <a:gd name="connsiteX110" fmla="*/ 362403 w 374093"/>
              <a:gd name="connsiteY110" fmla="*/ 17533 h 374862"/>
              <a:gd name="connsiteX111" fmla="*/ 356560 w 374093"/>
              <a:gd name="connsiteY111" fmla="*/ 11689 h 374862"/>
              <a:gd name="connsiteX112" fmla="*/ 87709 w 374093"/>
              <a:gd name="connsiteY112" fmla="*/ 0 h 374862"/>
              <a:gd name="connsiteX113" fmla="*/ 356560 w 374093"/>
              <a:gd name="connsiteY113" fmla="*/ 0 h 374862"/>
              <a:gd name="connsiteX114" fmla="*/ 374093 w 374093"/>
              <a:gd name="connsiteY114" fmla="*/ 17533 h 374862"/>
              <a:gd name="connsiteX115" fmla="*/ 374093 w 374093"/>
              <a:gd name="connsiteY115" fmla="*/ 181180 h 374862"/>
              <a:gd name="connsiteX116" fmla="*/ 356560 w 374093"/>
              <a:gd name="connsiteY116" fmla="*/ 198714 h 374862"/>
              <a:gd name="connsiteX117" fmla="*/ 87709 w 374093"/>
              <a:gd name="connsiteY117" fmla="*/ 198714 h 374862"/>
              <a:gd name="connsiteX118" fmla="*/ 70175 w 374093"/>
              <a:gd name="connsiteY118" fmla="*/ 181180 h 374862"/>
              <a:gd name="connsiteX119" fmla="*/ 70175 w 374093"/>
              <a:gd name="connsiteY119" fmla="*/ 17533 h 374862"/>
              <a:gd name="connsiteX120" fmla="*/ 87709 w 374093"/>
              <a:gd name="connsiteY120" fmla="*/ 0 h 374862"/>
              <a:gd name="connsiteX121" fmla="*/ 64319 w 374093"/>
              <a:gd name="connsiteY121" fmla="*/ 0 h 374862"/>
              <a:gd name="connsiteX122" fmla="*/ 64319 w 374093"/>
              <a:gd name="connsiteY122" fmla="*/ 11689 h 374862"/>
              <a:gd name="connsiteX123" fmla="*/ 58474 w 374093"/>
              <a:gd name="connsiteY123" fmla="*/ 17533 h 374862"/>
              <a:gd name="connsiteX124" fmla="*/ 58474 w 374093"/>
              <a:gd name="connsiteY124" fmla="*/ 181180 h 374862"/>
              <a:gd name="connsiteX125" fmla="*/ 64319 w 374093"/>
              <a:gd name="connsiteY125" fmla="*/ 187025 h 374862"/>
              <a:gd name="connsiteX126" fmla="*/ 64319 w 374093"/>
              <a:gd name="connsiteY126" fmla="*/ 198714 h 374862"/>
              <a:gd name="connsiteX127" fmla="*/ 46785 w 374093"/>
              <a:gd name="connsiteY127" fmla="*/ 181180 h 374862"/>
              <a:gd name="connsiteX128" fmla="*/ 46785 w 374093"/>
              <a:gd name="connsiteY128" fmla="*/ 17533 h 374862"/>
              <a:gd name="connsiteX129" fmla="*/ 64319 w 374093"/>
              <a:gd name="connsiteY129" fmla="*/ 0 h 374862"/>
              <a:gd name="connsiteX130" fmla="*/ 40924 w 374093"/>
              <a:gd name="connsiteY130" fmla="*/ 0 h 374862"/>
              <a:gd name="connsiteX131" fmla="*/ 40924 w 374093"/>
              <a:gd name="connsiteY131" fmla="*/ 11689 h 374862"/>
              <a:gd name="connsiteX132" fmla="*/ 35079 w 374093"/>
              <a:gd name="connsiteY132" fmla="*/ 17533 h 374862"/>
              <a:gd name="connsiteX133" fmla="*/ 35079 w 374093"/>
              <a:gd name="connsiteY133" fmla="*/ 181180 h 374862"/>
              <a:gd name="connsiteX134" fmla="*/ 40924 w 374093"/>
              <a:gd name="connsiteY134" fmla="*/ 187025 h 374862"/>
              <a:gd name="connsiteX135" fmla="*/ 40924 w 374093"/>
              <a:gd name="connsiteY135" fmla="*/ 198714 h 374862"/>
              <a:gd name="connsiteX136" fmla="*/ 23390 w 374093"/>
              <a:gd name="connsiteY136" fmla="*/ 181180 h 374862"/>
              <a:gd name="connsiteX137" fmla="*/ 23390 w 374093"/>
              <a:gd name="connsiteY137" fmla="*/ 17533 h 374862"/>
              <a:gd name="connsiteX138" fmla="*/ 40924 w 374093"/>
              <a:gd name="connsiteY138" fmla="*/ 0 h 374862"/>
              <a:gd name="connsiteX139" fmla="*/ 17534 w 374093"/>
              <a:gd name="connsiteY139" fmla="*/ 0 h 374862"/>
              <a:gd name="connsiteX140" fmla="*/ 17534 w 374093"/>
              <a:gd name="connsiteY140" fmla="*/ 11689 h 374862"/>
              <a:gd name="connsiteX141" fmla="*/ 11689 w 374093"/>
              <a:gd name="connsiteY141" fmla="*/ 17533 h 374862"/>
              <a:gd name="connsiteX142" fmla="*/ 11689 w 374093"/>
              <a:gd name="connsiteY142" fmla="*/ 181180 h 374862"/>
              <a:gd name="connsiteX143" fmla="*/ 17534 w 374093"/>
              <a:gd name="connsiteY143" fmla="*/ 187025 h 374862"/>
              <a:gd name="connsiteX144" fmla="*/ 17534 w 374093"/>
              <a:gd name="connsiteY144" fmla="*/ 198714 h 374862"/>
              <a:gd name="connsiteX145" fmla="*/ 0 w 374093"/>
              <a:gd name="connsiteY145" fmla="*/ 181180 h 374862"/>
              <a:gd name="connsiteX146" fmla="*/ 0 w 374093"/>
              <a:gd name="connsiteY146" fmla="*/ 17533 h 374862"/>
              <a:gd name="connsiteX147" fmla="*/ 17534 w 374093"/>
              <a:gd name="connsiteY147" fmla="*/ 0 h 37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374093" h="374862">
                <a:moveTo>
                  <a:pt x="23424" y="327620"/>
                </a:moveTo>
                <a:lnTo>
                  <a:pt x="35113" y="327620"/>
                </a:lnTo>
                <a:lnTo>
                  <a:pt x="35113" y="351413"/>
                </a:lnTo>
                <a:lnTo>
                  <a:pt x="23424" y="351413"/>
                </a:lnTo>
                <a:close/>
                <a:moveTo>
                  <a:pt x="339902" y="234129"/>
                </a:moveTo>
                <a:cubicBezTo>
                  <a:pt x="334070" y="233836"/>
                  <a:pt x="328153" y="235250"/>
                  <a:pt x="322935" y="238411"/>
                </a:cubicBezTo>
                <a:lnTo>
                  <a:pt x="262143" y="269660"/>
                </a:lnTo>
                <a:lnTo>
                  <a:pt x="163425" y="269660"/>
                </a:lnTo>
                <a:lnTo>
                  <a:pt x="163425" y="257970"/>
                </a:lnTo>
                <a:lnTo>
                  <a:pt x="199383" y="257970"/>
                </a:lnTo>
                <a:cubicBezTo>
                  <a:pt x="212884" y="257539"/>
                  <a:pt x="224271" y="247782"/>
                  <a:pt x="226768" y="234507"/>
                </a:cubicBezTo>
                <a:lnTo>
                  <a:pt x="124129" y="234507"/>
                </a:lnTo>
                <a:cubicBezTo>
                  <a:pt x="115902" y="234485"/>
                  <a:pt x="108009" y="237753"/>
                  <a:pt x="102206" y="243585"/>
                </a:cubicBezTo>
                <a:lnTo>
                  <a:pt x="58297" y="287493"/>
                </a:lnTo>
                <a:lnTo>
                  <a:pt x="58297" y="328106"/>
                </a:lnTo>
                <a:lnTo>
                  <a:pt x="97423" y="328106"/>
                </a:lnTo>
                <a:lnTo>
                  <a:pt x="265785" y="295561"/>
                </a:lnTo>
                <a:lnTo>
                  <a:pt x="356352" y="240092"/>
                </a:lnTo>
                <a:cubicBezTo>
                  <a:pt x="351478" y="236423"/>
                  <a:pt x="345733" y="234423"/>
                  <a:pt x="339902" y="234129"/>
                </a:cubicBezTo>
                <a:close/>
                <a:moveTo>
                  <a:pt x="342878" y="222638"/>
                </a:moveTo>
                <a:cubicBezTo>
                  <a:pt x="351559" y="223546"/>
                  <a:pt x="359957" y="227159"/>
                  <a:pt x="366740" y="233336"/>
                </a:cubicBezTo>
                <a:cubicBezTo>
                  <a:pt x="369002" y="235229"/>
                  <a:pt x="370216" y="238092"/>
                  <a:pt x="370005" y="241034"/>
                </a:cubicBezTo>
                <a:cubicBezTo>
                  <a:pt x="369786" y="243928"/>
                  <a:pt x="368192" y="246542"/>
                  <a:pt x="365718" y="248062"/>
                </a:cubicBezTo>
                <a:lnTo>
                  <a:pt x="270088" y="306634"/>
                </a:lnTo>
                <a:lnTo>
                  <a:pt x="98542" y="339795"/>
                </a:lnTo>
                <a:lnTo>
                  <a:pt x="58297" y="339795"/>
                </a:lnTo>
                <a:lnTo>
                  <a:pt x="58297" y="374862"/>
                </a:lnTo>
                <a:lnTo>
                  <a:pt x="46" y="374862"/>
                </a:lnTo>
                <a:lnTo>
                  <a:pt x="46" y="363173"/>
                </a:lnTo>
                <a:lnTo>
                  <a:pt x="46609" y="363173"/>
                </a:lnTo>
                <a:lnTo>
                  <a:pt x="46609" y="281349"/>
                </a:lnTo>
                <a:lnTo>
                  <a:pt x="46" y="281349"/>
                </a:lnTo>
                <a:lnTo>
                  <a:pt x="46" y="269660"/>
                </a:lnTo>
                <a:lnTo>
                  <a:pt x="58297" y="269660"/>
                </a:lnTo>
                <a:lnTo>
                  <a:pt x="58297" y="270964"/>
                </a:lnTo>
                <a:lnTo>
                  <a:pt x="93941" y="235320"/>
                </a:lnTo>
                <a:cubicBezTo>
                  <a:pt x="101931" y="227289"/>
                  <a:pt x="112801" y="222787"/>
                  <a:pt x="124129" y="222817"/>
                </a:cubicBezTo>
                <a:lnTo>
                  <a:pt x="239039" y="222817"/>
                </a:lnTo>
                <a:lnTo>
                  <a:pt x="239039" y="228662"/>
                </a:lnTo>
                <a:cubicBezTo>
                  <a:pt x="238998" y="239666"/>
                  <a:pt x="234598" y="250204"/>
                  <a:pt x="226802" y="257970"/>
                </a:cubicBezTo>
                <a:lnTo>
                  <a:pt x="259312" y="257970"/>
                </a:lnTo>
                <a:lnTo>
                  <a:pt x="317318" y="228163"/>
                </a:lnTo>
                <a:cubicBezTo>
                  <a:pt x="325234" y="223524"/>
                  <a:pt x="334197" y="221729"/>
                  <a:pt x="342878" y="222638"/>
                </a:cubicBezTo>
                <a:close/>
                <a:moveTo>
                  <a:pt x="169531" y="151958"/>
                </a:moveTo>
                <a:lnTo>
                  <a:pt x="204598" y="151958"/>
                </a:lnTo>
                <a:lnTo>
                  <a:pt x="204598" y="163647"/>
                </a:lnTo>
                <a:lnTo>
                  <a:pt x="169531" y="163647"/>
                </a:lnTo>
                <a:close/>
                <a:moveTo>
                  <a:pt x="111087" y="151958"/>
                </a:moveTo>
                <a:lnTo>
                  <a:pt x="157844" y="151958"/>
                </a:lnTo>
                <a:lnTo>
                  <a:pt x="157844" y="163647"/>
                </a:lnTo>
                <a:lnTo>
                  <a:pt x="111087" y="163647"/>
                </a:lnTo>
                <a:close/>
                <a:moveTo>
                  <a:pt x="309801" y="140269"/>
                </a:moveTo>
                <a:lnTo>
                  <a:pt x="333180" y="140269"/>
                </a:lnTo>
                <a:lnTo>
                  <a:pt x="333180" y="151958"/>
                </a:lnTo>
                <a:lnTo>
                  <a:pt x="309801" y="151958"/>
                </a:lnTo>
                <a:close/>
                <a:moveTo>
                  <a:pt x="286423" y="140269"/>
                </a:moveTo>
                <a:lnTo>
                  <a:pt x="298112" y="140269"/>
                </a:lnTo>
                <a:lnTo>
                  <a:pt x="298112" y="151958"/>
                </a:lnTo>
                <a:lnTo>
                  <a:pt x="286423" y="151958"/>
                </a:lnTo>
                <a:close/>
                <a:moveTo>
                  <a:pt x="251355" y="140269"/>
                </a:moveTo>
                <a:lnTo>
                  <a:pt x="274734" y="140269"/>
                </a:lnTo>
                <a:lnTo>
                  <a:pt x="274734" y="151958"/>
                </a:lnTo>
                <a:lnTo>
                  <a:pt x="251355" y="151958"/>
                </a:lnTo>
                <a:close/>
                <a:moveTo>
                  <a:pt x="286423" y="116891"/>
                </a:moveTo>
                <a:lnTo>
                  <a:pt x="333180" y="116891"/>
                </a:lnTo>
                <a:lnTo>
                  <a:pt x="333180" y="128580"/>
                </a:lnTo>
                <a:lnTo>
                  <a:pt x="286423" y="128580"/>
                </a:lnTo>
                <a:close/>
                <a:moveTo>
                  <a:pt x="227977" y="116891"/>
                </a:moveTo>
                <a:lnTo>
                  <a:pt x="274734" y="116891"/>
                </a:lnTo>
                <a:lnTo>
                  <a:pt x="274734" y="128580"/>
                </a:lnTo>
                <a:lnTo>
                  <a:pt x="227977" y="128580"/>
                </a:lnTo>
                <a:close/>
                <a:moveTo>
                  <a:pt x="169531" y="116891"/>
                </a:moveTo>
                <a:lnTo>
                  <a:pt x="216288" y="116891"/>
                </a:lnTo>
                <a:lnTo>
                  <a:pt x="216288" y="128580"/>
                </a:lnTo>
                <a:lnTo>
                  <a:pt x="169531" y="128580"/>
                </a:lnTo>
                <a:close/>
                <a:moveTo>
                  <a:pt x="111087" y="116891"/>
                </a:moveTo>
                <a:lnTo>
                  <a:pt x="157844" y="116891"/>
                </a:lnTo>
                <a:lnTo>
                  <a:pt x="157844" y="128580"/>
                </a:lnTo>
                <a:lnTo>
                  <a:pt x="111087" y="128580"/>
                </a:lnTo>
                <a:close/>
                <a:moveTo>
                  <a:pt x="122775" y="46742"/>
                </a:moveTo>
                <a:lnTo>
                  <a:pt x="122775" y="81811"/>
                </a:lnTo>
                <a:lnTo>
                  <a:pt x="146153" y="81811"/>
                </a:lnTo>
                <a:lnTo>
                  <a:pt x="146153" y="70124"/>
                </a:lnTo>
                <a:lnTo>
                  <a:pt x="157843" y="70124"/>
                </a:lnTo>
                <a:lnTo>
                  <a:pt x="157843" y="81811"/>
                </a:lnTo>
                <a:lnTo>
                  <a:pt x="169549" y="81811"/>
                </a:lnTo>
                <a:lnTo>
                  <a:pt x="169543" y="46742"/>
                </a:lnTo>
                <a:lnTo>
                  <a:pt x="146153" y="46742"/>
                </a:lnTo>
                <a:lnTo>
                  <a:pt x="146153" y="58425"/>
                </a:lnTo>
                <a:lnTo>
                  <a:pt x="134465" y="58425"/>
                </a:lnTo>
                <a:lnTo>
                  <a:pt x="134465" y="46742"/>
                </a:lnTo>
                <a:close/>
                <a:moveTo>
                  <a:pt x="263535" y="35067"/>
                </a:moveTo>
                <a:lnTo>
                  <a:pt x="333174" y="35067"/>
                </a:lnTo>
                <a:lnTo>
                  <a:pt x="333174" y="46756"/>
                </a:lnTo>
                <a:lnTo>
                  <a:pt x="263535" y="46756"/>
                </a:lnTo>
                <a:close/>
                <a:moveTo>
                  <a:pt x="122775" y="35053"/>
                </a:moveTo>
                <a:lnTo>
                  <a:pt x="169543" y="35053"/>
                </a:lnTo>
                <a:cubicBezTo>
                  <a:pt x="175996" y="35060"/>
                  <a:pt x="181225" y="40290"/>
                  <a:pt x="181232" y="46742"/>
                </a:cubicBezTo>
                <a:lnTo>
                  <a:pt x="181232" y="81811"/>
                </a:lnTo>
                <a:cubicBezTo>
                  <a:pt x="181225" y="88263"/>
                  <a:pt x="175996" y="93492"/>
                  <a:pt x="169543" y="93500"/>
                </a:cubicBezTo>
                <a:lnTo>
                  <a:pt x="122775" y="93500"/>
                </a:lnTo>
                <a:cubicBezTo>
                  <a:pt x="116323" y="93492"/>
                  <a:pt x="111094" y="88263"/>
                  <a:pt x="111086" y="81811"/>
                </a:cubicBezTo>
                <a:lnTo>
                  <a:pt x="111086" y="46742"/>
                </a:lnTo>
                <a:cubicBezTo>
                  <a:pt x="111094" y="40290"/>
                  <a:pt x="116323" y="35060"/>
                  <a:pt x="122775" y="35053"/>
                </a:cubicBezTo>
                <a:close/>
                <a:moveTo>
                  <a:pt x="87709" y="11689"/>
                </a:moveTo>
                <a:cubicBezTo>
                  <a:pt x="84483" y="11692"/>
                  <a:pt x="81868" y="14307"/>
                  <a:pt x="81864" y="17533"/>
                </a:cubicBezTo>
                <a:lnTo>
                  <a:pt x="81864" y="181180"/>
                </a:lnTo>
                <a:cubicBezTo>
                  <a:pt x="81868" y="184407"/>
                  <a:pt x="84483" y="187022"/>
                  <a:pt x="87709" y="187025"/>
                </a:cubicBezTo>
                <a:lnTo>
                  <a:pt x="356560" y="187025"/>
                </a:lnTo>
                <a:cubicBezTo>
                  <a:pt x="359786" y="187022"/>
                  <a:pt x="362401" y="184407"/>
                  <a:pt x="362403" y="181180"/>
                </a:cubicBezTo>
                <a:lnTo>
                  <a:pt x="362403" y="17533"/>
                </a:lnTo>
                <a:cubicBezTo>
                  <a:pt x="362401" y="14307"/>
                  <a:pt x="359786" y="11692"/>
                  <a:pt x="356560" y="11689"/>
                </a:cubicBezTo>
                <a:close/>
                <a:moveTo>
                  <a:pt x="87709" y="0"/>
                </a:moveTo>
                <a:lnTo>
                  <a:pt x="356560" y="0"/>
                </a:lnTo>
                <a:cubicBezTo>
                  <a:pt x="366239" y="10"/>
                  <a:pt x="374082" y="7854"/>
                  <a:pt x="374093" y="17533"/>
                </a:cubicBezTo>
                <a:lnTo>
                  <a:pt x="374093" y="181180"/>
                </a:lnTo>
                <a:cubicBezTo>
                  <a:pt x="374082" y="190859"/>
                  <a:pt x="366239" y="198704"/>
                  <a:pt x="356560" y="198714"/>
                </a:cubicBezTo>
                <a:lnTo>
                  <a:pt x="87709" y="198714"/>
                </a:lnTo>
                <a:cubicBezTo>
                  <a:pt x="78030" y="198704"/>
                  <a:pt x="70185" y="190859"/>
                  <a:pt x="70175" y="181180"/>
                </a:cubicBezTo>
                <a:lnTo>
                  <a:pt x="70175" y="17533"/>
                </a:lnTo>
                <a:cubicBezTo>
                  <a:pt x="70185" y="7854"/>
                  <a:pt x="78030" y="10"/>
                  <a:pt x="87709" y="0"/>
                </a:cubicBezTo>
                <a:close/>
                <a:moveTo>
                  <a:pt x="64319" y="0"/>
                </a:moveTo>
                <a:lnTo>
                  <a:pt x="64319" y="11689"/>
                </a:lnTo>
                <a:cubicBezTo>
                  <a:pt x="61093" y="11692"/>
                  <a:pt x="58478" y="14307"/>
                  <a:pt x="58474" y="17533"/>
                </a:cubicBezTo>
                <a:lnTo>
                  <a:pt x="58474" y="181180"/>
                </a:lnTo>
                <a:cubicBezTo>
                  <a:pt x="58478" y="184407"/>
                  <a:pt x="61093" y="187022"/>
                  <a:pt x="64319" y="187025"/>
                </a:cubicBezTo>
                <a:lnTo>
                  <a:pt x="64319" y="198714"/>
                </a:lnTo>
                <a:cubicBezTo>
                  <a:pt x="54640" y="198704"/>
                  <a:pt x="46795" y="190859"/>
                  <a:pt x="46785" y="181180"/>
                </a:cubicBezTo>
                <a:lnTo>
                  <a:pt x="46785" y="17533"/>
                </a:lnTo>
                <a:cubicBezTo>
                  <a:pt x="46795" y="7854"/>
                  <a:pt x="54640" y="10"/>
                  <a:pt x="64319" y="0"/>
                </a:cubicBezTo>
                <a:close/>
                <a:moveTo>
                  <a:pt x="40924" y="0"/>
                </a:moveTo>
                <a:lnTo>
                  <a:pt x="40924" y="11689"/>
                </a:lnTo>
                <a:cubicBezTo>
                  <a:pt x="37698" y="11692"/>
                  <a:pt x="35083" y="14307"/>
                  <a:pt x="35079" y="17533"/>
                </a:cubicBezTo>
                <a:lnTo>
                  <a:pt x="35079" y="181180"/>
                </a:lnTo>
                <a:cubicBezTo>
                  <a:pt x="35083" y="184407"/>
                  <a:pt x="37698" y="187022"/>
                  <a:pt x="40924" y="187025"/>
                </a:cubicBezTo>
                <a:lnTo>
                  <a:pt x="40924" y="198714"/>
                </a:lnTo>
                <a:cubicBezTo>
                  <a:pt x="31245" y="198704"/>
                  <a:pt x="23400" y="190859"/>
                  <a:pt x="23390" y="181180"/>
                </a:cubicBezTo>
                <a:lnTo>
                  <a:pt x="23390" y="17533"/>
                </a:lnTo>
                <a:cubicBezTo>
                  <a:pt x="23400" y="7854"/>
                  <a:pt x="31245" y="10"/>
                  <a:pt x="40924" y="0"/>
                </a:cubicBezTo>
                <a:close/>
                <a:moveTo>
                  <a:pt x="17534" y="0"/>
                </a:moveTo>
                <a:lnTo>
                  <a:pt x="17534" y="11689"/>
                </a:lnTo>
                <a:cubicBezTo>
                  <a:pt x="14308" y="11692"/>
                  <a:pt x="11693" y="14307"/>
                  <a:pt x="11689" y="17533"/>
                </a:cubicBezTo>
                <a:lnTo>
                  <a:pt x="11689" y="181180"/>
                </a:lnTo>
                <a:cubicBezTo>
                  <a:pt x="11693" y="184407"/>
                  <a:pt x="14308" y="187022"/>
                  <a:pt x="17534" y="187025"/>
                </a:cubicBezTo>
                <a:lnTo>
                  <a:pt x="17534" y="198714"/>
                </a:lnTo>
                <a:cubicBezTo>
                  <a:pt x="7855" y="198704"/>
                  <a:pt x="10" y="190859"/>
                  <a:pt x="0" y="181180"/>
                </a:cubicBezTo>
                <a:lnTo>
                  <a:pt x="0" y="17533"/>
                </a:lnTo>
                <a:cubicBezTo>
                  <a:pt x="10" y="7854"/>
                  <a:pt x="7855" y="10"/>
                  <a:pt x="17534" y="0"/>
                </a:cubicBezTo>
                <a:close/>
              </a:path>
            </a:pathLst>
          </a:custGeom>
          <a:solidFill>
            <a:srgbClr val="2196F3"/>
          </a:solidFill>
          <a:ln w="6251" cap="flat">
            <a:noFill/>
            <a:prstDash val="solid"/>
            <a:miter/>
          </a:ln>
        </p:spPr>
        <p:txBody>
          <a:bodyPr wrap="square" rtlCol="0" anchor="ctr">
            <a:normAutofit fontScale="97500" lnSpcReduction="10000"/>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70" name="任意多边形: 形状 76"/>
          <p:cNvSpPr/>
          <p:nvPr>
            <p:custDataLst>
              <p:tags r:id="rId17"/>
            </p:custDataLst>
          </p:nvPr>
        </p:nvSpPr>
        <p:spPr>
          <a:xfrm>
            <a:off x="7336781" y="3191206"/>
            <a:ext cx="375851" cy="340060"/>
          </a:xfrm>
          <a:custGeom>
            <a:avLst/>
            <a:gdLst>
              <a:gd name="connsiteX0" fmla="*/ 23435 w 375851"/>
              <a:gd name="connsiteY0" fmla="*/ 292701 h 340060"/>
              <a:gd name="connsiteX1" fmla="*/ 35153 w 375851"/>
              <a:gd name="connsiteY1" fmla="*/ 292701 h 340060"/>
              <a:gd name="connsiteX2" fmla="*/ 35153 w 375851"/>
              <a:gd name="connsiteY2" fmla="*/ 316551 h 340060"/>
              <a:gd name="connsiteX3" fmla="*/ 23435 w 375851"/>
              <a:gd name="connsiteY3" fmla="*/ 316551 h 340060"/>
              <a:gd name="connsiteX4" fmla="*/ 340678 w 375851"/>
              <a:gd name="connsiteY4" fmla="*/ 198986 h 340060"/>
              <a:gd name="connsiteX5" fmla="*/ 323669 w 375851"/>
              <a:gd name="connsiteY5" fmla="*/ 203275 h 340060"/>
              <a:gd name="connsiteX6" fmla="*/ 262736 w 375851"/>
              <a:gd name="connsiteY6" fmla="*/ 234603 h 340060"/>
              <a:gd name="connsiteX7" fmla="*/ 163777 w 375851"/>
              <a:gd name="connsiteY7" fmla="*/ 234603 h 340060"/>
              <a:gd name="connsiteX8" fmla="*/ 163777 w 375851"/>
              <a:gd name="connsiteY8" fmla="*/ 222885 h 340060"/>
              <a:gd name="connsiteX9" fmla="*/ 199825 w 375851"/>
              <a:gd name="connsiteY9" fmla="*/ 222885 h 340060"/>
              <a:gd name="connsiteX10" fmla="*/ 227271 w 375851"/>
              <a:gd name="connsiteY10" fmla="*/ 199362 h 340060"/>
              <a:gd name="connsiteX11" fmla="*/ 124385 w 375851"/>
              <a:gd name="connsiteY11" fmla="*/ 199362 h 340060"/>
              <a:gd name="connsiteX12" fmla="*/ 102409 w 375851"/>
              <a:gd name="connsiteY12" fmla="*/ 208461 h 340060"/>
              <a:gd name="connsiteX13" fmla="*/ 58393 w 375851"/>
              <a:gd name="connsiteY13" fmla="*/ 252476 h 340060"/>
              <a:gd name="connsiteX14" fmla="*/ 58393 w 375851"/>
              <a:gd name="connsiteY14" fmla="*/ 293190 h 340060"/>
              <a:gd name="connsiteX15" fmla="*/ 97614 w 375851"/>
              <a:gd name="connsiteY15" fmla="*/ 293190 h 340060"/>
              <a:gd name="connsiteX16" fmla="*/ 266389 w 375851"/>
              <a:gd name="connsiteY16" fmla="*/ 260564 h 340060"/>
              <a:gd name="connsiteX17" fmla="*/ 357171 w 375851"/>
              <a:gd name="connsiteY17" fmla="*/ 204963 h 340060"/>
              <a:gd name="connsiteX18" fmla="*/ 340678 w 375851"/>
              <a:gd name="connsiteY18" fmla="*/ 198986 h 340060"/>
              <a:gd name="connsiteX19" fmla="*/ 343666 w 375851"/>
              <a:gd name="connsiteY19" fmla="*/ 187461 h 340060"/>
              <a:gd name="connsiteX20" fmla="*/ 367586 w 375851"/>
              <a:gd name="connsiteY20" fmla="*/ 198189 h 340060"/>
              <a:gd name="connsiteX21" fmla="*/ 370860 w 375851"/>
              <a:gd name="connsiteY21" fmla="*/ 205896 h 340060"/>
              <a:gd name="connsiteX22" fmla="*/ 366563 w 375851"/>
              <a:gd name="connsiteY22" fmla="*/ 212950 h 340060"/>
              <a:gd name="connsiteX23" fmla="*/ 270696 w 375851"/>
              <a:gd name="connsiteY23" fmla="*/ 271664 h 340060"/>
              <a:gd name="connsiteX24" fmla="*/ 98736 w 375851"/>
              <a:gd name="connsiteY24" fmla="*/ 304908 h 340060"/>
              <a:gd name="connsiteX25" fmla="*/ 58393 w 375851"/>
              <a:gd name="connsiteY25" fmla="*/ 304908 h 340060"/>
              <a:gd name="connsiteX26" fmla="*/ 58393 w 375851"/>
              <a:gd name="connsiteY26" fmla="*/ 340060 h 340060"/>
              <a:gd name="connsiteX27" fmla="*/ 0 w 375851"/>
              <a:gd name="connsiteY27" fmla="*/ 340060 h 340060"/>
              <a:gd name="connsiteX28" fmla="*/ 0 w 375851"/>
              <a:gd name="connsiteY28" fmla="*/ 328343 h 340060"/>
              <a:gd name="connsiteX29" fmla="*/ 46676 w 375851"/>
              <a:gd name="connsiteY29" fmla="*/ 328343 h 340060"/>
              <a:gd name="connsiteX30" fmla="*/ 46676 w 375851"/>
              <a:gd name="connsiteY30" fmla="*/ 246320 h 340060"/>
              <a:gd name="connsiteX31" fmla="*/ 0 w 375851"/>
              <a:gd name="connsiteY31" fmla="*/ 246320 h 340060"/>
              <a:gd name="connsiteX32" fmla="*/ 0 w 375851"/>
              <a:gd name="connsiteY32" fmla="*/ 234603 h 340060"/>
              <a:gd name="connsiteX33" fmla="*/ 58393 w 375851"/>
              <a:gd name="connsiteY33" fmla="*/ 234603 h 340060"/>
              <a:gd name="connsiteX34" fmla="*/ 58393 w 375851"/>
              <a:gd name="connsiteY34" fmla="*/ 235907 h 340060"/>
              <a:gd name="connsiteX35" fmla="*/ 94124 w 375851"/>
              <a:gd name="connsiteY35" fmla="*/ 200177 h 340060"/>
              <a:gd name="connsiteX36" fmla="*/ 124385 w 375851"/>
              <a:gd name="connsiteY36" fmla="*/ 187644 h 340060"/>
              <a:gd name="connsiteX37" fmla="*/ 239575 w 375851"/>
              <a:gd name="connsiteY37" fmla="*/ 187644 h 340060"/>
              <a:gd name="connsiteX38" fmla="*/ 239575 w 375851"/>
              <a:gd name="connsiteY38" fmla="*/ 193503 h 340060"/>
              <a:gd name="connsiteX39" fmla="*/ 227311 w 375851"/>
              <a:gd name="connsiteY39" fmla="*/ 222885 h 340060"/>
              <a:gd name="connsiteX40" fmla="*/ 259903 w 375851"/>
              <a:gd name="connsiteY40" fmla="*/ 222885 h 340060"/>
              <a:gd name="connsiteX41" fmla="*/ 318042 w 375851"/>
              <a:gd name="connsiteY41" fmla="*/ 193003 h 340060"/>
              <a:gd name="connsiteX42" fmla="*/ 343666 w 375851"/>
              <a:gd name="connsiteY42" fmla="*/ 187461 h 340060"/>
              <a:gd name="connsiteX43" fmla="*/ 200091 w 375851"/>
              <a:gd name="connsiteY43" fmla="*/ 76161 h 340060"/>
              <a:gd name="connsiteX44" fmla="*/ 188374 w 375851"/>
              <a:gd name="connsiteY44" fmla="*/ 87878 h 340060"/>
              <a:gd name="connsiteX45" fmla="*/ 200091 w 375851"/>
              <a:gd name="connsiteY45" fmla="*/ 99596 h 340060"/>
              <a:gd name="connsiteX46" fmla="*/ 211809 w 375851"/>
              <a:gd name="connsiteY46" fmla="*/ 87878 h 340060"/>
              <a:gd name="connsiteX47" fmla="*/ 200091 w 375851"/>
              <a:gd name="connsiteY47" fmla="*/ 76161 h 340060"/>
              <a:gd name="connsiteX48" fmla="*/ 200091 w 375851"/>
              <a:gd name="connsiteY48" fmla="*/ 64443 h 340060"/>
              <a:gd name="connsiteX49" fmla="*/ 223526 w 375851"/>
              <a:gd name="connsiteY49" fmla="*/ 87878 h 340060"/>
              <a:gd name="connsiteX50" fmla="*/ 200091 w 375851"/>
              <a:gd name="connsiteY50" fmla="*/ 111313 h 340060"/>
              <a:gd name="connsiteX51" fmla="*/ 176656 w 375851"/>
              <a:gd name="connsiteY51" fmla="*/ 87878 h 340060"/>
              <a:gd name="connsiteX52" fmla="*/ 200091 w 375851"/>
              <a:gd name="connsiteY52" fmla="*/ 64443 h 340060"/>
              <a:gd name="connsiteX53" fmla="*/ 246953 w 375851"/>
              <a:gd name="connsiteY53" fmla="*/ 58588 h 340060"/>
              <a:gd name="connsiteX54" fmla="*/ 246953 w 375851"/>
              <a:gd name="connsiteY54" fmla="*/ 82023 h 340060"/>
              <a:gd name="connsiteX55" fmla="*/ 270716 w 375851"/>
              <a:gd name="connsiteY55" fmla="*/ 82023 h 340060"/>
              <a:gd name="connsiteX56" fmla="*/ 270716 w 375851"/>
              <a:gd name="connsiteY56" fmla="*/ 70318 h 340060"/>
              <a:gd name="connsiteX57" fmla="*/ 282433 w 375851"/>
              <a:gd name="connsiteY57" fmla="*/ 70318 h 340060"/>
              <a:gd name="connsiteX58" fmla="*/ 282433 w 375851"/>
              <a:gd name="connsiteY58" fmla="*/ 82023 h 340060"/>
              <a:gd name="connsiteX59" fmla="*/ 317615 w 375851"/>
              <a:gd name="connsiteY59" fmla="*/ 82023 h 340060"/>
              <a:gd name="connsiteX60" fmla="*/ 317615 w 375851"/>
              <a:gd name="connsiteY60" fmla="*/ 70318 h 340060"/>
              <a:gd name="connsiteX61" fmla="*/ 329333 w 375851"/>
              <a:gd name="connsiteY61" fmla="*/ 70318 h 340060"/>
              <a:gd name="connsiteX62" fmla="*/ 329333 w 375851"/>
              <a:gd name="connsiteY62" fmla="*/ 82023 h 340060"/>
              <a:gd name="connsiteX63" fmla="*/ 364134 w 375851"/>
              <a:gd name="connsiteY63" fmla="*/ 82023 h 340060"/>
              <a:gd name="connsiteX64" fmla="*/ 364134 w 375851"/>
              <a:gd name="connsiteY64" fmla="*/ 58588 h 340060"/>
              <a:gd name="connsiteX65" fmla="*/ 352782 w 375851"/>
              <a:gd name="connsiteY65" fmla="*/ 58588 h 340060"/>
              <a:gd name="connsiteX66" fmla="*/ 352782 w 375851"/>
              <a:gd name="connsiteY66" fmla="*/ 69213 h 340060"/>
              <a:gd name="connsiteX67" fmla="*/ 341064 w 375851"/>
              <a:gd name="connsiteY67" fmla="*/ 69213 h 340060"/>
              <a:gd name="connsiteX68" fmla="*/ 341064 w 375851"/>
              <a:gd name="connsiteY68" fmla="*/ 58588 h 340060"/>
              <a:gd name="connsiteX69" fmla="*/ 305883 w 375851"/>
              <a:gd name="connsiteY69" fmla="*/ 58588 h 340060"/>
              <a:gd name="connsiteX70" fmla="*/ 305883 w 375851"/>
              <a:gd name="connsiteY70" fmla="*/ 69213 h 340060"/>
              <a:gd name="connsiteX71" fmla="*/ 294166 w 375851"/>
              <a:gd name="connsiteY71" fmla="*/ 69213 h 340060"/>
              <a:gd name="connsiteX72" fmla="*/ 294166 w 375851"/>
              <a:gd name="connsiteY72" fmla="*/ 58588 h 340060"/>
              <a:gd name="connsiteX73" fmla="*/ 174937 w 375851"/>
              <a:gd name="connsiteY73" fmla="*/ 42713 h 340060"/>
              <a:gd name="connsiteX74" fmla="*/ 166655 w 375851"/>
              <a:gd name="connsiteY74" fmla="*/ 42724 h 340060"/>
              <a:gd name="connsiteX75" fmla="*/ 166653 w 375851"/>
              <a:gd name="connsiteY75" fmla="*/ 42727 h 340060"/>
              <a:gd name="connsiteX76" fmla="*/ 166646 w 375851"/>
              <a:gd name="connsiteY76" fmla="*/ 42733 h 340060"/>
              <a:gd name="connsiteX77" fmla="*/ 166653 w 375851"/>
              <a:gd name="connsiteY77" fmla="*/ 51005 h 340060"/>
              <a:gd name="connsiteX78" fmla="*/ 174934 w 375851"/>
              <a:gd name="connsiteY78" fmla="*/ 51008 h 340060"/>
              <a:gd name="connsiteX79" fmla="*/ 174948 w 375851"/>
              <a:gd name="connsiteY79" fmla="*/ 50995 h 340060"/>
              <a:gd name="connsiteX80" fmla="*/ 174937 w 375851"/>
              <a:gd name="connsiteY80" fmla="*/ 42713 h 340060"/>
              <a:gd name="connsiteX81" fmla="*/ 170797 w 375851"/>
              <a:gd name="connsiteY81" fmla="*/ 29458 h 340060"/>
              <a:gd name="connsiteX82" fmla="*/ 183225 w 375851"/>
              <a:gd name="connsiteY82" fmla="*/ 34439 h 340060"/>
              <a:gd name="connsiteX83" fmla="*/ 183225 w 375851"/>
              <a:gd name="connsiteY83" fmla="*/ 59293 h 340060"/>
              <a:gd name="connsiteX84" fmla="*/ 158368 w 375851"/>
              <a:gd name="connsiteY84" fmla="*/ 59296 h 340060"/>
              <a:gd name="connsiteX85" fmla="*/ 158365 w 375851"/>
              <a:gd name="connsiteY85" fmla="*/ 34439 h 340060"/>
              <a:gd name="connsiteX86" fmla="*/ 158368 w 375851"/>
              <a:gd name="connsiteY86" fmla="*/ 34439 h 340060"/>
              <a:gd name="connsiteX87" fmla="*/ 158368 w 375851"/>
              <a:gd name="connsiteY87" fmla="*/ 34436 h 340060"/>
              <a:gd name="connsiteX88" fmla="*/ 170797 w 375851"/>
              <a:gd name="connsiteY88" fmla="*/ 29458 h 340060"/>
              <a:gd name="connsiteX89" fmla="*/ 74127 w 375851"/>
              <a:gd name="connsiteY89" fmla="*/ 23434 h 340060"/>
              <a:gd name="connsiteX90" fmla="*/ 129784 w 375851"/>
              <a:gd name="connsiteY90" fmla="*/ 79093 h 340060"/>
              <a:gd name="connsiteX91" fmla="*/ 118066 w 375851"/>
              <a:gd name="connsiteY91" fmla="*/ 79093 h 340060"/>
              <a:gd name="connsiteX92" fmla="*/ 118066 w 375851"/>
              <a:gd name="connsiteY92" fmla="*/ 105457 h 340060"/>
              <a:gd name="connsiteX93" fmla="*/ 129784 w 375851"/>
              <a:gd name="connsiteY93" fmla="*/ 105457 h 340060"/>
              <a:gd name="connsiteX94" fmla="*/ 129784 w 375851"/>
              <a:gd name="connsiteY94" fmla="*/ 79093 h 340060"/>
              <a:gd name="connsiteX95" fmla="*/ 129784 w 375851"/>
              <a:gd name="connsiteY95" fmla="*/ 35152 h 340060"/>
              <a:gd name="connsiteX96" fmla="*/ 112207 w 375851"/>
              <a:gd name="connsiteY96" fmla="*/ 35152 h 340060"/>
              <a:gd name="connsiteX97" fmla="*/ 112207 w 375851"/>
              <a:gd name="connsiteY97" fmla="*/ 23434 h 340060"/>
              <a:gd name="connsiteX98" fmla="*/ 141501 w 375851"/>
              <a:gd name="connsiteY98" fmla="*/ 23434 h 340060"/>
              <a:gd name="connsiteX99" fmla="*/ 141501 w 375851"/>
              <a:gd name="connsiteY99" fmla="*/ 117175 h 340060"/>
              <a:gd name="connsiteX100" fmla="*/ 106348 w 375851"/>
              <a:gd name="connsiteY100" fmla="*/ 117175 h 340060"/>
              <a:gd name="connsiteX101" fmla="*/ 106348 w 375851"/>
              <a:gd name="connsiteY101" fmla="*/ 74336 h 340060"/>
              <a:gd name="connsiteX102" fmla="*/ 117797 w 375851"/>
              <a:gd name="connsiteY102" fmla="*/ 74336 h 340060"/>
              <a:gd name="connsiteX103" fmla="*/ 74127 w 375851"/>
              <a:gd name="connsiteY103" fmla="*/ 35152 h 340060"/>
              <a:gd name="connsiteX104" fmla="*/ 74023 w 375851"/>
              <a:gd name="connsiteY104" fmla="*/ 35152 h 340060"/>
              <a:gd name="connsiteX105" fmla="*/ 30136 w 375851"/>
              <a:gd name="connsiteY105" fmla="*/ 79144 h 340060"/>
              <a:gd name="connsiteX106" fmla="*/ 74127 w 375851"/>
              <a:gd name="connsiteY106" fmla="*/ 123031 h 340060"/>
              <a:gd name="connsiteX107" fmla="*/ 74127 w 375851"/>
              <a:gd name="connsiteY107" fmla="*/ 134748 h 340060"/>
              <a:gd name="connsiteX108" fmla="*/ 74125 w 375851"/>
              <a:gd name="connsiteY108" fmla="*/ 134748 h 340060"/>
              <a:gd name="connsiteX109" fmla="*/ 18469 w 375851"/>
              <a:gd name="connsiteY109" fmla="*/ 79090 h 340060"/>
              <a:gd name="connsiteX110" fmla="*/ 74127 w 375851"/>
              <a:gd name="connsiteY110" fmla="*/ 23434 h 340060"/>
              <a:gd name="connsiteX111" fmla="*/ 106347 w 375851"/>
              <a:gd name="connsiteY111" fmla="*/ 0 h 340060"/>
              <a:gd name="connsiteX112" fmla="*/ 223517 w 375851"/>
              <a:gd name="connsiteY112" fmla="*/ 0 h 340060"/>
              <a:gd name="connsiteX113" fmla="*/ 246953 w 375851"/>
              <a:gd name="connsiteY113" fmla="*/ 23435 h 340060"/>
              <a:gd name="connsiteX114" fmla="*/ 246953 w 375851"/>
              <a:gd name="connsiteY114" fmla="*/ 46870 h 340060"/>
              <a:gd name="connsiteX115" fmla="*/ 364134 w 375851"/>
              <a:gd name="connsiteY115" fmla="*/ 46870 h 340060"/>
              <a:gd name="connsiteX116" fmla="*/ 375851 w 375851"/>
              <a:gd name="connsiteY116" fmla="*/ 58588 h 340060"/>
              <a:gd name="connsiteX117" fmla="*/ 375851 w 375851"/>
              <a:gd name="connsiteY117" fmla="*/ 82023 h 340060"/>
              <a:gd name="connsiteX118" fmla="*/ 364134 w 375851"/>
              <a:gd name="connsiteY118" fmla="*/ 93741 h 340060"/>
              <a:gd name="connsiteX119" fmla="*/ 246953 w 375851"/>
              <a:gd name="connsiteY119" fmla="*/ 93741 h 340060"/>
              <a:gd name="connsiteX120" fmla="*/ 246953 w 375851"/>
              <a:gd name="connsiteY120" fmla="*/ 117176 h 340060"/>
              <a:gd name="connsiteX121" fmla="*/ 223517 w 375851"/>
              <a:gd name="connsiteY121" fmla="*/ 140611 h 340060"/>
              <a:gd name="connsiteX122" fmla="*/ 106347 w 375851"/>
              <a:gd name="connsiteY122" fmla="*/ 140611 h 340060"/>
              <a:gd name="connsiteX123" fmla="*/ 82912 w 375851"/>
              <a:gd name="connsiteY123" fmla="*/ 117176 h 340060"/>
              <a:gd name="connsiteX124" fmla="*/ 82912 w 375851"/>
              <a:gd name="connsiteY124" fmla="*/ 52732 h 340060"/>
              <a:gd name="connsiteX125" fmla="*/ 94630 w 375851"/>
              <a:gd name="connsiteY125" fmla="*/ 52732 h 340060"/>
              <a:gd name="connsiteX126" fmla="*/ 94630 w 375851"/>
              <a:gd name="connsiteY126" fmla="*/ 117176 h 340060"/>
              <a:gd name="connsiteX127" fmla="*/ 106347 w 375851"/>
              <a:gd name="connsiteY127" fmla="*/ 128894 h 340060"/>
              <a:gd name="connsiteX128" fmla="*/ 223517 w 375851"/>
              <a:gd name="connsiteY128" fmla="*/ 128894 h 340060"/>
              <a:gd name="connsiteX129" fmla="*/ 235235 w 375851"/>
              <a:gd name="connsiteY129" fmla="*/ 117176 h 340060"/>
              <a:gd name="connsiteX130" fmla="*/ 235235 w 375851"/>
              <a:gd name="connsiteY130" fmla="*/ 23435 h 340060"/>
              <a:gd name="connsiteX131" fmla="*/ 223517 w 375851"/>
              <a:gd name="connsiteY131" fmla="*/ 11718 h 340060"/>
              <a:gd name="connsiteX132" fmla="*/ 106347 w 375851"/>
              <a:gd name="connsiteY132" fmla="*/ 11718 h 340060"/>
              <a:gd name="connsiteX133" fmla="*/ 94630 w 375851"/>
              <a:gd name="connsiteY133" fmla="*/ 23435 h 340060"/>
              <a:gd name="connsiteX134" fmla="*/ 82912 w 375851"/>
              <a:gd name="connsiteY134" fmla="*/ 23435 h 340060"/>
              <a:gd name="connsiteX135" fmla="*/ 106347 w 375851"/>
              <a:gd name="connsiteY135" fmla="*/ 0 h 34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75851" h="340060">
                <a:moveTo>
                  <a:pt x="23435" y="292701"/>
                </a:moveTo>
                <a:lnTo>
                  <a:pt x="35153" y="292701"/>
                </a:lnTo>
                <a:lnTo>
                  <a:pt x="35153" y="316551"/>
                </a:lnTo>
                <a:lnTo>
                  <a:pt x="23435" y="316551"/>
                </a:lnTo>
                <a:close/>
                <a:moveTo>
                  <a:pt x="340678" y="198986"/>
                </a:moveTo>
                <a:cubicBezTo>
                  <a:pt x="334832" y="198691"/>
                  <a:pt x="328900" y="200107"/>
                  <a:pt x="323669" y="203275"/>
                </a:cubicBezTo>
                <a:lnTo>
                  <a:pt x="262736" y="234603"/>
                </a:lnTo>
                <a:lnTo>
                  <a:pt x="163777" y="234603"/>
                </a:lnTo>
                <a:lnTo>
                  <a:pt x="163777" y="222885"/>
                </a:lnTo>
                <a:lnTo>
                  <a:pt x="199825" y="222885"/>
                </a:lnTo>
                <a:cubicBezTo>
                  <a:pt x="213359" y="222453"/>
                  <a:pt x="224773" y="212670"/>
                  <a:pt x="227271" y="199362"/>
                </a:cubicBezTo>
                <a:lnTo>
                  <a:pt x="124385" y="199362"/>
                </a:lnTo>
                <a:cubicBezTo>
                  <a:pt x="116138" y="199339"/>
                  <a:pt x="108226" y="202617"/>
                  <a:pt x="102409" y="208461"/>
                </a:cubicBezTo>
                <a:lnTo>
                  <a:pt x="58393" y="252476"/>
                </a:lnTo>
                <a:lnTo>
                  <a:pt x="58393" y="293190"/>
                </a:lnTo>
                <a:lnTo>
                  <a:pt x="97614" y="293190"/>
                </a:lnTo>
                <a:lnTo>
                  <a:pt x="266389" y="260564"/>
                </a:lnTo>
                <a:lnTo>
                  <a:pt x="357171" y="204963"/>
                </a:lnTo>
                <a:cubicBezTo>
                  <a:pt x="352284" y="201286"/>
                  <a:pt x="346524" y="199280"/>
                  <a:pt x="340678" y="198986"/>
                </a:cubicBezTo>
                <a:close/>
                <a:moveTo>
                  <a:pt x="343666" y="187461"/>
                </a:moveTo>
                <a:cubicBezTo>
                  <a:pt x="352368" y="188372"/>
                  <a:pt x="360787" y="191994"/>
                  <a:pt x="367586" y="198189"/>
                </a:cubicBezTo>
                <a:cubicBezTo>
                  <a:pt x="369852" y="200083"/>
                  <a:pt x="371069" y="202950"/>
                  <a:pt x="370860" y="205896"/>
                </a:cubicBezTo>
                <a:cubicBezTo>
                  <a:pt x="370643" y="208801"/>
                  <a:pt x="369045" y="211425"/>
                  <a:pt x="366563" y="212950"/>
                </a:cubicBezTo>
                <a:lnTo>
                  <a:pt x="270696" y="271664"/>
                </a:lnTo>
                <a:lnTo>
                  <a:pt x="98736" y="304908"/>
                </a:lnTo>
                <a:lnTo>
                  <a:pt x="58393" y="304908"/>
                </a:lnTo>
                <a:lnTo>
                  <a:pt x="58393" y="340060"/>
                </a:lnTo>
                <a:lnTo>
                  <a:pt x="0" y="340060"/>
                </a:lnTo>
                <a:lnTo>
                  <a:pt x="0" y="328343"/>
                </a:lnTo>
                <a:lnTo>
                  <a:pt x="46676" y="328343"/>
                </a:lnTo>
                <a:lnTo>
                  <a:pt x="46676" y="246320"/>
                </a:lnTo>
                <a:lnTo>
                  <a:pt x="0" y="246320"/>
                </a:lnTo>
                <a:lnTo>
                  <a:pt x="0" y="234603"/>
                </a:lnTo>
                <a:lnTo>
                  <a:pt x="58393" y="234603"/>
                </a:lnTo>
                <a:lnTo>
                  <a:pt x="58393" y="235907"/>
                </a:lnTo>
                <a:lnTo>
                  <a:pt x="94124" y="200177"/>
                </a:lnTo>
                <a:cubicBezTo>
                  <a:pt x="102133" y="192127"/>
                  <a:pt x="113029" y="187613"/>
                  <a:pt x="124385" y="187644"/>
                </a:cubicBezTo>
                <a:lnTo>
                  <a:pt x="239575" y="187644"/>
                </a:lnTo>
                <a:lnTo>
                  <a:pt x="239575" y="193503"/>
                </a:lnTo>
                <a:cubicBezTo>
                  <a:pt x="239533" y="204533"/>
                  <a:pt x="235124" y="215098"/>
                  <a:pt x="227311" y="222885"/>
                </a:cubicBezTo>
                <a:lnTo>
                  <a:pt x="259903" y="222885"/>
                </a:lnTo>
                <a:lnTo>
                  <a:pt x="318042" y="193003"/>
                </a:lnTo>
                <a:cubicBezTo>
                  <a:pt x="325977" y="188350"/>
                  <a:pt x="334963" y="186550"/>
                  <a:pt x="343666" y="187461"/>
                </a:cubicBezTo>
                <a:close/>
                <a:moveTo>
                  <a:pt x="200091" y="76161"/>
                </a:moveTo>
                <a:cubicBezTo>
                  <a:pt x="193622" y="76167"/>
                  <a:pt x="188380" y="81409"/>
                  <a:pt x="188374" y="87878"/>
                </a:cubicBezTo>
                <a:cubicBezTo>
                  <a:pt x="188374" y="94350"/>
                  <a:pt x="193620" y="99596"/>
                  <a:pt x="200091" y="99596"/>
                </a:cubicBezTo>
                <a:cubicBezTo>
                  <a:pt x="206563" y="99596"/>
                  <a:pt x="211809" y="94350"/>
                  <a:pt x="211809" y="87878"/>
                </a:cubicBezTo>
                <a:cubicBezTo>
                  <a:pt x="211809" y="81407"/>
                  <a:pt x="206563" y="76161"/>
                  <a:pt x="200091" y="76161"/>
                </a:cubicBezTo>
                <a:close/>
                <a:moveTo>
                  <a:pt x="200091" y="64443"/>
                </a:moveTo>
                <a:cubicBezTo>
                  <a:pt x="213034" y="64443"/>
                  <a:pt x="223526" y="74935"/>
                  <a:pt x="223526" y="87878"/>
                </a:cubicBezTo>
                <a:cubicBezTo>
                  <a:pt x="223526" y="100821"/>
                  <a:pt x="213034" y="111313"/>
                  <a:pt x="200091" y="111313"/>
                </a:cubicBezTo>
                <a:cubicBezTo>
                  <a:pt x="187155" y="111298"/>
                  <a:pt x="176671" y="100815"/>
                  <a:pt x="176656" y="87878"/>
                </a:cubicBezTo>
                <a:cubicBezTo>
                  <a:pt x="176656" y="74935"/>
                  <a:pt x="187148" y="64443"/>
                  <a:pt x="200091" y="64443"/>
                </a:cubicBezTo>
                <a:close/>
                <a:moveTo>
                  <a:pt x="246953" y="58588"/>
                </a:moveTo>
                <a:lnTo>
                  <a:pt x="246953" y="82023"/>
                </a:lnTo>
                <a:lnTo>
                  <a:pt x="270716" y="82023"/>
                </a:lnTo>
                <a:lnTo>
                  <a:pt x="270716" y="70318"/>
                </a:lnTo>
                <a:lnTo>
                  <a:pt x="282433" y="70318"/>
                </a:lnTo>
                <a:lnTo>
                  <a:pt x="282433" y="82023"/>
                </a:lnTo>
                <a:lnTo>
                  <a:pt x="317615" y="82023"/>
                </a:lnTo>
                <a:lnTo>
                  <a:pt x="317615" y="70318"/>
                </a:lnTo>
                <a:lnTo>
                  <a:pt x="329333" y="70318"/>
                </a:lnTo>
                <a:lnTo>
                  <a:pt x="329333" y="82023"/>
                </a:lnTo>
                <a:lnTo>
                  <a:pt x="364134" y="82023"/>
                </a:lnTo>
                <a:lnTo>
                  <a:pt x="364134" y="58588"/>
                </a:lnTo>
                <a:lnTo>
                  <a:pt x="352782" y="58588"/>
                </a:lnTo>
                <a:lnTo>
                  <a:pt x="352782" y="69213"/>
                </a:lnTo>
                <a:lnTo>
                  <a:pt x="341064" y="69213"/>
                </a:lnTo>
                <a:lnTo>
                  <a:pt x="341064" y="58588"/>
                </a:lnTo>
                <a:lnTo>
                  <a:pt x="305883" y="58588"/>
                </a:lnTo>
                <a:lnTo>
                  <a:pt x="305883" y="69213"/>
                </a:lnTo>
                <a:lnTo>
                  <a:pt x="294166" y="69213"/>
                </a:lnTo>
                <a:lnTo>
                  <a:pt x="294166" y="58588"/>
                </a:lnTo>
                <a:close/>
                <a:moveTo>
                  <a:pt x="174937" y="42713"/>
                </a:moveTo>
                <a:cubicBezTo>
                  <a:pt x="172647" y="40429"/>
                  <a:pt x="168939" y="40435"/>
                  <a:pt x="166655" y="42724"/>
                </a:cubicBezTo>
                <a:lnTo>
                  <a:pt x="166653" y="42727"/>
                </a:lnTo>
                <a:cubicBezTo>
                  <a:pt x="166651" y="42729"/>
                  <a:pt x="166648" y="42731"/>
                  <a:pt x="166646" y="42733"/>
                </a:cubicBezTo>
                <a:cubicBezTo>
                  <a:pt x="164363" y="45019"/>
                  <a:pt x="164366" y="48723"/>
                  <a:pt x="166653" y="51005"/>
                </a:cubicBezTo>
                <a:cubicBezTo>
                  <a:pt x="168967" y="53223"/>
                  <a:pt x="172618" y="53225"/>
                  <a:pt x="174934" y="51008"/>
                </a:cubicBezTo>
                <a:cubicBezTo>
                  <a:pt x="174939" y="51005"/>
                  <a:pt x="174943" y="51000"/>
                  <a:pt x="174948" y="50995"/>
                </a:cubicBezTo>
                <a:cubicBezTo>
                  <a:pt x="177232" y="48706"/>
                  <a:pt x="177227" y="44998"/>
                  <a:pt x="174937" y="42713"/>
                </a:cubicBezTo>
                <a:close/>
                <a:moveTo>
                  <a:pt x="170797" y="29458"/>
                </a:moveTo>
                <a:cubicBezTo>
                  <a:pt x="175272" y="29459"/>
                  <a:pt x="179748" y="31119"/>
                  <a:pt x="183225" y="34439"/>
                </a:cubicBezTo>
                <a:cubicBezTo>
                  <a:pt x="190087" y="41303"/>
                  <a:pt x="190087" y="52429"/>
                  <a:pt x="183225" y="59293"/>
                </a:cubicBezTo>
                <a:cubicBezTo>
                  <a:pt x="176362" y="66158"/>
                  <a:pt x="165233" y="66159"/>
                  <a:pt x="158368" y="59296"/>
                </a:cubicBezTo>
                <a:cubicBezTo>
                  <a:pt x="151502" y="52433"/>
                  <a:pt x="151502" y="41304"/>
                  <a:pt x="158365" y="34439"/>
                </a:cubicBezTo>
                <a:lnTo>
                  <a:pt x="158368" y="34439"/>
                </a:lnTo>
                <a:lnTo>
                  <a:pt x="158368" y="34436"/>
                </a:lnTo>
                <a:cubicBezTo>
                  <a:pt x="161846" y="31117"/>
                  <a:pt x="166321" y="29457"/>
                  <a:pt x="170797" y="29458"/>
                </a:cubicBezTo>
                <a:close/>
                <a:moveTo>
                  <a:pt x="74127" y="23434"/>
                </a:moveTo>
                <a:cubicBezTo>
                  <a:pt x="104867" y="23435"/>
                  <a:pt x="129785" y="48354"/>
                  <a:pt x="129784" y="79093"/>
                </a:cubicBezTo>
                <a:lnTo>
                  <a:pt x="118066" y="79093"/>
                </a:lnTo>
                <a:lnTo>
                  <a:pt x="118066" y="105457"/>
                </a:lnTo>
                <a:lnTo>
                  <a:pt x="129784" y="105457"/>
                </a:lnTo>
                <a:lnTo>
                  <a:pt x="129784" y="79093"/>
                </a:lnTo>
                <a:lnTo>
                  <a:pt x="129784" y="35152"/>
                </a:lnTo>
                <a:lnTo>
                  <a:pt x="112207" y="35152"/>
                </a:lnTo>
                <a:lnTo>
                  <a:pt x="112207" y="23434"/>
                </a:lnTo>
                <a:lnTo>
                  <a:pt x="141501" y="23434"/>
                </a:lnTo>
                <a:lnTo>
                  <a:pt x="141501" y="117175"/>
                </a:lnTo>
                <a:lnTo>
                  <a:pt x="106348" y="117175"/>
                </a:lnTo>
                <a:lnTo>
                  <a:pt x="106348" y="74336"/>
                </a:lnTo>
                <a:lnTo>
                  <a:pt x="117797" y="74336"/>
                </a:lnTo>
                <a:cubicBezTo>
                  <a:pt x="115347" y="52058"/>
                  <a:pt x="96540" y="35182"/>
                  <a:pt x="74127" y="35152"/>
                </a:cubicBezTo>
                <a:cubicBezTo>
                  <a:pt x="74093" y="35152"/>
                  <a:pt x="74058" y="35152"/>
                  <a:pt x="74023" y="35152"/>
                </a:cubicBezTo>
                <a:cubicBezTo>
                  <a:pt x="49756" y="35181"/>
                  <a:pt x="30107" y="54876"/>
                  <a:pt x="30136" y="79144"/>
                </a:cubicBezTo>
                <a:cubicBezTo>
                  <a:pt x="30165" y="103410"/>
                  <a:pt x="49860" y="123059"/>
                  <a:pt x="74127" y="123031"/>
                </a:cubicBezTo>
                <a:lnTo>
                  <a:pt x="74127" y="134748"/>
                </a:lnTo>
                <a:cubicBezTo>
                  <a:pt x="74126" y="134748"/>
                  <a:pt x="74125" y="134748"/>
                  <a:pt x="74125" y="134748"/>
                </a:cubicBezTo>
                <a:cubicBezTo>
                  <a:pt x="43385" y="134747"/>
                  <a:pt x="18468" y="109828"/>
                  <a:pt x="18469" y="79090"/>
                </a:cubicBezTo>
                <a:cubicBezTo>
                  <a:pt x="18470" y="48351"/>
                  <a:pt x="43389" y="23433"/>
                  <a:pt x="74127" y="23434"/>
                </a:cubicBezTo>
                <a:close/>
                <a:moveTo>
                  <a:pt x="106347" y="0"/>
                </a:moveTo>
                <a:lnTo>
                  <a:pt x="223517" y="0"/>
                </a:lnTo>
                <a:cubicBezTo>
                  <a:pt x="236454" y="15"/>
                  <a:pt x="246938" y="10499"/>
                  <a:pt x="246953" y="23435"/>
                </a:cubicBezTo>
                <a:lnTo>
                  <a:pt x="246953" y="46870"/>
                </a:lnTo>
                <a:lnTo>
                  <a:pt x="364134" y="46870"/>
                </a:lnTo>
                <a:cubicBezTo>
                  <a:pt x="370603" y="46877"/>
                  <a:pt x="375845" y="52119"/>
                  <a:pt x="375851" y="58588"/>
                </a:cubicBezTo>
                <a:lnTo>
                  <a:pt x="375851" y="82023"/>
                </a:lnTo>
                <a:cubicBezTo>
                  <a:pt x="375845" y="88492"/>
                  <a:pt x="370603" y="93734"/>
                  <a:pt x="364134" y="93741"/>
                </a:cubicBezTo>
                <a:lnTo>
                  <a:pt x="246953" y="93741"/>
                </a:lnTo>
                <a:lnTo>
                  <a:pt x="246953" y="117176"/>
                </a:lnTo>
                <a:cubicBezTo>
                  <a:pt x="246938" y="130113"/>
                  <a:pt x="236454" y="140596"/>
                  <a:pt x="223517" y="140611"/>
                </a:cubicBezTo>
                <a:lnTo>
                  <a:pt x="106347" y="140611"/>
                </a:lnTo>
                <a:cubicBezTo>
                  <a:pt x="93411" y="140596"/>
                  <a:pt x="82927" y="130113"/>
                  <a:pt x="82912" y="117176"/>
                </a:cubicBezTo>
                <a:lnTo>
                  <a:pt x="82912" y="52732"/>
                </a:lnTo>
                <a:lnTo>
                  <a:pt x="94630" y="52732"/>
                </a:lnTo>
                <a:lnTo>
                  <a:pt x="94630" y="117176"/>
                </a:lnTo>
                <a:cubicBezTo>
                  <a:pt x="94636" y="123645"/>
                  <a:pt x="99879" y="128887"/>
                  <a:pt x="106347" y="128894"/>
                </a:cubicBezTo>
                <a:lnTo>
                  <a:pt x="223517" y="128894"/>
                </a:lnTo>
                <a:cubicBezTo>
                  <a:pt x="229986" y="128887"/>
                  <a:pt x="235228" y="123645"/>
                  <a:pt x="235235" y="117176"/>
                </a:cubicBezTo>
                <a:lnTo>
                  <a:pt x="235235" y="23435"/>
                </a:lnTo>
                <a:cubicBezTo>
                  <a:pt x="235228" y="16966"/>
                  <a:pt x="229986" y="11724"/>
                  <a:pt x="223517" y="11718"/>
                </a:cubicBezTo>
                <a:lnTo>
                  <a:pt x="106347" y="11718"/>
                </a:lnTo>
                <a:cubicBezTo>
                  <a:pt x="99879" y="11724"/>
                  <a:pt x="94636" y="16966"/>
                  <a:pt x="94630" y="23435"/>
                </a:cubicBezTo>
                <a:lnTo>
                  <a:pt x="82912" y="23435"/>
                </a:lnTo>
                <a:cubicBezTo>
                  <a:pt x="82927" y="10499"/>
                  <a:pt x="93411" y="15"/>
                  <a:pt x="106347" y="0"/>
                </a:cubicBezTo>
                <a:close/>
              </a:path>
            </a:pathLst>
          </a:custGeom>
          <a:solidFill>
            <a:srgbClr val="2196F3"/>
          </a:solidFill>
          <a:ln w="6251" cap="flat">
            <a:noFill/>
            <a:prstDash val="solid"/>
            <a:miter/>
          </a:ln>
        </p:spPr>
        <p:txBody>
          <a:bodyPr wrap="square" rtlCol="0" anchor="ctr">
            <a:normAutofit fontScale="82500" lnSpcReduction="20000"/>
          </a:bodyPr>
          <a:lstStyle/>
          <a:p>
            <a:pPr>
              <a:lnSpc>
                <a:spcPct val="130000"/>
              </a:lnSpc>
            </a:pPr>
            <a:endParaRPr lang="zh-CN" altLang="en-US">
              <a:latin typeface="微软雅黑" panose="020B0503020204020204" pitchFamily="34" charset="-122"/>
              <a:ea typeface="微软雅黑" panose="020B0503020204020204" pitchFamily="34" charset="-122"/>
            </a:endParaRPr>
          </a:p>
        </p:txBody>
      </p:sp>
      <p:sp>
        <p:nvSpPr>
          <p:cNvPr id="71" name="任意多边形: 形状 91"/>
          <p:cNvSpPr/>
          <p:nvPr>
            <p:custDataLst>
              <p:tags r:id="rId18"/>
            </p:custDataLst>
          </p:nvPr>
        </p:nvSpPr>
        <p:spPr>
          <a:xfrm>
            <a:off x="8979361" y="2030720"/>
            <a:ext cx="392354" cy="401745"/>
          </a:xfrm>
          <a:custGeom>
            <a:avLst/>
            <a:gdLst>
              <a:gd name="connsiteX0" fmla="*/ 166011 w 392354"/>
              <a:gd name="connsiteY0" fmla="*/ 283556 h 401745"/>
              <a:gd name="connsiteX1" fmla="*/ 234283 w 392354"/>
              <a:gd name="connsiteY1" fmla="*/ 303308 h 401745"/>
              <a:gd name="connsiteX2" fmla="*/ 228190 w 392354"/>
              <a:gd name="connsiteY2" fmla="*/ 314286 h 401745"/>
              <a:gd name="connsiteX3" fmla="*/ 164540 w 392354"/>
              <a:gd name="connsiteY3" fmla="*/ 296025 h 401745"/>
              <a:gd name="connsiteX4" fmla="*/ 320166 w 392354"/>
              <a:gd name="connsiteY4" fmla="*/ 283519 h 401745"/>
              <a:gd name="connsiteX5" fmla="*/ 320166 w 392354"/>
              <a:gd name="connsiteY5" fmla="*/ 296074 h 401745"/>
              <a:gd name="connsiteX6" fmla="*/ 289828 w 392354"/>
              <a:gd name="connsiteY6" fmla="*/ 326415 h 401745"/>
              <a:gd name="connsiteX7" fmla="*/ 277273 w 392354"/>
              <a:gd name="connsiteY7" fmla="*/ 326415 h 401745"/>
              <a:gd name="connsiteX8" fmla="*/ 320166 w 392354"/>
              <a:gd name="connsiteY8" fmla="*/ 283519 h 401745"/>
              <a:gd name="connsiteX9" fmla="*/ 320165 w 392354"/>
              <a:gd name="connsiteY9" fmla="*/ 266781 h 401745"/>
              <a:gd name="connsiteX10" fmla="*/ 260532 w 392354"/>
              <a:gd name="connsiteY10" fmla="*/ 326415 h 401745"/>
              <a:gd name="connsiteX11" fmla="*/ 320165 w 392354"/>
              <a:gd name="connsiteY11" fmla="*/ 386049 h 401745"/>
              <a:gd name="connsiteX12" fmla="*/ 379799 w 392354"/>
              <a:gd name="connsiteY12" fmla="*/ 326415 h 401745"/>
              <a:gd name="connsiteX13" fmla="*/ 320165 w 392354"/>
              <a:gd name="connsiteY13" fmla="*/ 266781 h 401745"/>
              <a:gd name="connsiteX14" fmla="*/ 320165 w 392354"/>
              <a:gd name="connsiteY14" fmla="*/ 254226 h 401745"/>
              <a:gd name="connsiteX15" fmla="*/ 392354 w 392354"/>
              <a:gd name="connsiteY15" fmla="*/ 326415 h 401745"/>
              <a:gd name="connsiteX16" fmla="*/ 320165 w 392354"/>
              <a:gd name="connsiteY16" fmla="*/ 398603 h 401745"/>
              <a:gd name="connsiteX17" fmla="*/ 247977 w 392354"/>
              <a:gd name="connsiteY17" fmla="*/ 326415 h 401745"/>
              <a:gd name="connsiteX18" fmla="*/ 320165 w 392354"/>
              <a:gd name="connsiteY18" fmla="*/ 254226 h 401745"/>
              <a:gd name="connsiteX19" fmla="*/ 125545 w 392354"/>
              <a:gd name="connsiteY19" fmla="*/ 12555 h 401745"/>
              <a:gd name="connsiteX20" fmla="*/ 125545 w 392354"/>
              <a:gd name="connsiteY20" fmla="*/ 389056 h 401745"/>
              <a:gd name="connsiteX21" fmla="*/ 131823 w 392354"/>
              <a:gd name="connsiteY21" fmla="*/ 389191 h 401745"/>
              <a:gd name="connsiteX22" fmla="*/ 138100 w 392354"/>
              <a:gd name="connsiteY22" fmla="*/ 389103 h 401745"/>
              <a:gd name="connsiteX23" fmla="*/ 138100 w 392354"/>
              <a:gd name="connsiteY23" fmla="*/ 12555 h 401745"/>
              <a:gd name="connsiteX24" fmla="*/ 112991 w 392354"/>
              <a:gd name="connsiteY24" fmla="*/ 0 h 401745"/>
              <a:gd name="connsiteX25" fmla="*/ 150654 w 392354"/>
              <a:gd name="connsiteY25" fmla="*/ 0 h 401745"/>
              <a:gd name="connsiteX26" fmla="*/ 150654 w 392354"/>
              <a:gd name="connsiteY26" fmla="*/ 12555 h 401745"/>
              <a:gd name="connsiteX27" fmla="*/ 188337 w 392354"/>
              <a:gd name="connsiteY27" fmla="*/ 12555 h 401745"/>
              <a:gd name="connsiteX28" fmla="*/ 251109 w 392354"/>
              <a:gd name="connsiteY28" fmla="*/ 75327 h 401745"/>
              <a:gd name="connsiteX29" fmla="*/ 276218 w 392354"/>
              <a:gd name="connsiteY29" fmla="*/ 100436 h 401745"/>
              <a:gd name="connsiteX30" fmla="*/ 301327 w 392354"/>
              <a:gd name="connsiteY30" fmla="*/ 75327 h 401745"/>
              <a:gd name="connsiteX31" fmla="*/ 301327 w 392354"/>
              <a:gd name="connsiteY31" fmla="*/ 68719 h 401745"/>
              <a:gd name="connsiteX32" fmla="*/ 338654 w 392354"/>
              <a:gd name="connsiteY32" fmla="*/ 31389 h 401745"/>
              <a:gd name="connsiteX33" fmla="*/ 357799 w 392354"/>
              <a:gd name="connsiteY33" fmla="*/ 31389 h 401745"/>
              <a:gd name="connsiteX34" fmla="*/ 357799 w 392354"/>
              <a:gd name="connsiteY34" fmla="*/ 43944 h 401745"/>
              <a:gd name="connsiteX35" fmla="*/ 338654 w 392354"/>
              <a:gd name="connsiteY35" fmla="*/ 43944 h 401745"/>
              <a:gd name="connsiteX36" fmla="*/ 313882 w 392354"/>
              <a:gd name="connsiteY36" fmla="*/ 68719 h 401745"/>
              <a:gd name="connsiteX37" fmla="*/ 313882 w 392354"/>
              <a:gd name="connsiteY37" fmla="*/ 75327 h 401745"/>
              <a:gd name="connsiteX38" fmla="*/ 304212 w 392354"/>
              <a:gd name="connsiteY38" fmla="*/ 100564 h 401745"/>
              <a:gd name="connsiteX39" fmla="*/ 251109 w 392354"/>
              <a:gd name="connsiteY39" fmla="*/ 103321 h 401745"/>
              <a:gd name="connsiteX40" fmla="*/ 251109 w 392354"/>
              <a:gd name="connsiteY40" fmla="*/ 125543 h 401745"/>
              <a:gd name="connsiteX41" fmla="*/ 238555 w 392354"/>
              <a:gd name="connsiteY41" fmla="*/ 125543 h 401745"/>
              <a:gd name="connsiteX42" fmla="*/ 238555 w 392354"/>
              <a:gd name="connsiteY42" fmla="*/ 81080 h 401745"/>
              <a:gd name="connsiteX43" fmla="*/ 239041 w 392354"/>
              <a:gd name="connsiteY43" fmla="*/ 81080 h 401745"/>
              <a:gd name="connsiteX44" fmla="*/ 238555 w 392354"/>
              <a:gd name="connsiteY44" fmla="*/ 75327 h 401745"/>
              <a:gd name="connsiteX45" fmla="*/ 188337 w 392354"/>
              <a:gd name="connsiteY45" fmla="*/ 25109 h 401745"/>
              <a:gd name="connsiteX46" fmla="*/ 150654 w 392354"/>
              <a:gd name="connsiteY46" fmla="*/ 25109 h 401745"/>
              <a:gd name="connsiteX47" fmla="*/ 150654 w 392354"/>
              <a:gd name="connsiteY47" fmla="*/ 112991 h 401745"/>
              <a:gd name="connsiteX48" fmla="*/ 188337 w 392354"/>
              <a:gd name="connsiteY48" fmla="*/ 112991 h 401745"/>
              <a:gd name="connsiteX49" fmla="*/ 238555 w 392354"/>
              <a:gd name="connsiteY49" fmla="*/ 163209 h 401745"/>
              <a:gd name="connsiteX50" fmla="*/ 282490 w 392354"/>
              <a:gd name="connsiteY50" fmla="*/ 163209 h 401745"/>
              <a:gd name="connsiteX51" fmla="*/ 288215 w 392354"/>
              <a:gd name="connsiteY51" fmla="*/ 162792 h 401745"/>
              <a:gd name="connsiteX52" fmla="*/ 288215 w 392354"/>
              <a:gd name="connsiteY52" fmla="*/ 125763 h 401745"/>
              <a:gd name="connsiteX53" fmla="*/ 300769 w 392354"/>
              <a:gd name="connsiteY53" fmla="*/ 125763 h 401745"/>
              <a:gd name="connsiteX54" fmla="*/ 300769 w 392354"/>
              <a:gd name="connsiteY54" fmla="*/ 159175 h 401745"/>
              <a:gd name="connsiteX55" fmla="*/ 326431 w 392354"/>
              <a:gd name="connsiteY55" fmla="*/ 119268 h 401745"/>
              <a:gd name="connsiteX56" fmla="*/ 326431 w 392354"/>
              <a:gd name="connsiteY56" fmla="*/ 62779 h 401745"/>
              <a:gd name="connsiteX57" fmla="*/ 338985 w 392354"/>
              <a:gd name="connsiteY57" fmla="*/ 62779 h 401745"/>
              <a:gd name="connsiteX58" fmla="*/ 338985 w 392354"/>
              <a:gd name="connsiteY58" fmla="*/ 119268 h 401745"/>
              <a:gd name="connsiteX59" fmla="*/ 282490 w 392354"/>
              <a:gd name="connsiteY59" fmla="*/ 175764 h 401745"/>
              <a:gd name="connsiteX60" fmla="*/ 226000 w 392354"/>
              <a:gd name="connsiteY60" fmla="*/ 175764 h 401745"/>
              <a:gd name="connsiteX61" fmla="*/ 226000 w 392354"/>
              <a:gd name="connsiteY61" fmla="*/ 163209 h 401745"/>
              <a:gd name="connsiteX62" fmla="*/ 188337 w 392354"/>
              <a:gd name="connsiteY62" fmla="*/ 125545 h 401745"/>
              <a:gd name="connsiteX63" fmla="*/ 150654 w 392354"/>
              <a:gd name="connsiteY63" fmla="*/ 125545 h 401745"/>
              <a:gd name="connsiteX64" fmla="*/ 150654 w 392354"/>
              <a:gd name="connsiteY64" fmla="*/ 388539 h 401745"/>
              <a:gd name="connsiteX65" fmla="*/ 235943 w 392354"/>
              <a:gd name="connsiteY65" fmla="*/ 364170 h 401745"/>
              <a:gd name="connsiteX66" fmla="*/ 243250 w 392354"/>
              <a:gd name="connsiteY66" fmla="*/ 374384 h 401745"/>
              <a:gd name="connsiteX67" fmla="*/ 131823 w 392354"/>
              <a:gd name="connsiteY67" fmla="*/ 401745 h 401745"/>
              <a:gd name="connsiteX68" fmla="*/ 0 w 392354"/>
              <a:gd name="connsiteY68" fmla="*/ 341664 h 401745"/>
              <a:gd name="connsiteX69" fmla="*/ 99726 w 392354"/>
              <a:gd name="connsiteY69" fmla="*/ 283314 h 401745"/>
              <a:gd name="connsiteX70" fmla="*/ 101098 w 392354"/>
              <a:gd name="connsiteY70" fmla="*/ 295795 h 401745"/>
              <a:gd name="connsiteX71" fmla="*/ 12555 w 392354"/>
              <a:gd name="connsiteY71" fmla="*/ 341664 h 401745"/>
              <a:gd name="connsiteX72" fmla="*/ 112991 w 392354"/>
              <a:gd name="connsiteY72" fmla="*/ 388533 h 40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354" h="401745">
                <a:moveTo>
                  <a:pt x="166011" y="283556"/>
                </a:moveTo>
                <a:cubicBezTo>
                  <a:pt x="189812" y="285766"/>
                  <a:pt x="212978" y="292468"/>
                  <a:pt x="234283" y="303308"/>
                </a:cubicBezTo>
                <a:lnTo>
                  <a:pt x="228190" y="314286"/>
                </a:lnTo>
                <a:cubicBezTo>
                  <a:pt x="208291" y="304299"/>
                  <a:pt x="186707" y="298106"/>
                  <a:pt x="164540" y="296025"/>
                </a:cubicBezTo>
                <a:close/>
                <a:moveTo>
                  <a:pt x="320166" y="283519"/>
                </a:moveTo>
                <a:lnTo>
                  <a:pt x="320166" y="296074"/>
                </a:lnTo>
                <a:cubicBezTo>
                  <a:pt x="303417" y="296093"/>
                  <a:pt x="289846" y="309667"/>
                  <a:pt x="289828" y="326415"/>
                </a:cubicBezTo>
                <a:lnTo>
                  <a:pt x="277273" y="326415"/>
                </a:lnTo>
                <a:cubicBezTo>
                  <a:pt x="277299" y="302736"/>
                  <a:pt x="296487" y="283547"/>
                  <a:pt x="320166" y="283519"/>
                </a:cubicBezTo>
                <a:close/>
                <a:moveTo>
                  <a:pt x="320165" y="266781"/>
                </a:moveTo>
                <a:cubicBezTo>
                  <a:pt x="287246" y="266818"/>
                  <a:pt x="260569" y="293495"/>
                  <a:pt x="260532" y="326415"/>
                </a:cubicBezTo>
                <a:cubicBezTo>
                  <a:pt x="260532" y="359349"/>
                  <a:pt x="287231" y="386049"/>
                  <a:pt x="320165" y="386049"/>
                </a:cubicBezTo>
                <a:cubicBezTo>
                  <a:pt x="353100" y="386049"/>
                  <a:pt x="379799" y="359349"/>
                  <a:pt x="379799" y="326415"/>
                </a:cubicBezTo>
                <a:cubicBezTo>
                  <a:pt x="379799" y="293480"/>
                  <a:pt x="353100" y="266781"/>
                  <a:pt x="320165" y="266781"/>
                </a:cubicBezTo>
                <a:close/>
                <a:moveTo>
                  <a:pt x="320165" y="254226"/>
                </a:moveTo>
                <a:cubicBezTo>
                  <a:pt x="360034" y="254226"/>
                  <a:pt x="392354" y="286546"/>
                  <a:pt x="392354" y="326415"/>
                </a:cubicBezTo>
                <a:cubicBezTo>
                  <a:pt x="392354" y="366283"/>
                  <a:pt x="360034" y="398603"/>
                  <a:pt x="320165" y="398603"/>
                </a:cubicBezTo>
                <a:cubicBezTo>
                  <a:pt x="280316" y="398558"/>
                  <a:pt x="248023" y="366265"/>
                  <a:pt x="247977" y="326415"/>
                </a:cubicBezTo>
                <a:cubicBezTo>
                  <a:pt x="247977" y="286546"/>
                  <a:pt x="280297" y="254226"/>
                  <a:pt x="320165" y="254226"/>
                </a:cubicBezTo>
                <a:close/>
                <a:moveTo>
                  <a:pt x="125545" y="12555"/>
                </a:moveTo>
                <a:lnTo>
                  <a:pt x="125545" y="389056"/>
                </a:lnTo>
                <a:cubicBezTo>
                  <a:pt x="127640" y="389099"/>
                  <a:pt x="129686" y="389191"/>
                  <a:pt x="131823" y="389191"/>
                </a:cubicBezTo>
                <a:cubicBezTo>
                  <a:pt x="133924" y="389191"/>
                  <a:pt x="136013" y="389149"/>
                  <a:pt x="138100" y="389103"/>
                </a:cubicBezTo>
                <a:lnTo>
                  <a:pt x="138100" y="12555"/>
                </a:lnTo>
                <a:close/>
                <a:moveTo>
                  <a:pt x="112991" y="0"/>
                </a:moveTo>
                <a:lnTo>
                  <a:pt x="150654" y="0"/>
                </a:lnTo>
                <a:lnTo>
                  <a:pt x="150654" y="12555"/>
                </a:lnTo>
                <a:lnTo>
                  <a:pt x="188337" y="12555"/>
                </a:lnTo>
                <a:cubicBezTo>
                  <a:pt x="222989" y="12595"/>
                  <a:pt x="251070" y="40675"/>
                  <a:pt x="251109" y="75327"/>
                </a:cubicBezTo>
                <a:cubicBezTo>
                  <a:pt x="251109" y="89195"/>
                  <a:pt x="262352" y="100436"/>
                  <a:pt x="276218" y="100436"/>
                </a:cubicBezTo>
                <a:cubicBezTo>
                  <a:pt x="290086" y="100436"/>
                  <a:pt x="301327" y="89195"/>
                  <a:pt x="301327" y="75327"/>
                </a:cubicBezTo>
                <a:lnTo>
                  <a:pt x="301327" y="68719"/>
                </a:lnTo>
                <a:cubicBezTo>
                  <a:pt x="301351" y="48113"/>
                  <a:pt x="318048" y="31414"/>
                  <a:pt x="338654" y="31389"/>
                </a:cubicBezTo>
                <a:lnTo>
                  <a:pt x="357799" y="31389"/>
                </a:lnTo>
                <a:lnTo>
                  <a:pt x="357799" y="43944"/>
                </a:lnTo>
                <a:lnTo>
                  <a:pt x="338654" y="43944"/>
                </a:lnTo>
                <a:cubicBezTo>
                  <a:pt x="324978" y="43961"/>
                  <a:pt x="313897" y="55044"/>
                  <a:pt x="313882" y="68719"/>
                </a:cubicBezTo>
                <a:lnTo>
                  <a:pt x="313882" y="75327"/>
                </a:lnTo>
                <a:cubicBezTo>
                  <a:pt x="313898" y="84647"/>
                  <a:pt x="310452" y="93641"/>
                  <a:pt x="304212" y="100564"/>
                </a:cubicBezTo>
                <a:cubicBezTo>
                  <a:pt x="290310" y="115989"/>
                  <a:pt x="266535" y="117223"/>
                  <a:pt x="251109" y="103321"/>
                </a:cubicBezTo>
                <a:lnTo>
                  <a:pt x="251109" y="125543"/>
                </a:lnTo>
                <a:lnTo>
                  <a:pt x="238555" y="125543"/>
                </a:lnTo>
                <a:lnTo>
                  <a:pt x="238555" y="81080"/>
                </a:lnTo>
                <a:lnTo>
                  <a:pt x="239041" y="81080"/>
                </a:lnTo>
                <a:cubicBezTo>
                  <a:pt x="238732" y="79178"/>
                  <a:pt x="238570" y="77254"/>
                  <a:pt x="238555" y="75327"/>
                </a:cubicBezTo>
                <a:cubicBezTo>
                  <a:pt x="238523" y="47606"/>
                  <a:pt x="216058" y="25141"/>
                  <a:pt x="188337" y="25109"/>
                </a:cubicBezTo>
                <a:lnTo>
                  <a:pt x="150654" y="25109"/>
                </a:lnTo>
                <a:lnTo>
                  <a:pt x="150654" y="112991"/>
                </a:lnTo>
                <a:lnTo>
                  <a:pt x="188337" y="112991"/>
                </a:lnTo>
                <a:cubicBezTo>
                  <a:pt x="216058" y="113023"/>
                  <a:pt x="238523" y="135488"/>
                  <a:pt x="238555" y="163209"/>
                </a:cubicBezTo>
                <a:lnTo>
                  <a:pt x="282490" y="163209"/>
                </a:lnTo>
                <a:cubicBezTo>
                  <a:pt x="284405" y="163195"/>
                  <a:pt x="286318" y="163056"/>
                  <a:pt x="288215" y="162792"/>
                </a:cubicBezTo>
                <a:lnTo>
                  <a:pt x="288215" y="125763"/>
                </a:lnTo>
                <a:lnTo>
                  <a:pt x="300769" y="125763"/>
                </a:lnTo>
                <a:lnTo>
                  <a:pt x="300769" y="159175"/>
                </a:lnTo>
                <a:cubicBezTo>
                  <a:pt x="316383" y="152025"/>
                  <a:pt x="326404" y="136440"/>
                  <a:pt x="326431" y="119268"/>
                </a:cubicBezTo>
                <a:lnTo>
                  <a:pt x="326431" y="62779"/>
                </a:lnTo>
                <a:lnTo>
                  <a:pt x="338985" y="62779"/>
                </a:lnTo>
                <a:lnTo>
                  <a:pt x="338985" y="119268"/>
                </a:lnTo>
                <a:cubicBezTo>
                  <a:pt x="338950" y="150455"/>
                  <a:pt x="313676" y="175728"/>
                  <a:pt x="282490" y="175764"/>
                </a:cubicBezTo>
                <a:lnTo>
                  <a:pt x="226000" y="175764"/>
                </a:lnTo>
                <a:lnTo>
                  <a:pt x="226000" y="163209"/>
                </a:lnTo>
                <a:cubicBezTo>
                  <a:pt x="225978" y="142418"/>
                  <a:pt x="209129" y="125568"/>
                  <a:pt x="188337" y="125545"/>
                </a:cubicBezTo>
                <a:lnTo>
                  <a:pt x="150654" y="125545"/>
                </a:lnTo>
                <a:lnTo>
                  <a:pt x="150654" y="388539"/>
                </a:lnTo>
                <a:cubicBezTo>
                  <a:pt x="185953" y="386177"/>
                  <a:pt x="217588" y="377301"/>
                  <a:pt x="235943" y="364170"/>
                </a:cubicBezTo>
                <a:lnTo>
                  <a:pt x="243250" y="374384"/>
                </a:lnTo>
                <a:cubicBezTo>
                  <a:pt x="219300" y="391517"/>
                  <a:pt x="177646" y="401745"/>
                  <a:pt x="131823" y="401745"/>
                </a:cubicBezTo>
                <a:cubicBezTo>
                  <a:pt x="57905" y="401745"/>
                  <a:pt x="0" y="375355"/>
                  <a:pt x="0" y="341664"/>
                </a:cubicBezTo>
                <a:cubicBezTo>
                  <a:pt x="0" y="313349"/>
                  <a:pt x="40073" y="289901"/>
                  <a:pt x="99726" y="283314"/>
                </a:cubicBezTo>
                <a:lnTo>
                  <a:pt x="101098" y="295795"/>
                </a:lnTo>
                <a:cubicBezTo>
                  <a:pt x="50623" y="301367"/>
                  <a:pt x="12555" y="321087"/>
                  <a:pt x="12555" y="341664"/>
                </a:cubicBezTo>
                <a:cubicBezTo>
                  <a:pt x="12555" y="362523"/>
                  <a:pt x="52216" y="384659"/>
                  <a:pt x="112991" y="388533"/>
                </a:cubicBezTo>
                <a:close/>
              </a:path>
            </a:pathLst>
          </a:custGeom>
          <a:solidFill>
            <a:srgbClr val="222222"/>
          </a:solidFill>
          <a:ln w="6697" cap="flat">
            <a:noFill/>
            <a:prstDash val="solid"/>
            <a:miter/>
          </a:ln>
        </p:spPr>
        <p:txBody>
          <a:bodyPr wrap="square" rtlCol="0" anchor="ctr">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72" name="任意多边形: 形状 92"/>
          <p:cNvSpPr/>
          <p:nvPr>
            <p:custDataLst>
              <p:tags r:id="rId19"/>
            </p:custDataLst>
          </p:nvPr>
        </p:nvSpPr>
        <p:spPr>
          <a:xfrm>
            <a:off x="8979361" y="4266151"/>
            <a:ext cx="392354" cy="401745"/>
          </a:xfrm>
          <a:custGeom>
            <a:avLst/>
            <a:gdLst>
              <a:gd name="connsiteX0" fmla="*/ 166011 w 392354"/>
              <a:gd name="connsiteY0" fmla="*/ 283556 h 401745"/>
              <a:gd name="connsiteX1" fmla="*/ 234283 w 392354"/>
              <a:gd name="connsiteY1" fmla="*/ 303308 h 401745"/>
              <a:gd name="connsiteX2" fmla="*/ 228190 w 392354"/>
              <a:gd name="connsiteY2" fmla="*/ 314286 h 401745"/>
              <a:gd name="connsiteX3" fmla="*/ 164540 w 392354"/>
              <a:gd name="connsiteY3" fmla="*/ 296025 h 401745"/>
              <a:gd name="connsiteX4" fmla="*/ 320166 w 392354"/>
              <a:gd name="connsiteY4" fmla="*/ 283519 h 401745"/>
              <a:gd name="connsiteX5" fmla="*/ 320166 w 392354"/>
              <a:gd name="connsiteY5" fmla="*/ 296074 h 401745"/>
              <a:gd name="connsiteX6" fmla="*/ 289828 w 392354"/>
              <a:gd name="connsiteY6" fmla="*/ 326415 h 401745"/>
              <a:gd name="connsiteX7" fmla="*/ 277273 w 392354"/>
              <a:gd name="connsiteY7" fmla="*/ 326415 h 401745"/>
              <a:gd name="connsiteX8" fmla="*/ 320166 w 392354"/>
              <a:gd name="connsiteY8" fmla="*/ 283519 h 401745"/>
              <a:gd name="connsiteX9" fmla="*/ 320165 w 392354"/>
              <a:gd name="connsiteY9" fmla="*/ 266781 h 401745"/>
              <a:gd name="connsiteX10" fmla="*/ 260532 w 392354"/>
              <a:gd name="connsiteY10" fmla="*/ 326415 h 401745"/>
              <a:gd name="connsiteX11" fmla="*/ 320165 w 392354"/>
              <a:gd name="connsiteY11" fmla="*/ 386049 h 401745"/>
              <a:gd name="connsiteX12" fmla="*/ 379799 w 392354"/>
              <a:gd name="connsiteY12" fmla="*/ 326415 h 401745"/>
              <a:gd name="connsiteX13" fmla="*/ 320165 w 392354"/>
              <a:gd name="connsiteY13" fmla="*/ 266781 h 401745"/>
              <a:gd name="connsiteX14" fmla="*/ 320165 w 392354"/>
              <a:gd name="connsiteY14" fmla="*/ 254226 h 401745"/>
              <a:gd name="connsiteX15" fmla="*/ 392354 w 392354"/>
              <a:gd name="connsiteY15" fmla="*/ 326415 h 401745"/>
              <a:gd name="connsiteX16" fmla="*/ 320165 w 392354"/>
              <a:gd name="connsiteY16" fmla="*/ 398603 h 401745"/>
              <a:gd name="connsiteX17" fmla="*/ 247977 w 392354"/>
              <a:gd name="connsiteY17" fmla="*/ 326415 h 401745"/>
              <a:gd name="connsiteX18" fmla="*/ 320165 w 392354"/>
              <a:gd name="connsiteY18" fmla="*/ 254226 h 401745"/>
              <a:gd name="connsiteX19" fmla="*/ 125545 w 392354"/>
              <a:gd name="connsiteY19" fmla="*/ 12555 h 401745"/>
              <a:gd name="connsiteX20" fmla="*/ 125545 w 392354"/>
              <a:gd name="connsiteY20" fmla="*/ 389056 h 401745"/>
              <a:gd name="connsiteX21" fmla="*/ 131823 w 392354"/>
              <a:gd name="connsiteY21" fmla="*/ 389191 h 401745"/>
              <a:gd name="connsiteX22" fmla="*/ 138100 w 392354"/>
              <a:gd name="connsiteY22" fmla="*/ 389103 h 401745"/>
              <a:gd name="connsiteX23" fmla="*/ 138100 w 392354"/>
              <a:gd name="connsiteY23" fmla="*/ 12555 h 401745"/>
              <a:gd name="connsiteX24" fmla="*/ 112991 w 392354"/>
              <a:gd name="connsiteY24" fmla="*/ 0 h 401745"/>
              <a:gd name="connsiteX25" fmla="*/ 150654 w 392354"/>
              <a:gd name="connsiteY25" fmla="*/ 0 h 401745"/>
              <a:gd name="connsiteX26" fmla="*/ 150654 w 392354"/>
              <a:gd name="connsiteY26" fmla="*/ 12555 h 401745"/>
              <a:gd name="connsiteX27" fmla="*/ 188337 w 392354"/>
              <a:gd name="connsiteY27" fmla="*/ 12555 h 401745"/>
              <a:gd name="connsiteX28" fmla="*/ 251109 w 392354"/>
              <a:gd name="connsiteY28" fmla="*/ 75327 h 401745"/>
              <a:gd name="connsiteX29" fmla="*/ 276218 w 392354"/>
              <a:gd name="connsiteY29" fmla="*/ 100436 h 401745"/>
              <a:gd name="connsiteX30" fmla="*/ 301327 w 392354"/>
              <a:gd name="connsiteY30" fmla="*/ 75327 h 401745"/>
              <a:gd name="connsiteX31" fmla="*/ 301327 w 392354"/>
              <a:gd name="connsiteY31" fmla="*/ 68719 h 401745"/>
              <a:gd name="connsiteX32" fmla="*/ 338654 w 392354"/>
              <a:gd name="connsiteY32" fmla="*/ 31389 h 401745"/>
              <a:gd name="connsiteX33" fmla="*/ 357799 w 392354"/>
              <a:gd name="connsiteY33" fmla="*/ 31389 h 401745"/>
              <a:gd name="connsiteX34" fmla="*/ 357799 w 392354"/>
              <a:gd name="connsiteY34" fmla="*/ 43944 h 401745"/>
              <a:gd name="connsiteX35" fmla="*/ 338654 w 392354"/>
              <a:gd name="connsiteY35" fmla="*/ 43944 h 401745"/>
              <a:gd name="connsiteX36" fmla="*/ 313882 w 392354"/>
              <a:gd name="connsiteY36" fmla="*/ 68719 h 401745"/>
              <a:gd name="connsiteX37" fmla="*/ 313882 w 392354"/>
              <a:gd name="connsiteY37" fmla="*/ 75327 h 401745"/>
              <a:gd name="connsiteX38" fmla="*/ 304212 w 392354"/>
              <a:gd name="connsiteY38" fmla="*/ 100564 h 401745"/>
              <a:gd name="connsiteX39" fmla="*/ 251109 w 392354"/>
              <a:gd name="connsiteY39" fmla="*/ 103321 h 401745"/>
              <a:gd name="connsiteX40" fmla="*/ 251109 w 392354"/>
              <a:gd name="connsiteY40" fmla="*/ 125543 h 401745"/>
              <a:gd name="connsiteX41" fmla="*/ 238555 w 392354"/>
              <a:gd name="connsiteY41" fmla="*/ 125543 h 401745"/>
              <a:gd name="connsiteX42" fmla="*/ 238555 w 392354"/>
              <a:gd name="connsiteY42" fmla="*/ 81080 h 401745"/>
              <a:gd name="connsiteX43" fmla="*/ 239041 w 392354"/>
              <a:gd name="connsiteY43" fmla="*/ 81080 h 401745"/>
              <a:gd name="connsiteX44" fmla="*/ 238555 w 392354"/>
              <a:gd name="connsiteY44" fmla="*/ 75327 h 401745"/>
              <a:gd name="connsiteX45" fmla="*/ 188337 w 392354"/>
              <a:gd name="connsiteY45" fmla="*/ 25109 h 401745"/>
              <a:gd name="connsiteX46" fmla="*/ 150654 w 392354"/>
              <a:gd name="connsiteY46" fmla="*/ 25109 h 401745"/>
              <a:gd name="connsiteX47" fmla="*/ 150654 w 392354"/>
              <a:gd name="connsiteY47" fmla="*/ 112991 h 401745"/>
              <a:gd name="connsiteX48" fmla="*/ 188337 w 392354"/>
              <a:gd name="connsiteY48" fmla="*/ 112991 h 401745"/>
              <a:gd name="connsiteX49" fmla="*/ 238555 w 392354"/>
              <a:gd name="connsiteY49" fmla="*/ 163209 h 401745"/>
              <a:gd name="connsiteX50" fmla="*/ 282490 w 392354"/>
              <a:gd name="connsiteY50" fmla="*/ 163209 h 401745"/>
              <a:gd name="connsiteX51" fmla="*/ 288215 w 392354"/>
              <a:gd name="connsiteY51" fmla="*/ 162793 h 401745"/>
              <a:gd name="connsiteX52" fmla="*/ 288215 w 392354"/>
              <a:gd name="connsiteY52" fmla="*/ 125763 h 401745"/>
              <a:gd name="connsiteX53" fmla="*/ 300769 w 392354"/>
              <a:gd name="connsiteY53" fmla="*/ 125763 h 401745"/>
              <a:gd name="connsiteX54" fmla="*/ 300769 w 392354"/>
              <a:gd name="connsiteY54" fmla="*/ 159175 h 401745"/>
              <a:gd name="connsiteX55" fmla="*/ 326431 w 392354"/>
              <a:gd name="connsiteY55" fmla="*/ 119268 h 401745"/>
              <a:gd name="connsiteX56" fmla="*/ 326431 w 392354"/>
              <a:gd name="connsiteY56" fmla="*/ 62779 h 401745"/>
              <a:gd name="connsiteX57" fmla="*/ 338985 w 392354"/>
              <a:gd name="connsiteY57" fmla="*/ 62779 h 401745"/>
              <a:gd name="connsiteX58" fmla="*/ 338985 w 392354"/>
              <a:gd name="connsiteY58" fmla="*/ 119268 h 401745"/>
              <a:gd name="connsiteX59" fmla="*/ 282490 w 392354"/>
              <a:gd name="connsiteY59" fmla="*/ 175764 h 401745"/>
              <a:gd name="connsiteX60" fmla="*/ 226000 w 392354"/>
              <a:gd name="connsiteY60" fmla="*/ 175764 h 401745"/>
              <a:gd name="connsiteX61" fmla="*/ 226000 w 392354"/>
              <a:gd name="connsiteY61" fmla="*/ 163209 h 401745"/>
              <a:gd name="connsiteX62" fmla="*/ 188337 w 392354"/>
              <a:gd name="connsiteY62" fmla="*/ 125546 h 401745"/>
              <a:gd name="connsiteX63" fmla="*/ 150654 w 392354"/>
              <a:gd name="connsiteY63" fmla="*/ 125546 h 401745"/>
              <a:gd name="connsiteX64" fmla="*/ 150654 w 392354"/>
              <a:gd name="connsiteY64" fmla="*/ 388539 h 401745"/>
              <a:gd name="connsiteX65" fmla="*/ 235943 w 392354"/>
              <a:gd name="connsiteY65" fmla="*/ 364170 h 401745"/>
              <a:gd name="connsiteX66" fmla="*/ 243250 w 392354"/>
              <a:gd name="connsiteY66" fmla="*/ 374384 h 401745"/>
              <a:gd name="connsiteX67" fmla="*/ 131823 w 392354"/>
              <a:gd name="connsiteY67" fmla="*/ 401745 h 401745"/>
              <a:gd name="connsiteX68" fmla="*/ 0 w 392354"/>
              <a:gd name="connsiteY68" fmla="*/ 341664 h 401745"/>
              <a:gd name="connsiteX69" fmla="*/ 99726 w 392354"/>
              <a:gd name="connsiteY69" fmla="*/ 283314 h 401745"/>
              <a:gd name="connsiteX70" fmla="*/ 101098 w 392354"/>
              <a:gd name="connsiteY70" fmla="*/ 295795 h 401745"/>
              <a:gd name="connsiteX71" fmla="*/ 12555 w 392354"/>
              <a:gd name="connsiteY71" fmla="*/ 341664 h 401745"/>
              <a:gd name="connsiteX72" fmla="*/ 112991 w 392354"/>
              <a:gd name="connsiteY72" fmla="*/ 388533 h 40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354" h="401745">
                <a:moveTo>
                  <a:pt x="166011" y="283556"/>
                </a:moveTo>
                <a:cubicBezTo>
                  <a:pt x="189812" y="285766"/>
                  <a:pt x="212978" y="292468"/>
                  <a:pt x="234283" y="303308"/>
                </a:cubicBezTo>
                <a:lnTo>
                  <a:pt x="228190" y="314286"/>
                </a:lnTo>
                <a:cubicBezTo>
                  <a:pt x="208291" y="304299"/>
                  <a:pt x="186707" y="298106"/>
                  <a:pt x="164540" y="296025"/>
                </a:cubicBezTo>
                <a:close/>
                <a:moveTo>
                  <a:pt x="320166" y="283519"/>
                </a:moveTo>
                <a:lnTo>
                  <a:pt x="320166" y="296074"/>
                </a:lnTo>
                <a:cubicBezTo>
                  <a:pt x="303417" y="296093"/>
                  <a:pt x="289846" y="309667"/>
                  <a:pt x="289828" y="326415"/>
                </a:cubicBezTo>
                <a:lnTo>
                  <a:pt x="277273" y="326415"/>
                </a:lnTo>
                <a:cubicBezTo>
                  <a:pt x="277299" y="302736"/>
                  <a:pt x="296487" y="283547"/>
                  <a:pt x="320166" y="283519"/>
                </a:cubicBezTo>
                <a:close/>
                <a:moveTo>
                  <a:pt x="320165" y="266781"/>
                </a:moveTo>
                <a:cubicBezTo>
                  <a:pt x="287246" y="266818"/>
                  <a:pt x="260569" y="293495"/>
                  <a:pt x="260532" y="326415"/>
                </a:cubicBezTo>
                <a:cubicBezTo>
                  <a:pt x="260532" y="359349"/>
                  <a:pt x="287231" y="386049"/>
                  <a:pt x="320165" y="386049"/>
                </a:cubicBezTo>
                <a:cubicBezTo>
                  <a:pt x="353100" y="386049"/>
                  <a:pt x="379799" y="359349"/>
                  <a:pt x="379799" y="326415"/>
                </a:cubicBezTo>
                <a:cubicBezTo>
                  <a:pt x="379799" y="293480"/>
                  <a:pt x="353100" y="266781"/>
                  <a:pt x="320165" y="266781"/>
                </a:cubicBezTo>
                <a:close/>
                <a:moveTo>
                  <a:pt x="320165" y="254226"/>
                </a:moveTo>
                <a:cubicBezTo>
                  <a:pt x="360034" y="254226"/>
                  <a:pt x="392354" y="286546"/>
                  <a:pt x="392354" y="326415"/>
                </a:cubicBezTo>
                <a:cubicBezTo>
                  <a:pt x="392354" y="366283"/>
                  <a:pt x="360034" y="398603"/>
                  <a:pt x="320165" y="398603"/>
                </a:cubicBezTo>
                <a:cubicBezTo>
                  <a:pt x="280316" y="398558"/>
                  <a:pt x="248023" y="366265"/>
                  <a:pt x="247977" y="326415"/>
                </a:cubicBezTo>
                <a:cubicBezTo>
                  <a:pt x="247977" y="286546"/>
                  <a:pt x="280297" y="254226"/>
                  <a:pt x="320165" y="254226"/>
                </a:cubicBezTo>
                <a:close/>
                <a:moveTo>
                  <a:pt x="125545" y="12555"/>
                </a:moveTo>
                <a:lnTo>
                  <a:pt x="125545" y="389056"/>
                </a:lnTo>
                <a:cubicBezTo>
                  <a:pt x="127640" y="389100"/>
                  <a:pt x="129686" y="389191"/>
                  <a:pt x="131823" y="389191"/>
                </a:cubicBezTo>
                <a:cubicBezTo>
                  <a:pt x="133924" y="389191"/>
                  <a:pt x="136013" y="389149"/>
                  <a:pt x="138100" y="389103"/>
                </a:cubicBezTo>
                <a:lnTo>
                  <a:pt x="138100" y="12555"/>
                </a:lnTo>
                <a:close/>
                <a:moveTo>
                  <a:pt x="112991" y="0"/>
                </a:moveTo>
                <a:lnTo>
                  <a:pt x="150654" y="0"/>
                </a:lnTo>
                <a:lnTo>
                  <a:pt x="150654" y="12555"/>
                </a:lnTo>
                <a:lnTo>
                  <a:pt x="188337" y="12555"/>
                </a:lnTo>
                <a:cubicBezTo>
                  <a:pt x="222989" y="12595"/>
                  <a:pt x="251070" y="40675"/>
                  <a:pt x="251109" y="75327"/>
                </a:cubicBezTo>
                <a:cubicBezTo>
                  <a:pt x="251109" y="89195"/>
                  <a:pt x="262352" y="100436"/>
                  <a:pt x="276218" y="100436"/>
                </a:cubicBezTo>
                <a:cubicBezTo>
                  <a:pt x="290086" y="100436"/>
                  <a:pt x="301327" y="89195"/>
                  <a:pt x="301327" y="75327"/>
                </a:cubicBezTo>
                <a:lnTo>
                  <a:pt x="301327" y="68719"/>
                </a:lnTo>
                <a:cubicBezTo>
                  <a:pt x="301351" y="48113"/>
                  <a:pt x="318048" y="31414"/>
                  <a:pt x="338654" y="31389"/>
                </a:cubicBezTo>
                <a:lnTo>
                  <a:pt x="357799" y="31389"/>
                </a:lnTo>
                <a:lnTo>
                  <a:pt x="357799" y="43944"/>
                </a:lnTo>
                <a:lnTo>
                  <a:pt x="338654" y="43944"/>
                </a:lnTo>
                <a:cubicBezTo>
                  <a:pt x="324978" y="43961"/>
                  <a:pt x="313897" y="55044"/>
                  <a:pt x="313882" y="68719"/>
                </a:cubicBezTo>
                <a:lnTo>
                  <a:pt x="313882" y="75327"/>
                </a:lnTo>
                <a:cubicBezTo>
                  <a:pt x="313898" y="84648"/>
                  <a:pt x="310452" y="93641"/>
                  <a:pt x="304212" y="100564"/>
                </a:cubicBezTo>
                <a:cubicBezTo>
                  <a:pt x="290310" y="115989"/>
                  <a:pt x="266535" y="117223"/>
                  <a:pt x="251109" y="103321"/>
                </a:cubicBezTo>
                <a:lnTo>
                  <a:pt x="251109" y="125543"/>
                </a:lnTo>
                <a:lnTo>
                  <a:pt x="238555" y="125543"/>
                </a:lnTo>
                <a:lnTo>
                  <a:pt x="238555" y="81080"/>
                </a:lnTo>
                <a:lnTo>
                  <a:pt x="239041" y="81080"/>
                </a:lnTo>
                <a:cubicBezTo>
                  <a:pt x="238732" y="79178"/>
                  <a:pt x="238570" y="77254"/>
                  <a:pt x="238555" y="75327"/>
                </a:cubicBezTo>
                <a:cubicBezTo>
                  <a:pt x="238523" y="47606"/>
                  <a:pt x="216058" y="25141"/>
                  <a:pt x="188337" y="25109"/>
                </a:cubicBezTo>
                <a:lnTo>
                  <a:pt x="150654" y="25109"/>
                </a:lnTo>
                <a:lnTo>
                  <a:pt x="150654" y="112991"/>
                </a:lnTo>
                <a:lnTo>
                  <a:pt x="188337" y="112991"/>
                </a:lnTo>
                <a:cubicBezTo>
                  <a:pt x="216058" y="113023"/>
                  <a:pt x="238523" y="135488"/>
                  <a:pt x="238555" y="163209"/>
                </a:cubicBezTo>
                <a:lnTo>
                  <a:pt x="282490" y="163209"/>
                </a:lnTo>
                <a:cubicBezTo>
                  <a:pt x="284405" y="163195"/>
                  <a:pt x="286318" y="163056"/>
                  <a:pt x="288215" y="162793"/>
                </a:cubicBezTo>
                <a:lnTo>
                  <a:pt x="288215" y="125763"/>
                </a:lnTo>
                <a:lnTo>
                  <a:pt x="300769" y="125763"/>
                </a:lnTo>
                <a:lnTo>
                  <a:pt x="300769" y="159175"/>
                </a:lnTo>
                <a:cubicBezTo>
                  <a:pt x="316383" y="152025"/>
                  <a:pt x="326404" y="136440"/>
                  <a:pt x="326431" y="119268"/>
                </a:cubicBezTo>
                <a:lnTo>
                  <a:pt x="326431" y="62779"/>
                </a:lnTo>
                <a:lnTo>
                  <a:pt x="338985" y="62779"/>
                </a:lnTo>
                <a:lnTo>
                  <a:pt x="338985" y="119268"/>
                </a:lnTo>
                <a:cubicBezTo>
                  <a:pt x="338950" y="150456"/>
                  <a:pt x="313676" y="175728"/>
                  <a:pt x="282490" y="175764"/>
                </a:cubicBezTo>
                <a:lnTo>
                  <a:pt x="226000" y="175764"/>
                </a:lnTo>
                <a:lnTo>
                  <a:pt x="226000" y="163209"/>
                </a:lnTo>
                <a:cubicBezTo>
                  <a:pt x="225978" y="142418"/>
                  <a:pt x="209129" y="125568"/>
                  <a:pt x="188337" y="125546"/>
                </a:cubicBezTo>
                <a:lnTo>
                  <a:pt x="150654" y="125546"/>
                </a:lnTo>
                <a:lnTo>
                  <a:pt x="150654" y="388539"/>
                </a:lnTo>
                <a:cubicBezTo>
                  <a:pt x="185953" y="386177"/>
                  <a:pt x="217588" y="377301"/>
                  <a:pt x="235943" y="364170"/>
                </a:cubicBezTo>
                <a:lnTo>
                  <a:pt x="243250" y="374384"/>
                </a:lnTo>
                <a:cubicBezTo>
                  <a:pt x="219300" y="391517"/>
                  <a:pt x="177646" y="401745"/>
                  <a:pt x="131823" y="401745"/>
                </a:cubicBezTo>
                <a:cubicBezTo>
                  <a:pt x="57905" y="401745"/>
                  <a:pt x="0" y="375355"/>
                  <a:pt x="0" y="341664"/>
                </a:cubicBezTo>
                <a:cubicBezTo>
                  <a:pt x="0" y="313349"/>
                  <a:pt x="40073" y="289901"/>
                  <a:pt x="99726" y="283314"/>
                </a:cubicBezTo>
                <a:lnTo>
                  <a:pt x="101098" y="295795"/>
                </a:lnTo>
                <a:cubicBezTo>
                  <a:pt x="50623" y="301368"/>
                  <a:pt x="12555" y="321087"/>
                  <a:pt x="12555" y="341664"/>
                </a:cubicBezTo>
                <a:cubicBezTo>
                  <a:pt x="12555" y="362523"/>
                  <a:pt x="52216" y="384659"/>
                  <a:pt x="112991" y="388533"/>
                </a:cubicBezTo>
                <a:close/>
              </a:path>
            </a:pathLst>
          </a:custGeom>
          <a:solidFill>
            <a:srgbClr val="222222"/>
          </a:solidFill>
          <a:ln w="6697" cap="flat">
            <a:noFill/>
            <a:prstDash val="solid"/>
            <a:miter/>
          </a:ln>
        </p:spPr>
        <p:txBody>
          <a:bodyPr wrap="square" rtlCol="0" anchor="ctr">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73" name="任意多边形: 形状 90"/>
          <p:cNvSpPr/>
          <p:nvPr>
            <p:custDataLst>
              <p:tags r:id="rId20"/>
            </p:custDataLst>
          </p:nvPr>
        </p:nvSpPr>
        <p:spPr>
          <a:xfrm>
            <a:off x="3081540" y="4266151"/>
            <a:ext cx="392354" cy="401745"/>
          </a:xfrm>
          <a:custGeom>
            <a:avLst/>
            <a:gdLst>
              <a:gd name="connsiteX0" fmla="*/ 166011 w 392354"/>
              <a:gd name="connsiteY0" fmla="*/ 283556 h 401745"/>
              <a:gd name="connsiteX1" fmla="*/ 234283 w 392354"/>
              <a:gd name="connsiteY1" fmla="*/ 303308 h 401745"/>
              <a:gd name="connsiteX2" fmla="*/ 228190 w 392354"/>
              <a:gd name="connsiteY2" fmla="*/ 314286 h 401745"/>
              <a:gd name="connsiteX3" fmla="*/ 164540 w 392354"/>
              <a:gd name="connsiteY3" fmla="*/ 296025 h 401745"/>
              <a:gd name="connsiteX4" fmla="*/ 320166 w 392354"/>
              <a:gd name="connsiteY4" fmla="*/ 283519 h 401745"/>
              <a:gd name="connsiteX5" fmla="*/ 320166 w 392354"/>
              <a:gd name="connsiteY5" fmla="*/ 296074 h 401745"/>
              <a:gd name="connsiteX6" fmla="*/ 289828 w 392354"/>
              <a:gd name="connsiteY6" fmla="*/ 326415 h 401745"/>
              <a:gd name="connsiteX7" fmla="*/ 277273 w 392354"/>
              <a:gd name="connsiteY7" fmla="*/ 326415 h 401745"/>
              <a:gd name="connsiteX8" fmla="*/ 320166 w 392354"/>
              <a:gd name="connsiteY8" fmla="*/ 283519 h 401745"/>
              <a:gd name="connsiteX9" fmla="*/ 320166 w 392354"/>
              <a:gd name="connsiteY9" fmla="*/ 266781 h 401745"/>
              <a:gd name="connsiteX10" fmla="*/ 260532 w 392354"/>
              <a:gd name="connsiteY10" fmla="*/ 326415 h 401745"/>
              <a:gd name="connsiteX11" fmla="*/ 320166 w 392354"/>
              <a:gd name="connsiteY11" fmla="*/ 386049 h 401745"/>
              <a:gd name="connsiteX12" fmla="*/ 379800 w 392354"/>
              <a:gd name="connsiteY12" fmla="*/ 326415 h 401745"/>
              <a:gd name="connsiteX13" fmla="*/ 320166 w 392354"/>
              <a:gd name="connsiteY13" fmla="*/ 266781 h 401745"/>
              <a:gd name="connsiteX14" fmla="*/ 320166 w 392354"/>
              <a:gd name="connsiteY14" fmla="*/ 254226 h 401745"/>
              <a:gd name="connsiteX15" fmla="*/ 392354 w 392354"/>
              <a:gd name="connsiteY15" fmla="*/ 326415 h 401745"/>
              <a:gd name="connsiteX16" fmla="*/ 320166 w 392354"/>
              <a:gd name="connsiteY16" fmla="*/ 398603 h 401745"/>
              <a:gd name="connsiteX17" fmla="*/ 247977 w 392354"/>
              <a:gd name="connsiteY17" fmla="*/ 326415 h 401745"/>
              <a:gd name="connsiteX18" fmla="*/ 320166 w 392354"/>
              <a:gd name="connsiteY18" fmla="*/ 254226 h 401745"/>
              <a:gd name="connsiteX19" fmla="*/ 125545 w 392354"/>
              <a:gd name="connsiteY19" fmla="*/ 12555 h 401745"/>
              <a:gd name="connsiteX20" fmla="*/ 125545 w 392354"/>
              <a:gd name="connsiteY20" fmla="*/ 389056 h 401745"/>
              <a:gd name="connsiteX21" fmla="*/ 131823 w 392354"/>
              <a:gd name="connsiteY21" fmla="*/ 389191 h 401745"/>
              <a:gd name="connsiteX22" fmla="*/ 138100 w 392354"/>
              <a:gd name="connsiteY22" fmla="*/ 389103 h 401745"/>
              <a:gd name="connsiteX23" fmla="*/ 138100 w 392354"/>
              <a:gd name="connsiteY23" fmla="*/ 12555 h 401745"/>
              <a:gd name="connsiteX24" fmla="*/ 112991 w 392354"/>
              <a:gd name="connsiteY24" fmla="*/ 0 h 401745"/>
              <a:gd name="connsiteX25" fmla="*/ 150655 w 392354"/>
              <a:gd name="connsiteY25" fmla="*/ 0 h 401745"/>
              <a:gd name="connsiteX26" fmla="*/ 150655 w 392354"/>
              <a:gd name="connsiteY26" fmla="*/ 12555 h 401745"/>
              <a:gd name="connsiteX27" fmla="*/ 188337 w 392354"/>
              <a:gd name="connsiteY27" fmla="*/ 12555 h 401745"/>
              <a:gd name="connsiteX28" fmla="*/ 251109 w 392354"/>
              <a:gd name="connsiteY28" fmla="*/ 75327 h 401745"/>
              <a:gd name="connsiteX29" fmla="*/ 276219 w 392354"/>
              <a:gd name="connsiteY29" fmla="*/ 100436 h 401745"/>
              <a:gd name="connsiteX30" fmla="*/ 301328 w 392354"/>
              <a:gd name="connsiteY30" fmla="*/ 75327 h 401745"/>
              <a:gd name="connsiteX31" fmla="*/ 301328 w 392354"/>
              <a:gd name="connsiteY31" fmla="*/ 68719 h 401745"/>
              <a:gd name="connsiteX32" fmla="*/ 338655 w 392354"/>
              <a:gd name="connsiteY32" fmla="*/ 31389 h 401745"/>
              <a:gd name="connsiteX33" fmla="*/ 357799 w 392354"/>
              <a:gd name="connsiteY33" fmla="*/ 31389 h 401745"/>
              <a:gd name="connsiteX34" fmla="*/ 357799 w 392354"/>
              <a:gd name="connsiteY34" fmla="*/ 43944 h 401745"/>
              <a:gd name="connsiteX35" fmla="*/ 338655 w 392354"/>
              <a:gd name="connsiteY35" fmla="*/ 43944 h 401745"/>
              <a:gd name="connsiteX36" fmla="*/ 313882 w 392354"/>
              <a:gd name="connsiteY36" fmla="*/ 68719 h 401745"/>
              <a:gd name="connsiteX37" fmla="*/ 313882 w 392354"/>
              <a:gd name="connsiteY37" fmla="*/ 75327 h 401745"/>
              <a:gd name="connsiteX38" fmla="*/ 304212 w 392354"/>
              <a:gd name="connsiteY38" fmla="*/ 100564 h 401745"/>
              <a:gd name="connsiteX39" fmla="*/ 251109 w 392354"/>
              <a:gd name="connsiteY39" fmla="*/ 103321 h 401745"/>
              <a:gd name="connsiteX40" fmla="*/ 251109 w 392354"/>
              <a:gd name="connsiteY40" fmla="*/ 125543 h 401745"/>
              <a:gd name="connsiteX41" fmla="*/ 238555 w 392354"/>
              <a:gd name="connsiteY41" fmla="*/ 125543 h 401745"/>
              <a:gd name="connsiteX42" fmla="*/ 238555 w 392354"/>
              <a:gd name="connsiteY42" fmla="*/ 81080 h 401745"/>
              <a:gd name="connsiteX43" fmla="*/ 239041 w 392354"/>
              <a:gd name="connsiteY43" fmla="*/ 81080 h 401745"/>
              <a:gd name="connsiteX44" fmla="*/ 238555 w 392354"/>
              <a:gd name="connsiteY44" fmla="*/ 75327 h 401745"/>
              <a:gd name="connsiteX45" fmla="*/ 188337 w 392354"/>
              <a:gd name="connsiteY45" fmla="*/ 25109 h 401745"/>
              <a:gd name="connsiteX46" fmla="*/ 150655 w 392354"/>
              <a:gd name="connsiteY46" fmla="*/ 25109 h 401745"/>
              <a:gd name="connsiteX47" fmla="*/ 150655 w 392354"/>
              <a:gd name="connsiteY47" fmla="*/ 112991 h 401745"/>
              <a:gd name="connsiteX48" fmla="*/ 188337 w 392354"/>
              <a:gd name="connsiteY48" fmla="*/ 112991 h 401745"/>
              <a:gd name="connsiteX49" fmla="*/ 238555 w 392354"/>
              <a:gd name="connsiteY49" fmla="*/ 163209 h 401745"/>
              <a:gd name="connsiteX50" fmla="*/ 282490 w 392354"/>
              <a:gd name="connsiteY50" fmla="*/ 163209 h 401745"/>
              <a:gd name="connsiteX51" fmla="*/ 288215 w 392354"/>
              <a:gd name="connsiteY51" fmla="*/ 162793 h 401745"/>
              <a:gd name="connsiteX52" fmla="*/ 288215 w 392354"/>
              <a:gd name="connsiteY52" fmla="*/ 125763 h 401745"/>
              <a:gd name="connsiteX53" fmla="*/ 300770 w 392354"/>
              <a:gd name="connsiteY53" fmla="*/ 125763 h 401745"/>
              <a:gd name="connsiteX54" fmla="*/ 300770 w 392354"/>
              <a:gd name="connsiteY54" fmla="*/ 159175 h 401745"/>
              <a:gd name="connsiteX55" fmla="*/ 326431 w 392354"/>
              <a:gd name="connsiteY55" fmla="*/ 119268 h 401745"/>
              <a:gd name="connsiteX56" fmla="*/ 326431 w 392354"/>
              <a:gd name="connsiteY56" fmla="*/ 62779 h 401745"/>
              <a:gd name="connsiteX57" fmla="*/ 338986 w 392354"/>
              <a:gd name="connsiteY57" fmla="*/ 62779 h 401745"/>
              <a:gd name="connsiteX58" fmla="*/ 338986 w 392354"/>
              <a:gd name="connsiteY58" fmla="*/ 119268 h 401745"/>
              <a:gd name="connsiteX59" fmla="*/ 282490 w 392354"/>
              <a:gd name="connsiteY59" fmla="*/ 175764 h 401745"/>
              <a:gd name="connsiteX60" fmla="*/ 226000 w 392354"/>
              <a:gd name="connsiteY60" fmla="*/ 175764 h 401745"/>
              <a:gd name="connsiteX61" fmla="*/ 226000 w 392354"/>
              <a:gd name="connsiteY61" fmla="*/ 163209 h 401745"/>
              <a:gd name="connsiteX62" fmla="*/ 188337 w 392354"/>
              <a:gd name="connsiteY62" fmla="*/ 125546 h 401745"/>
              <a:gd name="connsiteX63" fmla="*/ 150655 w 392354"/>
              <a:gd name="connsiteY63" fmla="*/ 125546 h 401745"/>
              <a:gd name="connsiteX64" fmla="*/ 150655 w 392354"/>
              <a:gd name="connsiteY64" fmla="*/ 388539 h 401745"/>
              <a:gd name="connsiteX65" fmla="*/ 235944 w 392354"/>
              <a:gd name="connsiteY65" fmla="*/ 364170 h 401745"/>
              <a:gd name="connsiteX66" fmla="*/ 243250 w 392354"/>
              <a:gd name="connsiteY66" fmla="*/ 374384 h 401745"/>
              <a:gd name="connsiteX67" fmla="*/ 131823 w 392354"/>
              <a:gd name="connsiteY67" fmla="*/ 401745 h 401745"/>
              <a:gd name="connsiteX68" fmla="*/ 0 w 392354"/>
              <a:gd name="connsiteY68" fmla="*/ 341664 h 401745"/>
              <a:gd name="connsiteX69" fmla="*/ 99726 w 392354"/>
              <a:gd name="connsiteY69" fmla="*/ 283314 h 401745"/>
              <a:gd name="connsiteX70" fmla="*/ 101099 w 392354"/>
              <a:gd name="connsiteY70" fmla="*/ 295795 h 401745"/>
              <a:gd name="connsiteX71" fmla="*/ 12555 w 392354"/>
              <a:gd name="connsiteY71" fmla="*/ 341664 h 401745"/>
              <a:gd name="connsiteX72" fmla="*/ 112991 w 392354"/>
              <a:gd name="connsiteY72" fmla="*/ 388533 h 40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354" h="401745">
                <a:moveTo>
                  <a:pt x="166011" y="283556"/>
                </a:moveTo>
                <a:cubicBezTo>
                  <a:pt x="189812" y="285766"/>
                  <a:pt x="212978" y="292468"/>
                  <a:pt x="234283" y="303308"/>
                </a:cubicBezTo>
                <a:lnTo>
                  <a:pt x="228190" y="314286"/>
                </a:lnTo>
                <a:cubicBezTo>
                  <a:pt x="208291" y="304299"/>
                  <a:pt x="186707" y="298106"/>
                  <a:pt x="164540" y="296025"/>
                </a:cubicBezTo>
                <a:close/>
                <a:moveTo>
                  <a:pt x="320166" y="283519"/>
                </a:moveTo>
                <a:lnTo>
                  <a:pt x="320166" y="296074"/>
                </a:lnTo>
                <a:cubicBezTo>
                  <a:pt x="303418" y="296093"/>
                  <a:pt x="289846" y="309667"/>
                  <a:pt x="289828" y="326415"/>
                </a:cubicBezTo>
                <a:lnTo>
                  <a:pt x="277273" y="326415"/>
                </a:lnTo>
                <a:cubicBezTo>
                  <a:pt x="277299" y="302736"/>
                  <a:pt x="296487" y="283547"/>
                  <a:pt x="320166" y="283519"/>
                </a:cubicBezTo>
                <a:close/>
                <a:moveTo>
                  <a:pt x="320166" y="266781"/>
                </a:moveTo>
                <a:cubicBezTo>
                  <a:pt x="287246" y="266818"/>
                  <a:pt x="260569" y="293495"/>
                  <a:pt x="260532" y="326415"/>
                </a:cubicBezTo>
                <a:cubicBezTo>
                  <a:pt x="260532" y="359349"/>
                  <a:pt x="287231" y="386049"/>
                  <a:pt x="320166" y="386049"/>
                </a:cubicBezTo>
                <a:cubicBezTo>
                  <a:pt x="353100" y="386049"/>
                  <a:pt x="379800" y="359349"/>
                  <a:pt x="379800" y="326415"/>
                </a:cubicBezTo>
                <a:cubicBezTo>
                  <a:pt x="379800" y="293480"/>
                  <a:pt x="353100" y="266781"/>
                  <a:pt x="320166" y="266781"/>
                </a:cubicBezTo>
                <a:close/>
                <a:moveTo>
                  <a:pt x="320166" y="254226"/>
                </a:moveTo>
                <a:cubicBezTo>
                  <a:pt x="360034" y="254226"/>
                  <a:pt x="392354" y="286546"/>
                  <a:pt x="392354" y="326415"/>
                </a:cubicBezTo>
                <a:cubicBezTo>
                  <a:pt x="392354" y="366283"/>
                  <a:pt x="360034" y="398603"/>
                  <a:pt x="320166" y="398603"/>
                </a:cubicBezTo>
                <a:cubicBezTo>
                  <a:pt x="280316" y="398558"/>
                  <a:pt x="248023" y="366265"/>
                  <a:pt x="247977" y="326415"/>
                </a:cubicBezTo>
                <a:cubicBezTo>
                  <a:pt x="247977" y="286546"/>
                  <a:pt x="280297" y="254226"/>
                  <a:pt x="320166" y="254226"/>
                </a:cubicBezTo>
                <a:close/>
                <a:moveTo>
                  <a:pt x="125545" y="12555"/>
                </a:moveTo>
                <a:lnTo>
                  <a:pt x="125545" y="389056"/>
                </a:lnTo>
                <a:cubicBezTo>
                  <a:pt x="127640" y="389100"/>
                  <a:pt x="129686" y="389191"/>
                  <a:pt x="131823" y="389191"/>
                </a:cubicBezTo>
                <a:cubicBezTo>
                  <a:pt x="133924" y="389191"/>
                  <a:pt x="136013" y="389149"/>
                  <a:pt x="138100" y="389103"/>
                </a:cubicBezTo>
                <a:lnTo>
                  <a:pt x="138100" y="12555"/>
                </a:lnTo>
                <a:close/>
                <a:moveTo>
                  <a:pt x="112991" y="0"/>
                </a:moveTo>
                <a:lnTo>
                  <a:pt x="150655" y="0"/>
                </a:lnTo>
                <a:lnTo>
                  <a:pt x="150655" y="12555"/>
                </a:lnTo>
                <a:lnTo>
                  <a:pt x="188337" y="12555"/>
                </a:lnTo>
                <a:cubicBezTo>
                  <a:pt x="222989" y="12595"/>
                  <a:pt x="251070" y="40675"/>
                  <a:pt x="251109" y="75327"/>
                </a:cubicBezTo>
                <a:cubicBezTo>
                  <a:pt x="251109" y="89195"/>
                  <a:pt x="262352" y="100436"/>
                  <a:pt x="276219" y="100436"/>
                </a:cubicBezTo>
                <a:cubicBezTo>
                  <a:pt x="290086" y="100436"/>
                  <a:pt x="301328" y="89195"/>
                  <a:pt x="301328" y="75327"/>
                </a:cubicBezTo>
                <a:lnTo>
                  <a:pt x="301328" y="68719"/>
                </a:lnTo>
                <a:cubicBezTo>
                  <a:pt x="301351" y="48113"/>
                  <a:pt x="318048" y="31414"/>
                  <a:pt x="338655" y="31389"/>
                </a:cubicBezTo>
                <a:lnTo>
                  <a:pt x="357799" y="31389"/>
                </a:lnTo>
                <a:lnTo>
                  <a:pt x="357799" y="43944"/>
                </a:lnTo>
                <a:lnTo>
                  <a:pt x="338655" y="43944"/>
                </a:lnTo>
                <a:cubicBezTo>
                  <a:pt x="324978" y="43961"/>
                  <a:pt x="313897" y="55044"/>
                  <a:pt x="313882" y="68719"/>
                </a:cubicBezTo>
                <a:lnTo>
                  <a:pt x="313882" y="75327"/>
                </a:lnTo>
                <a:cubicBezTo>
                  <a:pt x="313898" y="84648"/>
                  <a:pt x="310452" y="93641"/>
                  <a:pt x="304212" y="100564"/>
                </a:cubicBezTo>
                <a:cubicBezTo>
                  <a:pt x="290310" y="115989"/>
                  <a:pt x="266535" y="117223"/>
                  <a:pt x="251109" y="103321"/>
                </a:cubicBezTo>
                <a:lnTo>
                  <a:pt x="251109" y="125543"/>
                </a:lnTo>
                <a:lnTo>
                  <a:pt x="238555" y="125543"/>
                </a:lnTo>
                <a:lnTo>
                  <a:pt x="238555" y="81080"/>
                </a:lnTo>
                <a:lnTo>
                  <a:pt x="239041" y="81080"/>
                </a:lnTo>
                <a:cubicBezTo>
                  <a:pt x="238733" y="79178"/>
                  <a:pt x="238570" y="77254"/>
                  <a:pt x="238555" y="75327"/>
                </a:cubicBezTo>
                <a:cubicBezTo>
                  <a:pt x="238523" y="47606"/>
                  <a:pt x="216058" y="25141"/>
                  <a:pt x="188337" y="25109"/>
                </a:cubicBezTo>
                <a:lnTo>
                  <a:pt x="150655" y="25109"/>
                </a:lnTo>
                <a:lnTo>
                  <a:pt x="150655" y="112991"/>
                </a:lnTo>
                <a:lnTo>
                  <a:pt x="188337" y="112991"/>
                </a:lnTo>
                <a:cubicBezTo>
                  <a:pt x="216058" y="113023"/>
                  <a:pt x="238523" y="135488"/>
                  <a:pt x="238555" y="163209"/>
                </a:cubicBezTo>
                <a:lnTo>
                  <a:pt x="282490" y="163209"/>
                </a:lnTo>
                <a:cubicBezTo>
                  <a:pt x="284405" y="163195"/>
                  <a:pt x="286318" y="163056"/>
                  <a:pt x="288215" y="162793"/>
                </a:cubicBezTo>
                <a:lnTo>
                  <a:pt x="288215" y="125763"/>
                </a:lnTo>
                <a:lnTo>
                  <a:pt x="300770" y="125763"/>
                </a:lnTo>
                <a:lnTo>
                  <a:pt x="300770" y="159175"/>
                </a:lnTo>
                <a:cubicBezTo>
                  <a:pt x="316383" y="152025"/>
                  <a:pt x="326404" y="136440"/>
                  <a:pt x="326431" y="119268"/>
                </a:cubicBezTo>
                <a:lnTo>
                  <a:pt x="326431" y="62779"/>
                </a:lnTo>
                <a:lnTo>
                  <a:pt x="338986" y="62779"/>
                </a:lnTo>
                <a:lnTo>
                  <a:pt x="338986" y="119268"/>
                </a:lnTo>
                <a:cubicBezTo>
                  <a:pt x="338950" y="150456"/>
                  <a:pt x="313677" y="175728"/>
                  <a:pt x="282490" y="175764"/>
                </a:cubicBezTo>
                <a:lnTo>
                  <a:pt x="226000" y="175764"/>
                </a:lnTo>
                <a:lnTo>
                  <a:pt x="226000" y="163209"/>
                </a:lnTo>
                <a:cubicBezTo>
                  <a:pt x="225978" y="142418"/>
                  <a:pt x="209129" y="125568"/>
                  <a:pt x="188337" y="125546"/>
                </a:cubicBezTo>
                <a:lnTo>
                  <a:pt x="150655" y="125546"/>
                </a:lnTo>
                <a:lnTo>
                  <a:pt x="150655" y="388539"/>
                </a:lnTo>
                <a:cubicBezTo>
                  <a:pt x="185953" y="386177"/>
                  <a:pt x="217588" y="377301"/>
                  <a:pt x="235944" y="364170"/>
                </a:cubicBezTo>
                <a:lnTo>
                  <a:pt x="243250" y="374384"/>
                </a:lnTo>
                <a:cubicBezTo>
                  <a:pt x="219300" y="391517"/>
                  <a:pt x="177646" y="401745"/>
                  <a:pt x="131823" y="401745"/>
                </a:cubicBezTo>
                <a:cubicBezTo>
                  <a:pt x="57905" y="401745"/>
                  <a:pt x="0" y="375355"/>
                  <a:pt x="0" y="341664"/>
                </a:cubicBezTo>
                <a:cubicBezTo>
                  <a:pt x="0" y="313349"/>
                  <a:pt x="40073" y="289901"/>
                  <a:pt x="99726" y="283314"/>
                </a:cubicBezTo>
                <a:lnTo>
                  <a:pt x="101099" y="295795"/>
                </a:lnTo>
                <a:cubicBezTo>
                  <a:pt x="50623" y="301368"/>
                  <a:pt x="12555" y="321087"/>
                  <a:pt x="12555" y="341664"/>
                </a:cubicBezTo>
                <a:cubicBezTo>
                  <a:pt x="12555" y="362523"/>
                  <a:pt x="52216" y="384659"/>
                  <a:pt x="112991" y="388533"/>
                </a:cubicBezTo>
                <a:close/>
              </a:path>
            </a:pathLst>
          </a:custGeom>
          <a:solidFill>
            <a:srgbClr val="222222"/>
          </a:solidFill>
          <a:ln w="6697" cap="flat">
            <a:noFill/>
            <a:prstDash val="solid"/>
            <a:miter/>
          </a:ln>
        </p:spPr>
        <p:txBody>
          <a:bodyPr wrap="square" rtlCol="0" anchor="ctr">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74" name="任意多边形: 形状 89"/>
          <p:cNvSpPr/>
          <p:nvPr>
            <p:custDataLst>
              <p:tags r:id="rId21"/>
            </p:custDataLst>
          </p:nvPr>
        </p:nvSpPr>
        <p:spPr>
          <a:xfrm>
            <a:off x="3081540" y="2030720"/>
            <a:ext cx="392354" cy="401745"/>
          </a:xfrm>
          <a:custGeom>
            <a:avLst/>
            <a:gdLst>
              <a:gd name="connsiteX0" fmla="*/ 166011 w 392354"/>
              <a:gd name="connsiteY0" fmla="*/ 283556 h 401745"/>
              <a:gd name="connsiteX1" fmla="*/ 234283 w 392354"/>
              <a:gd name="connsiteY1" fmla="*/ 303308 h 401745"/>
              <a:gd name="connsiteX2" fmla="*/ 228190 w 392354"/>
              <a:gd name="connsiteY2" fmla="*/ 314286 h 401745"/>
              <a:gd name="connsiteX3" fmla="*/ 164540 w 392354"/>
              <a:gd name="connsiteY3" fmla="*/ 296025 h 401745"/>
              <a:gd name="connsiteX4" fmla="*/ 320166 w 392354"/>
              <a:gd name="connsiteY4" fmla="*/ 283519 h 401745"/>
              <a:gd name="connsiteX5" fmla="*/ 320166 w 392354"/>
              <a:gd name="connsiteY5" fmla="*/ 296074 h 401745"/>
              <a:gd name="connsiteX6" fmla="*/ 289828 w 392354"/>
              <a:gd name="connsiteY6" fmla="*/ 326415 h 401745"/>
              <a:gd name="connsiteX7" fmla="*/ 277273 w 392354"/>
              <a:gd name="connsiteY7" fmla="*/ 326415 h 401745"/>
              <a:gd name="connsiteX8" fmla="*/ 320166 w 392354"/>
              <a:gd name="connsiteY8" fmla="*/ 283519 h 401745"/>
              <a:gd name="connsiteX9" fmla="*/ 320166 w 392354"/>
              <a:gd name="connsiteY9" fmla="*/ 266781 h 401745"/>
              <a:gd name="connsiteX10" fmla="*/ 260532 w 392354"/>
              <a:gd name="connsiteY10" fmla="*/ 326415 h 401745"/>
              <a:gd name="connsiteX11" fmla="*/ 320166 w 392354"/>
              <a:gd name="connsiteY11" fmla="*/ 386049 h 401745"/>
              <a:gd name="connsiteX12" fmla="*/ 379800 w 392354"/>
              <a:gd name="connsiteY12" fmla="*/ 326415 h 401745"/>
              <a:gd name="connsiteX13" fmla="*/ 320166 w 392354"/>
              <a:gd name="connsiteY13" fmla="*/ 266781 h 401745"/>
              <a:gd name="connsiteX14" fmla="*/ 320166 w 392354"/>
              <a:gd name="connsiteY14" fmla="*/ 254226 h 401745"/>
              <a:gd name="connsiteX15" fmla="*/ 392354 w 392354"/>
              <a:gd name="connsiteY15" fmla="*/ 326415 h 401745"/>
              <a:gd name="connsiteX16" fmla="*/ 320166 w 392354"/>
              <a:gd name="connsiteY16" fmla="*/ 398603 h 401745"/>
              <a:gd name="connsiteX17" fmla="*/ 247977 w 392354"/>
              <a:gd name="connsiteY17" fmla="*/ 326415 h 401745"/>
              <a:gd name="connsiteX18" fmla="*/ 320166 w 392354"/>
              <a:gd name="connsiteY18" fmla="*/ 254226 h 401745"/>
              <a:gd name="connsiteX19" fmla="*/ 125545 w 392354"/>
              <a:gd name="connsiteY19" fmla="*/ 12555 h 401745"/>
              <a:gd name="connsiteX20" fmla="*/ 125545 w 392354"/>
              <a:gd name="connsiteY20" fmla="*/ 389056 h 401745"/>
              <a:gd name="connsiteX21" fmla="*/ 131823 w 392354"/>
              <a:gd name="connsiteY21" fmla="*/ 389191 h 401745"/>
              <a:gd name="connsiteX22" fmla="*/ 138100 w 392354"/>
              <a:gd name="connsiteY22" fmla="*/ 389103 h 401745"/>
              <a:gd name="connsiteX23" fmla="*/ 138100 w 392354"/>
              <a:gd name="connsiteY23" fmla="*/ 12555 h 401745"/>
              <a:gd name="connsiteX24" fmla="*/ 112991 w 392354"/>
              <a:gd name="connsiteY24" fmla="*/ 0 h 401745"/>
              <a:gd name="connsiteX25" fmla="*/ 150655 w 392354"/>
              <a:gd name="connsiteY25" fmla="*/ 0 h 401745"/>
              <a:gd name="connsiteX26" fmla="*/ 150655 w 392354"/>
              <a:gd name="connsiteY26" fmla="*/ 12555 h 401745"/>
              <a:gd name="connsiteX27" fmla="*/ 188337 w 392354"/>
              <a:gd name="connsiteY27" fmla="*/ 12555 h 401745"/>
              <a:gd name="connsiteX28" fmla="*/ 251109 w 392354"/>
              <a:gd name="connsiteY28" fmla="*/ 75327 h 401745"/>
              <a:gd name="connsiteX29" fmla="*/ 276219 w 392354"/>
              <a:gd name="connsiteY29" fmla="*/ 100436 h 401745"/>
              <a:gd name="connsiteX30" fmla="*/ 301328 w 392354"/>
              <a:gd name="connsiteY30" fmla="*/ 75327 h 401745"/>
              <a:gd name="connsiteX31" fmla="*/ 301328 w 392354"/>
              <a:gd name="connsiteY31" fmla="*/ 68719 h 401745"/>
              <a:gd name="connsiteX32" fmla="*/ 338655 w 392354"/>
              <a:gd name="connsiteY32" fmla="*/ 31389 h 401745"/>
              <a:gd name="connsiteX33" fmla="*/ 357799 w 392354"/>
              <a:gd name="connsiteY33" fmla="*/ 31389 h 401745"/>
              <a:gd name="connsiteX34" fmla="*/ 357799 w 392354"/>
              <a:gd name="connsiteY34" fmla="*/ 43944 h 401745"/>
              <a:gd name="connsiteX35" fmla="*/ 338655 w 392354"/>
              <a:gd name="connsiteY35" fmla="*/ 43944 h 401745"/>
              <a:gd name="connsiteX36" fmla="*/ 313882 w 392354"/>
              <a:gd name="connsiteY36" fmla="*/ 68719 h 401745"/>
              <a:gd name="connsiteX37" fmla="*/ 313882 w 392354"/>
              <a:gd name="connsiteY37" fmla="*/ 75327 h 401745"/>
              <a:gd name="connsiteX38" fmla="*/ 304212 w 392354"/>
              <a:gd name="connsiteY38" fmla="*/ 100564 h 401745"/>
              <a:gd name="connsiteX39" fmla="*/ 251109 w 392354"/>
              <a:gd name="connsiteY39" fmla="*/ 103321 h 401745"/>
              <a:gd name="connsiteX40" fmla="*/ 251109 w 392354"/>
              <a:gd name="connsiteY40" fmla="*/ 125543 h 401745"/>
              <a:gd name="connsiteX41" fmla="*/ 238555 w 392354"/>
              <a:gd name="connsiteY41" fmla="*/ 125543 h 401745"/>
              <a:gd name="connsiteX42" fmla="*/ 238555 w 392354"/>
              <a:gd name="connsiteY42" fmla="*/ 81080 h 401745"/>
              <a:gd name="connsiteX43" fmla="*/ 239041 w 392354"/>
              <a:gd name="connsiteY43" fmla="*/ 81080 h 401745"/>
              <a:gd name="connsiteX44" fmla="*/ 238555 w 392354"/>
              <a:gd name="connsiteY44" fmla="*/ 75327 h 401745"/>
              <a:gd name="connsiteX45" fmla="*/ 188337 w 392354"/>
              <a:gd name="connsiteY45" fmla="*/ 25109 h 401745"/>
              <a:gd name="connsiteX46" fmla="*/ 150655 w 392354"/>
              <a:gd name="connsiteY46" fmla="*/ 25109 h 401745"/>
              <a:gd name="connsiteX47" fmla="*/ 150655 w 392354"/>
              <a:gd name="connsiteY47" fmla="*/ 112991 h 401745"/>
              <a:gd name="connsiteX48" fmla="*/ 188337 w 392354"/>
              <a:gd name="connsiteY48" fmla="*/ 112991 h 401745"/>
              <a:gd name="connsiteX49" fmla="*/ 238555 w 392354"/>
              <a:gd name="connsiteY49" fmla="*/ 163209 h 401745"/>
              <a:gd name="connsiteX50" fmla="*/ 282490 w 392354"/>
              <a:gd name="connsiteY50" fmla="*/ 163209 h 401745"/>
              <a:gd name="connsiteX51" fmla="*/ 288215 w 392354"/>
              <a:gd name="connsiteY51" fmla="*/ 162792 h 401745"/>
              <a:gd name="connsiteX52" fmla="*/ 288215 w 392354"/>
              <a:gd name="connsiteY52" fmla="*/ 125763 h 401745"/>
              <a:gd name="connsiteX53" fmla="*/ 300770 w 392354"/>
              <a:gd name="connsiteY53" fmla="*/ 125763 h 401745"/>
              <a:gd name="connsiteX54" fmla="*/ 300770 w 392354"/>
              <a:gd name="connsiteY54" fmla="*/ 159175 h 401745"/>
              <a:gd name="connsiteX55" fmla="*/ 326431 w 392354"/>
              <a:gd name="connsiteY55" fmla="*/ 119268 h 401745"/>
              <a:gd name="connsiteX56" fmla="*/ 326431 w 392354"/>
              <a:gd name="connsiteY56" fmla="*/ 62779 h 401745"/>
              <a:gd name="connsiteX57" fmla="*/ 338986 w 392354"/>
              <a:gd name="connsiteY57" fmla="*/ 62779 h 401745"/>
              <a:gd name="connsiteX58" fmla="*/ 338986 w 392354"/>
              <a:gd name="connsiteY58" fmla="*/ 119268 h 401745"/>
              <a:gd name="connsiteX59" fmla="*/ 282490 w 392354"/>
              <a:gd name="connsiteY59" fmla="*/ 175764 h 401745"/>
              <a:gd name="connsiteX60" fmla="*/ 226000 w 392354"/>
              <a:gd name="connsiteY60" fmla="*/ 175764 h 401745"/>
              <a:gd name="connsiteX61" fmla="*/ 226000 w 392354"/>
              <a:gd name="connsiteY61" fmla="*/ 163209 h 401745"/>
              <a:gd name="connsiteX62" fmla="*/ 188337 w 392354"/>
              <a:gd name="connsiteY62" fmla="*/ 125545 h 401745"/>
              <a:gd name="connsiteX63" fmla="*/ 150655 w 392354"/>
              <a:gd name="connsiteY63" fmla="*/ 125545 h 401745"/>
              <a:gd name="connsiteX64" fmla="*/ 150655 w 392354"/>
              <a:gd name="connsiteY64" fmla="*/ 388539 h 401745"/>
              <a:gd name="connsiteX65" fmla="*/ 235944 w 392354"/>
              <a:gd name="connsiteY65" fmla="*/ 364170 h 401745"/>
              <a:gd name="connsiteX66" fmla="*/ 243250 w 392354"/>
              <a:gd name="connsiteY66" fmla="*/ 374384 h 401745"/>
              <a:gd name="connsiteX67" fmla="*/ 131823 w 392354"/>
              <a:gd name="connsiteY67" fmla="*/ 401745 h 401745"/>
              <a:gd name="connsiteX68" fmla="*/ 0 w 392354"/>
              <a:gd name="connsiteY68" fmla="*/ 341664 h 401745"/>
              <a:gd name="connsiteX69" fmla="*/ 99726 w 392354"/>
              <a:gd name="connsiteY69" fmla="*/ 283314 h 401745"/>
              <a:gd name="connsiteX70" fmla="*/ 101099 w 392354"/>
              <a:gd name="connsiteY70" fmla="*/ 295795 h 401745"/>
              <a:gd name="connsiteX71" fmla="*/ 12555 w 392354"/>
              <a:gd name="connsiteY71" fmla="*/ 341664 h 401745"/>
              <a:gd name="connsiteX72" fmla="*/ 112991 w 392354"/>
              <a:gd name="connsiteY72" fmla="*/ 388533 h 40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354" h="401745">
                <a:moveTo>
                  <a:pt x="166011" y="283556"/>
                </a:moveTo>
                <a:cubicBezTo>
                  <a:pt x="189812" y="285766"/>
                  <a:pt x="212978" y="292468"/>
                  <a:pt x="234283" y="303308"/>
                </a:cubicBezTo>
                <a:lnTo>
                  <a:pt x="228190" y="314286"/>
                </a:lnTo>
                <a:cubicBezTo>
                  <a:pt x="208291" y="304299"/>
                  <a:pt x="186707" y="298106"/>
                  <a:pt x="164540" y="296025"/>
                </a:cubicBezTo>
                <a:close/>
                <a:moveTo>
                  <a:pt x="320166" y="283519"/>
                </a:moveTo>
                <a:lnTo>
                  <a:pt x="320166" y="296074"/>
                </a:lnTo>
                <a:cubicBezTo>
                  <a:pt x="303418" y="296093"/>
                  <a:pt x="289846" y="309667"/>
                  <a:pt x="289828" y="326415"/>
                </a:cubicBezTo>
                <a:lnTo>
                  <a:pt x="277273" y="326415"/>
                </a:lnTo>
                <a:cubicBezTo>
                  <a:pt x="277299" y="302736"/>
                  <a:pt x="296487" y="283547"/>
                  <a:pt x="320166" y="283519"/>
                </a:cubicBezTo>
                <a:close/>
                <a:moveTo>
                  <a:pt x="320166" y="266781"/>
                </a:moveTo>
                <a:cubicBezTo>
                  <a:pt x="287246" y="266818"/>
                  <a:pt x="260569" y="293495"/>
                  <a:pt x="260532" y="326415"/>
                </a:cubicBezTo>
                <a:cubicBezTo>
                  <a:pt x="260532" y="359349"/>
                  <a:pt x="287231" y="386049"/>
                  <a:pt x="320166" y="386049"/>
                </a:cubicBezTo>
                <a:cubicBezTo>
                  <a:pt x="353100" y="386049"/>
                  <a:pt x="379800" y="359349"/>
                  <a:pt x="379800" y="326415"/>
                </a:cubicBezTo>
                <a:cubicBezTo>
                  <a:pt x="379800" y="293480"/>
                  <a:pt x="353100" y="266781"/>
                  <a:pt x="320166" y="266781"/>
                </a:cubicBezTo>
                <a:close/>
                <a:moveTo>
                  <a:pt x="320166" y="254226"/>
                </a:moveTo>
                <a:cubicBezTo>
                  <a:pt x="360034" y="254226"/>
                  <a:pt x="392354" y="286546"/>
                  <a:pt x="392354" y="326415"/>
                </a:cubicBezTo>
                <a:cubicBezTo>
                  <a:pt x="392354" y="366283"/>
                  <a:pt x="360034" y="398603"/>
                  <a:pt x="320166" y="398603"/>
                </a:cubicBezTo>
                <a:cubicBezTo>
                  <a:pt x="280316" y="398558"/>
                  <a:pt x="248023" y="366265"/>
                  <a:pt x="247977" y="326415"/>
                </a:cubicBezTo>
                <a:cubicBezTo>
                  <a:pt x="247977" y="286546"/>
                  <a:pt x="280297" y="254226"/>
                  <a:pt x="320166" y="254226"/>
                </a:cubicBezTo>
                <a:close/>
                <a:moveTo>
                  <a:pt x="125545" y="12555"/>
                </a:moveTo>
                <a:lnTo>
                  <a:pt x="125545" y="389056"/>
                </a:lnTo>
                <a:cubicBezTo>
                  <a:pt x="127640" y="389099"/>
                  <a:pt x="129686" y="389191"/>
                  <a:pt x="131823" y="389191"/>
                </a:cubicBezTo>
                <a:cubicBezTo>
                  <a:pt x="133924" y="389191"/>
                  <a:pt x="136013" y="389149"/>
                  <a:pt x="138100" y="389103"/>
                </a:cubicBezTo>
                <a:lnTo>
                  <a:pt x="138100" y="12555"/>
                </a:lnTo>
                <a:close/>
                <a:moveTo>
                  <a:pt x="112991" y="0"/>
                </a:moveTo>
                <a:lnTo>
                  <a:pt x="150655" y="0"/>
                </a:lnTo>
                <a:lnTo>
                  <a:pt x="150655" y="12555"/>
                </a:lnTo>
                <a:lnTo>
                  <a:pt x="188337" y="12555"/>
                </a:lnTo>
                <a:cubicBezTo>
                  <a:pt x="222989" y="12595"/>
                  <a:pt x="251070" y="40675"/>
                  <a:pt x="251109" y="75327"/>
                </a:cubicBezTo>
                <a:cubicBezTo>
                  <a:pt x="251109" y="89195"/>
                  <a:pt x="262352" y="100436"/>
                  <a:pt x="276219" y="100436"/>
                </a:cubicBezTo>
                <a:cubicBezTo>
                  <a:pt x="290086" y="100436"/>
                  <a:pt x="301328" y="89195"/>
                  <a:pt x="301328" y="75327"/>
                </a:cubicBezTo>
                <a:lnTo>
                  <a:pt x="301328" y="68719"/>
                </a:lnTo>
                <a:cubicBezTo>
                  <a:pt x="301351" y="48113"/>
                  <a:pt x="318048" y="31414"/>
                  <a:pt x="338655" y="31389"/>
                </a:cubicBezTo>
                <a:lnTo>
                  <a:pt x="357799" y="31389"/>
                </a:lnTo>
                <a:lnTo>
                  <a:pt x="357799" y="43944"/>
                </a:lnTo>
                <a:lnTo>
                  <a:pt x="338655" y="43944"/>
                </a:lnTo>
                <a:cubicBezTo>
                  <a:pt x="324978" y="43961"/>
                  <a:pt x="313897" y="55044"/>
                  <a:pt x="313882" y="68719"/>
                </a:cubicBezTo>
                <a:lnTo>
                  <a:pt x="313882" y="75327"/>
                </a:lnTo>
                <a:cubicBezTo>
                  <a:pt x="313898" y="84647"/>
                  <a:pt x="310452" y="93641"/>
                  <a:pt x="304212" y="100564"/>
                </a:cubicBezTo>
                <a:cubicBezTo>
                  <a:pt x="290310" y="115989"/>
                  <a:pt x="266535" y="117223"/>
                  <a:pt x="251109" y="103321"/>
                </a:cubicBezTo>
                <a:lnTo>
                  <a:pt x="251109" y="125543"/>
                </a:lnTo>
                <a:lnTo>
                  <a:pt x="238555" y="125543"/>
                </a:lnTo>
                <a:lnTo>
                  <a:pt x="238555" y="81080"/>
                </a:lnTo>
                <a:lnTo>
                  <a:pt x="239041" y="81080"/>
                </a:lnTo>
                <a:cubicBezTo>
                  <a:pt x="238733" y="79178"/>
                  <a:pt x="238570" y="77254"/>
                  <a:pt x="238555" y="75327"/>
                </a:cubicBezTo>
                <a:cubicBezTo>
                  <a:pt x="238523" y="47606"/>
                  <a:pt x="216058" y="25141"/>
                  <a:pt x="188337" y="25109"/>
                </a:cubicBezTo>
                <a:lnTo>
                  <a:pt x="150655" y="25109"/>
                </a:lnTo>
                <a:lnTo>
                  <a:pt x="150655" y="112991"/>
                </a:lnTo>
                <a:lnTo>
                  <a:pt x="188337" y="112991"/>
                </a:lnTo>
                <a:cubicBezTo>
                  <a:pt x="216058" y="113023"/>
                  <a:pt x="238523" y="135488"/>
                  <a:pt x="238555" y="163209"/>
                </a:cubicBezTo>
                <a:lnTo>
                  <a:pt x="282490" y="163209"/>
                </a:lnTo>
                <a:cubicBezTo>
                  <a:pt x="284405" y="163195"/>
                  <a:pt x="286318" y="163056"/>
                  <a:pt x="288215" y="162792"/>
                </a:cubicBezTo>
                <a:lnTo>
                  <a:pt x="288215" y="125763"/>
                </a:lnTo>
                <a:lnTo>
                  <a:pt x="300770" y="125763"/>
                </a:lnTo>
                <a:lnTo>
                  <a:pt x="300770" y="159175"/>
                </a:lnTo>
                <a:cubicBezTo>
                  <a:pt x="316383" y="152025"/>
                  <a:pt x="326404" y="136440"/>
                  <a:pt x="326431" y="119268"/>
                </a:cubicBezTo>
                <a:lnTo>
                  <a:pt x="326431" y="62779"/>
                </a:lnTo>
                <a:lnTo>
                  <a:pt x="338986" y="62779"/>
                </a:lnTo>
                <a:lnTo>
                  <a:pt x="338986" y="119268"/>
                </a:lnTo>
                <a:cubicBezTo>
                  <a:pt x="338950" y="150455"/>
                  <a:pt x="313677" y="175728"/>
                  <a:pt x="282490" y="175764"/>
                </a:cubicBezTo>
                <a:lnTo>
                  <a:pt x="226000" y="175764"/>
                </a:lnTo>
                <a:lnTo>
                  <a:pt x="226000" y="163209"/>
                </a:lnTo>
                <a:cubicBezTo>
                  <a:pt x="225978" y="142418"/>
                  <a:pt x="209129" y="125568"/>
                  <a:pt x="188337" y="125545"/>
                </a:cubicBezTo>
                <a:lnTo>
                  <a:pt x="150655" y="125545"/>
                </a:lnTo>
                <a:lnTo>
                  <a:pt x="150655" y="388539"/>
                </a:lnTo>
                <a:cubicBezTo>
                  <a:pt x="185953" y="386177"/>
                  <a:pt x="217588" y="377301"/>
                  <a:pt x="235944" y="364170"/>
                </a:cubicBezTo>
                <a:lnTo>
                  <a:pt x="243250" y="374384"/>
                </a:lnTo>
                <a:cubicBezTo>
                  <a:pt x="219300" y="391517"/>
                  <a:pt x="177646" y="401745"/>
                  <a:pt x="131823" y="401745"/>
                </a:cubicBezTo>
                <a:cubicBezTo>
                  <a:pt x="57905" y="401745"/>
                  <a:pt x="0" y="375355"/>
                  <a:pt x="0" y="341664"/>
                </a:cubicBezTo>
                <a:cubicBezTo>
                  <a:pt x="0" y="313349"/>
                  <a:pt x="40073" y="289901"/>
                  <a:pt x="99726" y="283314"/>
                </a:cubicBezTo>
                <a:lnTo>
                  <a:pt x="101099" y="295795"/>
                </a:lnTo>
                <a:cubicBezTo>
                  <a:pt x="50623" y="301367"/>
                  <a:pt x="12555" y="321087"/>
                  <a:pt x="12555" y="341664"/>
                </a:cubicBezTo>
                <a:cubicBezTo>
                  <a:pt x="12555" y="362523"/>
                  <a:pt x="52216" y="384659"/>
                  <a:pt x="112991" y="388533"/>
                </a:cubicBezTo>
                <a:close/>
              </a:path>
            </a:pathLst>
          </a:custGeom>
          <a:solidFill>
            <a:srgbClr val="222222"/>
          </a:solidFill>
          <a:ln w="6697" cap="flat">
            <a:noFill/>
            <a:prstDash val="solid"/>
            <a:miter/>
          </a:ln>
        </p:spPr>
        <p:txBody>
          <a:bodyPr wrap="square" rtlCol="0" anchor="ctr">
            <a:normAutofit/>
          </a:bodyPr>
          <a:lstStyle/>
          <a:p>
            <a:pPr>
              <a:lnSpc>
                <a:spcPct val="120000"/>
              </a:lnSpc>
            </a:pPr>
            <a:endParaRPr lang="zh-CN" altLang="en-US">
              <a:latin typeface="微软雅黑" panose="020B0503020204020204" pitchFamily="34" charset="-122"/>
              <a:ea typeface="微软雅黑" panose="020B0503020204020204" pitchFamily="34" charset="-122"/>
            </a:endParaRPr>
          </a:p>
        </p:txBody>
      </p:sp>
      <p:sp>
        <p:nvSpPr>
          <p:cNvPr id="75" name="文本框 74"/>
          <p:cNvSpPr txBox="1"/>
          <p:nvPr>
            <p:custDataLst>
              <p:tags r:id="rId22"/>
            </p:custDataLst>
          </p:nvPr>
        </p:nvSpPr>
        <p:spPr>
          <a:xfrm>
            <a:off x="2697702" y="5063452"/>
            <a:ext cx="1189806" cy="481888"/>
          </a:xfrm>
          <a:prstGeom prst="rect">
            <a:avLst/>
          </a:prstGeom>
          <a:noFill/>
        </p:spPr>
        <p:txBody>
          <a:bodyPr wrap="none" rtlCol="0">
            <a:normAutofit/>
          </a:bodyPr>
          <a:lstStyle/>
          <a:p>
            <a:pPr algn="ctr">
              <a:lnSpc>
                <a:spcPct val="120000"/>
              </a:lnSpc>
            </a:pPr>
            <a:r>
              <a:rPr kumimoji="1" lang="zh-CN" altLang="en-US" b="1" spc="300" dirty="0">
                <a:solidFill>
                  <a:srgbClr val="2196F3"/>
                </a:solidFill>
                <a:latin typeface="微软雅黑" panose="020B0503020204020204" pitchFamily="34" charset="-122"/>
                <a:ea typeface="微软雅黑" panose="020B0503020204020204" pitchFamily="34" charset="-122"/>
              </a:rPr>
              <a:t>任务管理</a:t>
            </a:r>
            <a:endParaRPr kumimoji="1" lang="zh-CN" altLang="en-US" b="1" spc="300" dirty="0">
              <a:solidFill>
                <a:srgbClr val="2196F3"/>
              </a:solidFill>
              <a:latin typeface="微软雅黑" panose="020B0503020204020204" pitchFamily="34" charset="-122"/>
              <a:ea typeface="微软雅黑" panose="020B0503020204020204" pitchFamily="34" charset="-122"/>
            </a:endParaRPr>
          </a:p>
        </p:txBody>
      </p:sp>
      <p:sp>
        <p:nvSpPr>
          <p:cNvPr id="76" name="文本框 75"/>
          <p:cNvSpPr txBox="1"/>
          <p:nvPr>
            <p:custDataLst>
              <p:tags r:id="rId23"/>
            </p:custDataLst>
          </p:nvPr>
        </p:nvSpPr>
        <p:spPr>
          <a:xfrm>
            <a:off x="687940" y="4049622"/>
            <a:ext cx="2019600" cy="903600"/>
          </a:xfrm>
          <a:prstGeom prst="rect">
            <a:avLst/>
          </a:prstGeom>
          <a:noFill/>
        </p:spPr>
        <p:txBody>
          <a:bodyPr wrap="square" rtlCol="0" anchor="ctr" anchorCtr="0">
            <a:noAutofit/>
          </a:bodyPr>
          <a:lstStyle/>
          <a:p>
            <a:pPr algn="l">
              <a:lnSpc>
                <a:spcPct val="150000"/>
              </a:lnSpc>
            </a:pPr>
            <a:r>
              <a:rPr kumimoji="1" lang="zh-CN" altLang="en-US" sz="1400" spc="150" dirty="0">
                <a:latin typeface="微软雅黑" panose="020B0503020204020204" pitchFamily="34" charset="-122"/>
                <a:ea typeface="微软雅黑" panose="020B0503020204020204" pitchFamily="34" charset="-122"/>
              </a:rPr>
              <a:t>通过调度任务将一系列数据处理流程串接起来形成数据处理任务</a:t>
            </a:r>
            <a:endParaRPr kumimoji="1" lang="zh-CN" altLang="en-US" sz="1400" spc="150" dirty="0">
              <a:latin typeface="微软雅黑" panose="020B0503020204020204" pitchFamily="34" charset="-122"/>
              <a:ea typeface="微软雅黑" panose="020B0503020204020204" pitchFamily="34" charset="-122"/>
            </a:endParaRPr>
          </a:p>
        </p:txBody>
      </p:sp>
      <p:sp>
        <p:nvSpPr>
          <p:cNvPr id="77" name="文本框 76"/>
          <p:cNvSpPr txBox="1"/>
          <p:nvPr>
            <p:custDataLst>
              <p:tags r:id="rId24"/>
            </p:custDataLst>
          </p:nvPr>
        </p:nvSpPr>
        <p:spPr>
          <a:xfrm>
            <a:off x="2697702" y="2813760"/>
            <a:ext cx="1189806" cy="481888"/>
          </a:xfrm>
          <a:prstGeom prst="rect">
            <a:avLst/>
          </a:prstGeom>
          <a:noFill/>
        </p:spPr>
        <p:txBody>
          <a:bodyPr wrap="none" rtlCol="0">
            <a:normAutofit/>
          </a:bodyPr>
          <a:lstStyle/>
          <a:p>
            <a:pPr algn="ctr">
              <a:lnSpc>
                <a:spcPct val="120000"/>
              </a:lnSpc>
            </a:pPr>
            <a:r>
              <a:rPr kumimoji="1" lang="zh-CN" altLang="en-US" b="1" spc="300" dirty="0">
                <a:solidFill>
                  <a:srgbClr val="2196F3"/>
                </a:solidFill>
                <a:latin typeface="微软雅黑" panose="020B0503020204020204" pitchFamily="34" charset="-122"/>
                <a:ea typeface="微软雅黑" panose="020B0503020204020204" pitchFamily="34" charset="-122"/>
              </a:rPr>
              <a:t>转换管理</a:t>
            </a:r>
            <a:endParaRPr kumimoji="1" lang="zh-CN" altLang="en-US" b="1" spc="300" dirty="0">
              <a:solidFill>
                <a:srgbClr val="2196F3"/>
              </a:solidFill>
              <a:latin typeface="微软雅黑" panose="020B0503020204020204" pitchFamily="34" charset="-122"/>
              <a:ea typeface="微软雅黑" panose="020B0503020204020204" pitchFamily="34" charset="-122"/>
            </a:endParaRPr>
          </a:p>
        </p:txBody>
      </p:sp>
      <p:sp>
        <p:nvSpPr>
          <p:cNvPr id="78" name="文本框 77"/>
          <p:cNvSpPr txBox="1"/>
          <p:nvPr>
            <p:custDataLst>
              <p:tags r:id="rId25"/>
            </p:custDataLst>
          </p:nvPr>
        </p:nvSpPr>
        <p:spPr>
          <a:xfrm>
            <a:off x="8569243" y="2820745"/>
            <a:ext cx="1189806" cy="481888"/>
          </a:xfrm>
          <a:prstGeom prst="rect">
            <a:avLst/>
          </a:prstGeom>
          <a:noFill/>
        </p:spPr>
        <p:txBody>
          <a:bodyPr wrap="none" rtlCol="0">
            <a:normAutofit/>
          </a:bodyPr>
          <a:lstStyle/>
          <a:p>
            <a:pPr algn="ctr">
              <a:lnSpc>
                <a:spcPct val="120000"/>
              </a:lnSpc>
            </a:pPr>
            <a:r>
              <a:rPr kumimoji="1" lang="zh-CN" altLang="en-US" b="1" spc="300" dirty="0">
                <a:solidFill>
                  <a:srgbClr val="2196F3"/>
                </a:solidFill>
                <a:latin typeface="微软雅黑" panose="020B0503020204020204" pitchFamily="34" charset="-122"/>
                <a:ea typeface="微软雅黑" panose="020B0503020204020204" pitchFamily="34" charset="-122"/>
              </a:rPr>
              <a:t>场景服务</a:t>
            </a:r>
            <a:endParaRPr kumimoji="1" lang="zh-CN" altLang="en-US" b="1" spc="300" dirty="0">
              <a:solidFill>
                <a:srgbClr val="2196F3"/>
              </a:solidFill>
              <a:latin typeface="微软雅黑" panose="020B0503020204020204" pitchFamily="34" charset="-122"/>
              <a:ea typeface="微软雅黑" panose="020B0503020204020204" pitchFamily="34" charset="-122"/>
            </a:endParaRPr>
          </a:p>
        </p:txBody>
      </p:sp>
      <p:sp>
        <p:nvSpPr>
          <p:cNvPr id="79" name="文本框 78"/>
          <p:cNvSpPr txBox="1"/>
          <p:nvPr>
            <p:custDataLst>
              <p:tags r:id="rId26"/>
            </p:custDataLst>
          </p:nvPr>
        </p:nvSpPr>
        <p:spPr>
          <a:xfrm>
            <a:off x="8552181" y="5063452"/>
            <a:ext cx="1194902" cy="481888"/>
          </a:xfrm>
          <a:prstGeom prst="rect">
            <a:avLst/>
          </a:prstGeom>
          <a:noFill/>
        </p:spPr>
        <p:txBody>
          <a:bodyPr wrap="none" rtlCol="0">
            <a:normAutofit/>
          </a:bodyPr>
          <a:lstStyle/>
          <a:p>
            <a:pPr algn="ctr">
              <a:lnSpc>
                <a:spcPct val="120000"/>
              </a:lnSpc>
            </a:pPr>
            <a:r>
              <a:rPr kumimoji="1" lang="zh-CN" altLang="en-US" b="1" spc="300" dirty="0">
                <a:solidFill>
                  <a:srgbClr val="2196F3"/>
                </a:solidFill>
                <a:latin typeface="微软雅黑" panose="020B0503020204020204" pitchFamily="34" charset="-122"/>
                <a:ea typeface="微软雅黑" panose="020B0503020204020204" pitchFamily="34" charset="-122"/>
              </a:rPr>
              <a:t>流程服务</a:t>
            </a:r>
            <a:endParaRPr kumimoji="1" lang="zh-CN" altLang="en-US" b="1" spc="300" dirty="0">
              <a:solidFill>
                <a:srgbClr val="2196F3"/>
              </a:solidFill>
              <a:latin typeface="微软雅黑" panose="020B0503020204020204" pitchFamily="34" charset="-122"/>
              <a:ea typeface="微软雅黑" panose="020B0503020204020204" pitchFamily="34" charset="-122"/>
            </a:endParaRPr>
          </a:p>
        </p:txBody>
      </p:sp>
      <p:sp>
        <p:nvSpPr>
          <p:cNvPr id="80" name="文本框 79"/>
          <p:cNvSpPr txBox="1"/>
          <p:nvPr>
            <p:custDataLst>
              <p:tags r:id="rId27"/>
            </p:custDataLst>
          </p:nvPr>
        </p:nvSpPr>
        <p:spPr>
          <a:xfrm>
            <a:off x="678415" y="1917412"/>
            <a:ext cx="2019600" cy="903600"/>
          </a:xfrm>
          <a:prstGeom prst="rect">
            <a:avLst/>
          </a:prstGeom>
          <a:noFill/>
        </p:spPr>
        <p:txBody>
          <a:bodyPr wrap="square" rtlCol="0" anchor="ctr" anchorCtr="0"/>
          <a:lstStyle/>
          <a:p>
            <a:pPr algn="l">
              <a:lnSpc>
                <a:spcPct val="150000"/>
              </a:lnSpc>
            </a:pPr>
            <a:r>
              <a:rPr kumimoji="1" lang="zh-CN" altLang="en-US" sz="1400" spc="150" dirty="0">
                <a:latin typeface="微软雅黑" panose="020B0503020204020204" pitchFamily="34" charset="-122"/>
                <a:ea typeface="微软雅黑" panose="020B0503020204020204" pitchFamily="34" charset="-122"/>
              </a:rPr>
              <a:t>提供数据复杂加工处理能力，例如数据过滤、丰富、转换、自定义处理，各类数据读取与写入等</a:t>
            </a:r>
            <a:endParaRPr kumimoji="1" lang="zh-CN" altLang="en-US" sz="1400" spc="150" dirty="0">
              <a:latin typeface="微软雅黑" panose="020B0503020204020204" pitchFamily="34" charset="-122"/>
              <a:ea typeface="微软雅黑" panose="020B0503020204020204" pitchFamily="34" charset="-122"/>
            </a:endParaRPr>
          </a:p>
        </p:txBody>
      </p:sp>
      <p:sp>
        <p:nvSpPr>
          <p:cNvPr id="81" name="文本框 80"/>
          <p:cNvSpPr txBox="1"/>
          <p:nvPr>
            <p:custDataLst>
              <p:tags r:id="rId28"/>
            </p:custDataLst>
          </p:nvPr>
        </p:nvSpPr>
        <p:spPr>
          <a:xfrm>
            <a:off x="9759148" y="4265819"/>
            <a:ext cx="2019600" cy="903600"/>
          </a:xfrm>
          <a:prstGeom prst="rect">
            <a:avLst/>
          </a:prstGeom>
          <a:noFill/>
        </p:spPr>
        <p:txBody>
          <a:bodyPr wrap="square" rtlCol="0" anchor="ctr" anchorCtr="0">
            <a:noAutofit/>
          </a:bodyPr>
          <a:lstStyle/>
          <a:p>
            <a:pPr>
              <a:lnSpc>
                <a:spcPct val="150000"/>
              </a:lnSpc>
            </a:pPr>
            <a:r>
              <a:rPr kumimoji="1" lang="zh-CN" altLang="en-US" sz="1400" spc="150" dirty="0">
                <a:latin typeface="微软雅黑" panose="020B0503020204020204" pitchFamily="34" charset="-122"/>
                <a:ea typeface="微软雅黑" panose="020B0503020204020204" pitchFamily="34" charset="-122"/>
              </a:rPr>
              <a:t>将一类场景抽象成一个服务，通过调用</a:t>
            </a:r>
            <a:r>
              <a:rPr kumimoji="1" lang="en-US" altLang="zh-CN" sz="1400" spc="150" dirty="0">
                <a:latin typeface="微软雅黑" panose="020B0503020204020204" pitchFamily="34" charset="-122"/>
                <a:ea typeface="微软雅黑" panose="020B0503020204020204" pitchFamily="34" charset="-122"/>
              </a:rPr>
              <a:t>API</a:t>
            </a:r>
            <a:r>
              <a:rPr kumimoji="1" lang="zh-CN" altLang="en-US" sz="1400" spc="150" dirty="0">
                <a:latin typeface="微软雅黑" panose="020B0503020204020204" pitchFamily="34" charset="-122"/>
                <a:ea typeface="微软雅黑" panose="020B0503020204020204" pitchFamily="34" charset="-122"/>
              </a:rPr>
              <a:t>接口并传递参数即可实现数据集成处理</a:t>
            </a:r>
            <a:endParaRPr kumimoji="1" lang="zh-CN" altLang="en-US" sz="1400" spc="150" dirty="0">
              <a:latin typeface="微软雅黑" panose="020B0503020204020204" pitchFamily="34" charset="-122"/>
              <a:ea typeface="微软雅黑" panose="020B0503020204020204" pitchFamily="34" charset="-122"/>
            </a:endParaRPr>
          </a:p>
        </p:txBody>
      </p:sp>
      <p:sp>
        <p:nvSpPr>
          <p:cNvPr id="82" name="文本框 81"/>
          <p:cNvSpPr txBox="1"/>
          <p:nvPr>
            <p:custDataLst>
              <p:tags r:id="rId29"/>
            </p:custDataLst>
          </p:nvPr>
        </p:nvSpPr>
        <p:spPr>
          <a:xfrm>
            <a:off x="9735317" y="1774266"/>
            <a:ext cx="2019600" cy="903600"/>
          </a:xfrm>
          <a:prstGeom prst="rect">
            <a:avLst/>
          </a:prstGeom>
          <a:noFill/>
        </p:spPr>
        <p:txBody>
          <a:bodyPr wrap="square" rtlCol="0" anchor="ctr" anchorCtr="0">
            <a:noAutofit/>
          </a:bodyPr>
          <a:lstStyle/>
          <a:p>
            <a:pPr>
              <a:lnSpc>
                <a:spcPct val="150000"/>
              </a:lnSpc>
            </a:pPr>
            <a:r>
              <a:rPr kumimoji="1" lang="zh-CN" altLang="en-US" sz="1400" spc="150" dirty="0">
                <a:latin typeface="微软雅黑" panose="020B0503020204020204" pitchFamily="34" charset="-122"/>
                <a:ea typeface="微软雅黑" panose="020B0503020204020204" pitchFamily="34" charset="-122"/>
              </a:rPr>
              <a:t>针对数据交换、共享、同步等场景，通过业务化配置实现流程配置，降低配置复杂度</a:t>
            </a:r>
            <a:endParaRPr kumimoji="1" lang="zh-CN" altLang="en-US" sz="1400" spc="150" dirty="0">
              <a:latin typeface="微软雅黑" panose="020B0503020204020204" pitchFamily="34" charset="-122"/>
              <a:ea typeface="微软雅黑" panose="020B0503020204020204" pitchFamily="34" charset="-122"/>
            </a:endParaRPr>
          </a:p>
        </p:txBody>
      </p:sp>
      <p:sp>
        <p:nvSpPr>
          <p:cNvPr id="83" name="文本框 82"/>
          <p:cNvSpPr txBox="1"/>
          <p:nvPr/>
        </p:nvSpPr>
        <p:spPr>
          <a:xfrm>
            <a:off x="5982789" y="2622640"/>
            <a:ext cx="487680" cy="275590"/>
          </a:xfrm>
          <a:prstGeom prst="rect">
            <a:avLst/>
          </a:prstGeom>
          <a:noFill/>
        </p:spPr>
        <p:txBody>
          <a:bodyPr wrap="none" rtlCol="0"/>
          <a:lstStyle/>
          <a:p>
            <a:pPr lvl="0" algn="ctr">
              <a:lnSpc>
                <a:spcPct val="120000"/>
              </a:lnSpc>
              <a:buClrTx/>
              <a:buSzTx/>
              <a:buFontTx/>
            </a:pPr>
            <a:r>
              <a:rPr kumimoji="1" lang="zh-CN" altLang="en-US" b="1" spc="300" dirty="0">
                <a:solidFill>
                  <a:srgbClr val="2196F3"/>
                </a:solidFill>
                <a:latin typeface="微软雅黑" panose="020B0503020204020204" pitchFamily="34" charset="-122"/>
                <a:ea typeface="微软雅黑" panose="020B0503020204020204" pitchFamily="34" charset="-122"/>
                <a:sym typeface="+mn-ea"/>
              </a:rPr>
              <a:t>监控</a:t>
            </a:r>
            <a:endParaRPr kumimoji="1" lang="zh-CN" altLang="en-US" b="1" spc="300" dirty="0">
              <a:solidFill>
                <a:srgbClr val="2196F3"/>
              </a:solidFill>
              <a:latin typeface="微软雅黑" panose="020B0503020204020204" pitchFamily="34" charset="-122"/>
              <a:ea typeface="微软雅黑" panose="020B0503020204020204" pitchFamily="34" charset="-122"/>
              <a:sym typeface="+mn-ea"/>
            </a:endParaRPr>
          </a:p>
        </p:txBody>
      </p:sp>
      <p:sp>
        <p:nvSpPr>
          <p:cNvPr id="84" name="文本框 83"/>
          <p:cNvSpPr txBox="1"/>
          <p:nvPr/>
        </p:nvSpPr>
        <p:spPr>
          <a:xfrm>
            <a:off x="5994854" y="3667850"/>
            <a:ext cx="487680" cy="275590"/>
          </a:xfrm>
          <a:prstGeom prst="rect">
            <a:avLst/>
          </a:prstGeom>
          <a:noFill/>
        </p:spPr>
        <p:txBody>
          <a:bodyPr wrap="none" rtlCol="0"/>
          <a:lstStyle/>
          <a:p>
            <a:pPr lvl="0" algn="ctr">
              <a:lnSpc>
                <a:spcPct val="120000"/>
              </a:lnSpc>
              <a:buClrTx/>
              <a:buSzTx/>
              <a:buFontTx/>
            </a:pPr>
            <a:r>
              <a:rPr kumimoji="1" lang="zh-CN" altLang="en-US" b="1" spc="300" dirty="0">
                <a:solidFill>
                  <a:srgbClr val="2196F3"/>
                </a:solidFill>
                <a:latin typeface="微软雅黑" panose="020B0503020204020204" pitchFamily="34" charset="-122"/>
                <a:ea typeface="微软雅黑" panose="020B0503020204020204" pitchFamily="34" charset="-122"/>
                <a:sym typeface="+mn-ea"/>
              </a:rPr>
              <a:t>运维</a:t>
            </a:r>
            <a:endParaRPr kumimoji="1" lang="zh-CN" altLang="en-US" b="1" spc="300" dirty="0">
              <a:solidFill>
                <a:srgbClr val="2196F3"/>
              </a:solidFill>
              <a:latin typeface="微软雅黑" panose="020B0503020204020204" pitchFamily="34" charset="-122"/>
              <a:ea typeface="微软雅黑" panose="020B0503020204020204" pitchFamily="34" charset="-122"/>
              <a:sym typeface="+mn-ea"/>
            </a:endParaRPr>
          </a:p>
        </p:txBody>
      </p:sp>
      <p:sp>
        <p:nvSpPr>
          <p:cNvPr id="85" name="文本框 84"/>
          <p:cNvSpPr txBox="1"/>
          <p:nvPr>
            <p:custDataLst>
              <p:tags r:id="rId30"/>
            </p:custDataLst>
          </p:nvPr>
        </p:nvSpPr>
        <p:spPr>
          <a:xfrm>
            <a:off x="5270632" y="1707591"/>
            <a:ext cx="2019600" cy="903600"/>
          </a:xfrm>
          <a:prstGeom prst="rect">
            <a:avLst/>
          </a:prstGeom>
          <a:noFill/>
        </p:spPr>
        <p:txBody>
          <a:bodyPr wrap="square" rtlCol="0" anchor="ctr" anchorCtr="0">
            <a:noAutofit/>
          </a:bodyPr>
          <a:lstStyle/>
          <a:p>
            <a:pPr>
              <a:lnSpc>
                <a:spcPct val="150000"/>
              </a:lnSpc>
            </a:pPr>
            <a:r>
              <a:rPr kumimoji="1" lang="zh-CN" altLang="en-US" sz="1400" spc="150" dirty="0">
                <a:latin typeface="微软雅黑" panose="020B0503020204020204" pitchFamily="34" charset="-122"/>
                <a:ea typeface="微软雅黑" panose="020B0503020204020204" pitchFamily="34" charset="-122"/>
              </a:rPr>
              <a:t>服务器资源情况、流程运行情况、运行日志、度量统计</a:t>
            </a:r>
            <a:endParaRPr kumimoji="1" lang="zh-CN" altLang="en-US" sz="1400" spc="150" dirty="0">
              <a:latin typeface="微软雅黑" panose="020B0503020204020204" pitchFamily="34" charset="-122"/>
              <a:ea typeface="微软雅黑" panose="020B0503020204020204" pitchFamily="34" charset="-122"/>
            </a:endParaRPr>
          </a:p>
        </p:txBody>
      </p:sp>
      <p:sp>
        <p:nvSpPr>
          <p:cNvPr id="86" name="文本框 85"/>
          <p:cNvSpPr txBox="1"/>
          <p:nvPr>
            <p:custDataLst>
              <p:tags r:id="rId31"/>
            </p:custDataLst>
          </p:nvPr>
        </p:nvSpPr>
        <p:spPr>
          <a:xfrm>
            <a:off x="5343657" y="4177106"/>
            <a:ext cx="2019600" cy="903600"/>
          </a:xfrm>
          <a:prstGeom prst="rect">
            <a:avLst/>
          </a:prstGeom>
          <a:noFill/>
        </p:spPr>
        <p:txBody>
          <a:bodyPr wrap="square" rtlCol="0" anchor="ctr" anchorCtr="0">
            <a:noAutofit/>
          </a:bodyPr>
          <a:lstStyle/>
          <a:p>
            <a:pPr>
              <a:lnSpc>
                <a:spcPct val="150000"/>
              </a:lnSpc>
            </a:pPr>
            <a:r>
              <a:rPr kumimoji="1" lang="zh-CN" altLang="en-US" sz="1400" spc="150" dirty="0">
                <a:latin typeface="微软雅黑" panose="020B0503020204020204" pitchFamily="34" charset="-122"/>
                <a:ea typeface="微软雅黑" panose="020B0503020204020204" pitchFamily="34" charset="-122"/>
              </a:rPr>
              <a:t>流程调度、重跑、补数、对账、影响分析</a:t>
            </a:r>
            <a:endParaRPr kumimoji="1" lang="zh-CN" altLang="en-US" sz="1400" spc="15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4"/>
          <p:cNvSpPr txBox="1"/>
          <p:nvPr/>
        </p:nvSpPr>
        <p:spPr>
          <a:xfrm>
            <a:off x="1168307" y="534719"/>
            <a:ext cx="3659079" cy="400110"/>
          </a:xfrm>
          <a:prstGeom prst="rect">
            <a:avLst/>
          </a:prstGeom>
          <a:noFill/>
        </p:spPr>
        <p:txBody>
          <a:bodyPr wrap="none" rtlCol="0">
            <a:spAutoFit/>
          </a:bodyPr>
          <a:lstStyle/>
          <a:p>
            <a:pPr marR="0" algn="l" defTabSz="914400" eaLnBrk="1" fontAlgn="auto" hangingPunct="1">
              <a:spcBef>
                <a:spcPts val="0"/>
              </a:spcBef>
              <a:spcAft>
                <a:spcPts val="0"/>
              </a:spcAft>
              <a:buClrTx/>
              <a:buSzTx/>
              <a:buFontTx/>
              <a:buNone/>
              <a:defRPr/>
            </a:pPr>
            <a:r>
              <a:rPr lang="en-US" altLang="zh-CN" sz="2000" b="1" noProof="0" dirty="0">
                <a:solidFill>
                  <a:srgbClr val="DF2525"/>
                </a:solidFill>
                <a:latin typeface="思源黑体 CN Medium" panose="020B0400000000000000" pitchFamily="34" charset="-122"/>
                <a:ea typeface="思源黑体 CN Medium" panose="020B0400000000000000" pitchFamily="34" charset="-122"/>
                <a:sym typeface="+mn-ea"/>
              </a:rPr>
              <a:t>TongETL</a:t>
            </a:r>
            <a:r>
              <a:rPr lang="zh-CN" altLang="en-US" sz="2000" b="1" noProof="0" dirty="0">
                <a:solidFill>
                  <a:srgbClr val="DF2525"/>
                </a:solidFill>
                <a:latin typeface="思源黑体 CN Medium" panose="020B0400000000000000" pitchFamily="34" charset="-122"/>
                <a:ea typeface="思源黑体 CN Medium" panose="020B0400000000000000" pitchFamily="34" charset="-122"/>
                <a:sym typeface="+mn-ea"/>
              </a:rPr>
              <a:t> 功能介绍：转换流程</a:t>
            </a:r>
            <a:endParaRPr kumimoji="0" lang="en-US" altLang="zh-CN"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14" name="矩形 1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0700" y="815454"/>
            <a:ext cx="7454900" cy="5806338"/>
          </a:xfrm>
          <a:prstGeom prst="rect">
            <a:avLst/>
          </a:prstGeom>
        </p:spPr>
      </p:pic>
      <p:pic>
        <p:nvPicPr>
          <p:cNvPr id="3" name="图片 2"/>
          <p:cNvPicPr>
            <a:picLocks noChangeAspect="1"/>
          </p:cNvPicPr>
          <p:nvPr/>
        </p:nvPicPr>
        <p:blipFill>
          <a:blip r:embed="rId2"/>
          <a:stretch>
            <a:fillRect/>
          </a:stretch>
        </p:blipFill>
        <p:spPr>
          <a:xfrm>
            <a:off x="1333501" y="1472889"/>
            <a:ext cx="5829299" cy="2972267"/>
          </a:xfrm>
          <a:prstGeom prst="rect">
            <a:avLst/>
          </a:prstGeom>
        </p:spPr>
      </p:pic>
      <p:sp>
        <p:nvSpPr>
          <p:cNvPr id="4" name="文本框 3"/>
          <p:cNvSpPr txBox="1"/>
          <p:nvPr/>
        </p:nvSpPr>
        <p:spPr>
          <a:xfrm>
            <a:off x="7742981" y="1272834"/>
            <a:ext cx="4093419" cy="400110"/>
          </a:xfrm>
          <a:prstGeom prst="rect">
            <a:avLst/>
          </a:prstGeom>
          <a:noFill/>
        </p:spPr>
        <p:txBody>
          <a:bodyPr wrap="square" rtlCol="0">
            <a:spAutoFit/>
          </a:bodyPr>
          <a:lstStyle>
            <a:defPPr>
              <a:defRPr lang="zh-CN"/>
            </a:defPPr>
            <a:lvl1pPr marR="0" fontAlgn="auto">
              <a:spcBef>
                <a:spcPts val="0"/>
              </a:spcBef>
              <a:spcAft>
                <a:spcPts val="0"/>
              </a:spcAft>
              <a:buClrTx/>
              <a:buSzTx/>
              <a:buFontTx/>
              <a:buNone/>
              <a:defRPr sz="2000" b="1">
                <a:solidFill>
                  <a:schemeClr val="bg2">
                    <a:lumMod val="25000"/>
                  </a:schemeClr>
                </a:solidFill>
                <a:latin typeface="思源黑体 CN Medium" panose="020B0400000000000000" pitchFamily="34" charset="-122"/>
                <a:ea typeface="思源黑体 CN Medium" panose="020B0400000000000000" pitchFamily="34" charset="-122"/>
              </a:defRPr>
            </a:lvl1pPr>
          </a:lstStyle>
          <a:p>
            <a:pPr>
              <a:defRPr/>
            </a:pPr>
            <a:r>
              <a:rPr lang="zh-CN" altLang="en-US" dirty="0">
                <a:ea typeface="思源黑体 CN Normal" panose="020B0400000000000000" pitchFamily="34" charset="-122"/>
              </a:rPr>
              <a:t>完成数据抽取、转换、加载工作</a:t>
            </a:r>
            <a:endParaRPr lang="zh-CN" altLang="en-US" dirty="0">
              <a:ea typeface="思源黑体 CN Normal" panose="020B0400000000000000" pitchFamily="34" charset="-122"/>
            </a:endParaRPr>
          </a:p>
        </p:txBody>
      </p:sp>
      <p:sp>
        <p:nvSpPr>
          <p:cNvPr id="5" name="文本框 4"/>
          <p:cNvSpPr txBox="1"/>
          <p:nvPr/>
        </p:nvSpPr>
        <p:spPr>
          <a:xfrm>
            <a:off x="7742981" y="1672944"/>
            <a:ext cx="3352200" cy="3079241"/>
          </a:xfrm>
          <a:prstGeom prst="rect">
            <a:avLst/>
          </a:prstGeom>
          <a:noFill/>
        </p:spPr>
        <p:txBody>
          <a:bodyPr wrap="none" rtlCol="0">
            <a:spAutoFit/>
          </a:bodyPr>
          <a:lstStyle/>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支持多源异构数据</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en-US" altLang="zh-CN" sz="2000" dirty="0">
                <a:latin typeface="微软雅黑 Light" panose="020B0502040204020203" pitchFamily="34" charset="-122"/>
                <a:ea typeface="微软雅黑 Light" panose="020B0502040204020203" pitchFamily="34" charset="-122"/>
              </a:rPr>
              <a:t>170</a:t>
            </a:r>
            <a:r>
              <a:rPr lang="zh-CN" altLang="en-US" sz="2000" dirty="0">
                <a:latin typeface="微软雅黑 Light" panose="020B0502040204020203" pitchFamily="34" charset="-122"/>
                <a:ea typeface="微软雅黑 Light" panose="020B0502040204020203" pitchFamily="34" charset="-122"/>
              </a:rPr>
              <a:t>余个转换组件</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包含常用大数据组件</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具有完善的转换流程监控</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自动上报元数据血缘信息</a:t>
            </a:r>
            <a:endParaRPr lang="en-US" altLang="zh-CN" sz="20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4"/>
          <p:cNvSpPr txBox="1"/>
          <p:nvPr/>
        </p:nvSpPr>
        <p:spPr>
          <a:xfrm>
            <a:off x="1168307" y="534719"/>
            <a:ext cx="3659079" cy="400110"/>
          </a:xfrm>
          <a:prstGeom prst="rect">
            <a:avLst/>
          </a:prstGeom>
          <a:noFill/>
        </p:spPr>
        <p:txBody>
          <a:bodyPr wrap="none" rtlCol="0">
            <a:spAutoFit/>
          </a:bodyPr>
          <a:lstStyle/>
          <a:p>
            <a:pPr marR="0" algn="l" defTabSz="914400" eaLnBrk="1" fontAlgn="auto" hangingPunct="1">
              <a:spcBef>
                <a:spcPts val="0"/>
              </a:spcBef>
              <a:spcAft>
                <a:spcPts val="0"/>
              </a:spcAft>
              <a:buClrTx/>
              <a:buSzTx/>
              <a:buFontTx/>
              <a:buNone/>
              <a:defRPr/>
            </a:pPr>
            <a:r>
              <a:rPr lang="en-US" altLang="zh-CN" sz="2000" b="1" noProof="0" dirty="0">
                <a:solidFill>
                  <a:srgbClr val="DF2525"/>
                </a:solidFill>
                <a:latin typeface="思源黑体 CN Medium" panose="020B0400000000000000" pitchFamily="34" charset="-122"/>
                <a:ea typeface="思源黑体 CN Medium" panose="020B0400000000000000" pitchFamily="34" charset="-122"/>
                <a:sym typeface="+mn-ea"/>
              </a:rPr>
              <a:t>TongETL</a:t>
            </a:r>
            <a:r>
              <a:rPr lang="zh-CN" altLang="en-US" sz="2000" b="1" noProof="0" dirty="0">
                <a:solidFill>
                  <a:srgbClr val="DF2525"/>
                </a:solidFill>
                <a:latin typeface="思源黑体 CN Medium" panose="020B0400000000000000" pitchFamily="34" charset="-122"/>
                <a:ea typeface="思源黑体 CN Medium" panose="020B0400000000000000" pitchFamily="34" charset="-122"/>
                <a:sym typeface="+mn-ea"/>
              </a:rPr>
              <a:t> 功能介绍：</a:t>
            </a:r>
            <a:r>
              <a:rPr lang="zh-CN" altLang="en-US" sz="2000" b="1" dirty="0">
                <a:solidFill>
                  <a:srgbClr val="DF2525"/>
                </a:solidFill>
                <a:latin typeface="思源黑体 CN Medium" panose="020B0400000000000000" pitchFamily="34" charset="-122"/>
                <a:ea typeface="思源黑体 CN Medium" panose="020B0400000000000000" pitchFamily="34" charset="-122"/>
                <a:sym typeface="+mn-ea"/>
              </a:rPr>
              <a:t>任务</a:t>
            </a:r>
            <a:r>
              <a:rPr lang="zh-CN" altLang="en-US" sz="2000" b="1" noProof="0" dirty="0">
                <a:solidFill>
                  <a:srgbClr val="DF2525"/>
                </a:solidFill>
                <a:latin typeface="思源黑体 CN Medium" panose="020B0400000000000000" pitchFamily="34" charset="-122"/>
                <a:ea typeface="思源黑体 CN Medium" panose="020B0400000000000000" pitchFamily="34" charset="-122"/>
                <a:sym typeface="+mn-ea"/>
              </a:rPr>
              <a:t>流程</a:t>
            </a:r>
            <a:endParaRPr kumimoji="0" lang="en-US" altLang="zh-CN"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14" name="矩形 1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0700" y="815454"/>
            <a:ext cx="7454900" cy="5806338"/>
          </a:xfrm>
          <a:prstGeom prst="rect">
            <a:avLst/>
          </a:prstGeom>
        </p:spPr>
      </p:pic>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6863" y="1473200"/>
            <a:ext cx="5732956" cy="313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7742981" y="1272834"/>
            <a:ext cx="4093419" cy="707886"/>
          </a:xfrm>
          <a:prstGeom prst="rect">
            <a:avLst/>
          </a:prstGeom>
          <a:noFill/>
        </p:spPr>
        <p:txBody>
          <a:bodyPr wrap="square" rtlCol="0">
            <a:spAutoFit/>
          </a:bodyPr>
          <a:lstStyle>
            <a:defPPr>
              <a:defRPr lang="zh-CN"/>
            </a:defPPr>
            <a:lvl1pPr marR="0" fontAlgn="auto">
              <a:spcBef>
                <a:spcPts val="0"/>
              </a:spcBef>
              <a:spcAft>
                <a:spcPts val="0"/>
              </a:spcAft>
              <a:buClrTx/>
              <a:buSzTx/>
              <a:buFontTx/>
              <a:buNone/>
              <a:defRPr sz="2000" b="1">
                <a:solidFill>
                  <a:schemeClr val="bg2">
                    <a:lumMod val="25000"/>
                  </a:schemeClr>
                </a:solidFill>
                <a:latin typeface="思源黑体 CN Medium" panose="020B0400000000000000" pitchFamily="34" charset="-122"/>
                <a:ea typeface="思源黑体 CN Medium" panose="020B0400000000000000" pitchFamily="34" charset="-122"/>
              </a:defRPr>
            </a:lvl1pPr>
          </a:lstStyle>
          <a:p>
            <a:pPr>
              <a:defRPr/>
            </a:pPr>
            <a:r>
              <a:rPr lang="zh-CN" altLang="en-US" dirty="0">
                <a:ea typeface="思源黑体 CN Normal" panose="020B0400000000000000" pitchFamily="34" charset="-122"/>
              </a:rPr>
              <a:t>对多个转换流程和其他任务流程（子流程）进行编排</a:t>
            </a:r>
            <a:endParaRPr lang="zh-CN" altLang="en-US" dirty="0">
              <a:ea typeface="思源黑体 CN Normal" panose="020B0400000000000000" pitchFamily="34" charset="-122"/>
            </a:endParaRPr>
          </a:p>
        </p:txBody>
      </p:sp>
      <p:sp>
        <p:nvSpPr>
          <p:cNvPr id="6" name="文本框 5"/>
          <p:cNvSpPr txBox="1"/>
          <p:nvPr/>
        </p:nvSpPr>
        <p:spPr>
          <a:xfrm>
            <a:off x="7762780" y="2036913"/>
            <a:ext cx="4448654" cy="3079241"/>
          </a:xfrm>
          <a:prstGeom prst="rect">
            <a:avLst/>
          </a:prstGeom>
          <a:noFill/>
        </p:spPr>
        <p:txBody>
          <a:bodyPr wrap="none" rtlCol="0">
            <a:spAutoFit/>
          </a:bodyPr>
          <a:lstStyle/>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支持分支、循环等条件判断的编排</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丰富灵活的调度策略</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异常恢复机制，自动和手动恢复</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任务组件级别的通知告警</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具有完善的调试和监控管理功能</a:t>
            </a:r>
            <a:endParaRPr lang="en-US" altLang="zh-CN" sz="2000" dirty="0">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4"/>
          <p:cNvSpPr txBox="1"/>
          <p:nvPr/>
        </p:nvSpPr>
        <p:spPr>
          <a:xfrm>
            <a:off x="1168307" y="534719"/>
            <a:ext cx="3711978" cy="400110"/>
          </a:xfrm>
          <a:prstGeom prst="rect">
            <a:avLst/>
          </a:prstGeom>
          <a:noFill/>
        </p:spPr>
        <p:txBody>
          <a:bodyPr wrap="none" rtlCol="0">
            <a:spAutoFit/>
          </a:bodyPr>
          <a:lstStyle/>
          <a:p>
            <a:pPr marR="0" algn="l" defTabSz="914400" eaLnBrk="1" fontAlgn="auto" hangingPunct="1">
              <a:spcBef>
                <a:spcPts val="0"/>
              </a:spcBef>
              <a:spcAft>
                <a:spcPts val="0"/>
              </a:spcAft>
              <a:buClrTx/>
              <a:buSzTx/>
              <a:buFontTx/>
              <a:buNone/>
              <a:defRPr/>
            </a:pPr>
            <a:r>
              <a:rPr lang="en-US" altLang="zh-CN" sz="2000" b="1" noProof="0" dirty="0">
                <a:solidFill>
                  <a:srgbClr val="DF2525"/>
                </a:solidFill>
                <a:latin typeface="思源黑体 CN Medium" panose="020B0400000000000000" pitchFamily="34" charset="-122"/>
                <a:ea typeface="思源黑体 CN Medium" panose="020B0400000000000000" pitchFamily="34" charset="-122"/>
                <a:sym typeface="+mn-ea"/>
              </a:rPr>
              <a:t>TongETL</a:t>
            </a:r>
            <a:r>
              <a:rPr lang="zh-CN" altLang="en-US" sz="2000" b="1" noProof="0" dirty="0">
                <a:solidFill>
                  <a:srgbClr val="DF2525"/>
                </a:solidFill>
                <a:latin typeface="思源黑体 CN Medium" panose="020B0400000000000000" pitchFamily="34" charset="-122"/>
                <a:ea typeface="思源黑体 CN Medium" panose="020B0400000000000000" pitchFamily="34" charset="-122"/>
                <a:sym typeface="+mn-ea"/>
              </a:rPr>
              <a:t> 功能介绍：场景服务</a:t>
            </a:r>
            <a:endParaRPr kumimoji="0" lang="en-US" altLang="zh-CN"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14" name="矩形 1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0700" y="815454"/>
            <a:ext cx="7454900" cy="5806338"/>
          </a:xfrm>
          <a:prstGeom prst="rect">
            <a:avLst/>
          </a:prstGeom>
        </p:spPr>
      </p:pic>
      <p:pic>
        <p:nvPicPr>
          <p:cNvPr id="2" name="图片 1"/>
          <p:cNvPicPr>
            <a:picLocks noChangeAspect="1"/>
          </p:cNvPicPr>
          <p:nvPr/>
        </p:nvPicPr>
        <p:blipFill>
          <a:blip r:embed="rId2"/>
          <a:stretch>
            <a:fillRect/>
          </a:stretch>
        </p:blipFill>
        <p:spPr>
          <a:xfrm>
            <a:off x="1286185" y="1407745"/>
            <a:ext cx="5839630" cy="3037255"/>
          </a:xfrm>
          <a:prstGeom prst="rect">
            <a:avLst/>
          </a:prstGeom>
        </p:spPr>
      </p:pic>
      <p:sp>
        <p:nvSpPr>
          <p:cNvPr id="4" name="文本框 3"/>
          <p:cNvSpPr txBox="1"/>
          <p:nvPr/>
        </p:nvSpPr>
        <p:spPr>
          <a:xfrm>
            <a:off x="7742981" y="1272834"/>
            <a:ext cx="4093419" cy="400110"/>
          </a:xfrm>
          <a:prstGeom prst="rect">
            <a:avLst/>
          </a:prstGeom>
          <a:noFill/>
        </p:spPr>
        <p:txBody>
          <a:bodyPr wrap="square" rtlCol="0">
            <a:spAutoFit/>
          </a:bodyPr>
          <a:lstStyle>
            <a:defPPr>
              <a:defRPr lang="zh-CN"/>
            </a:defPPr>
            <a:lvl1pPr marR="0" fontAlgn="auto">
              <a:spcBef>
                <a:spcPts val="0"/>
              </a:spcBef>
              <a:spcAft>
                <a:spcPts val="0"/>
              </a:spcAft>
              <a:buClrTx/>
              <a:buSzTx/>
              <a:buFontTx/>
              <a:buNone/>
              <a:defRPr sz="2000" b="1">
                <a:solidFill>
                  <a:schemeClr val="bg2">
                    <a:lumMod val="25000"/>
                  </a:schemeClr>
                </a:solidFill>
                <a:latin typeface="思源黑体 CN Medium" panose="020B0400000000000000" pitchFamily="34" charset="-122"/>
                <a:ea typeface="思源黑体 CN Medium" panose="020B0400000000000000" pitchFamily="34" charset="-122"/>
              </a:defRPr>
            </a:lvl1pPr>
          </a:lstStyle>
          <a:p>
            <a:pPr>
              <a:defRPr/>
            </a:pPr>
            <a:r>
              <a:rPr lang="zh-CN" altLang="en-US" dirty="0">
                <a:ea typeface="思源黑体 CN Normal" panose="020B0400000000000000" pitchFamily="34" charset="-122"/>
              </a:rPr>
              <a:t>细分场景，简化用户的配置操作</a:t>
            </a:r>
            <a:endParaRPr lang="zh-CN" altLang="en-US" dirty="0">
              <a:ea typeface="思源黑体 CN Normal" panose="020B0400000000000000" pitchFamily="34" charset="-122"/>
            </a:endParaRPr>
          </a:p>
        </p:txBody>
      </p:sp>
      <p:sp>
        <p:nvSpPr>
          <p:cNvPr id="5" name="文本框 4"/>
          <p:cNvSpPr txBox="1"/>
          <p:nvPr/>
        </p:nvSpPr>
        <p:spPr>
          <a:xfrm>
            <a:off x="7762781" y="2036913"/>
            <a:ext cx="4238720" cy="342549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覆盖典型的</a:t>
            </a:r>
            <a:r>
              <a:rPr lang="en-US" altLang="zh-CN" sz="2000" dirty="0">
                <a:latin typeface="微软雅黑 Light" panose="020B0502040204020203" pitchFamily="34" charset="-122"/>
                <a:ea typeface="微软雅黑 Light" panose="020B0502040204020203" pitchFamily="34" charset="-122"/>
              </a:rPr>
              <a:t>ETL</a:t>
            </a:r>
            <a:r>
              <a:rPr lang="zh-CN" altLang="en-US" sz="2000" dirty="0">
                <a:latin typeface="微软雅黑 Light" panose="020B0502040204020203" pitchFamily="34" charset="-122"/>
                <a:ea typeface="微软雅黑 Light" panose="020B0502040204020203" pitchFamily="34" charset="-122"/>
              </a:rPr>
              <a:t>大场景，细分多个小场景</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如同构库数据备份、异构库同构表的数据全量和增量同步、异构系统文件传输等</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无需关注各组件的具体配置逻辑</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仅需要从业务视角进行简单配置</a:t>
            </a:r>
            <a:endParaRPr lang="en-US" altLang="zh-CN" sz="20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24"/>
          <p:cNvSpPr txBox="1"/>
          <p:nvPr/>
        </p:nvSpPr>
        <p:spPr>
          <a:xfrm>
            <a:off x="1168307" y="534719"/>
            <a:ext cx="3711978" cy="400110"/>
          </a:xfrm>
          <a:prstGeom prst="rect">
            <a:avLst/>
          </a:prstGeom>
          <a:noFill/>
        </p:spPr>
        <p:txBody>
          <a:bodyPr wrap="none" rtlCol="0">
            <a:spAutoFit/>
          </a:bodyPr>
          <a:lstStyle/>
          <a:p>
            <a:pPr marR="0" algn="l" defTabSz="914400" eaLnBrk="1" fontAlgn="auto" hangingPunct="1">
              <a:spcBef>
                <a:spcPts val="0"/>
              </a:spcBef>
              <a:spcAft>
                <a:spcPts val="0"/>
              </a:spcAft>
              <a:buClrTx/>
              <a:buSzTx/>
              <a:buFontTx/>
              <a:buNone/>
              <a:defRPr/>
            </a:pPr>
            <a:r>
              <a:rPr lang="en-US" altLang="zh-CN" sz="2000" b="1" noProof="0" dirty="0">
                <a:solidFill>
                  <a:srgbClr val="DF2525"/>
                </a:solidFill>
                <a:latin typeface="思源黑体 CN Medium" panose="020B0400000000000000" pitchFamily="34" charset="-122"/>
                <a:ea typeface="思源黑体 CN Medium" panose="020B0400000000000000" pitchFamily="34" charset="-122"/>
                <a:sym typeface="+mn-ea"/>
              </a:rPr>
              <a:t>TongETL</a:t>
            </a:r>
            <a:r>
              <a:rPr lang="zh-CN" altLang="en-US" sz="2000" b="1" noProof="0" dirty="0">
                <a:solidFill>
                  <a:srgbClr val="DF2525"/>
                </a:solidFill>
                <a:latin typeface="思源黑体 CN Medium" panose="020B0400000000000000" pitchFamily="34" charset="-122"/>
                <a:ea typeface="思源黑体 CN Medium" panose="020B0400000000000000" pitchFamily="34" charset="-122"/>
                <a:sym typeface="+mn-ea"/>
              </a:rPr>
              <a:t> 功能介绍：场景服务</a:t>
            </a:r>
            <a:endParaRPr kumimoji="0" lang="en-US" altLang="zh-CN"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14" name="矩形 1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stretch>
            <a:fillRect/>
          </a:stretch>
        </p:blipFill>
        <p:spPr>
          <a:xfrm>
            <a:off x="8950960" y="2790190"/>
            <a:ext cx="3137535" cy="1064260"/>
          </a:xfrm>
          <a:prstGeom prst="rect">
            <a:avLst/>
          </a:prstGeom>
        </p:spPr>
      </p:pic>
      <p:pic>
        <p:nvPicPr>
          <p:cNvPr id="7" name="图片 6"/>
          <p:cNvPicPr>
            <a:picLocks noChangeAspect="1"/>
          </p:cNvPicPr>
          <p:nvPr/>
        </p:nvPicPr>
        <p:blipFill>
          <a:blip r:embed="rId2"/>
          <a:stretch>
            <a:fillRect/>
          </a:stretch>
        </p:blipFill>
        <p:spPr>
          <a:xfrm>
            <a:off x="8950960" y="1062990"/>
            <a:ext cx="3137535" cy="1630680"/>
          </a:xfrm>
          <a:prstGeom prst="rect">
            <a:avLst/>
          </a:prstGeom>
        </p:spPr>
      </p:pic>
      <p:cxnSp>
        <p:nvCxnSpPr>
          <p:cNvPr id="8" name="MH_Other_16"/>
          <p:cNvCxnSpPr/>
          <p:nvPr>
            <p:custDataLst>
              <p:tags r:id="rId3"/>
            </p:custDataLst>
          </p:nvPr>
        </p:nvCxnSpPr>
        <p:spPr>
          <a:xfrm>
            <a:off x="607153" y="2381656"/>
            <a:ext cx="2728913" cy="0"/>
          </a:xfrm>
          <a:prstGeom prst="line">
            <a:avLst/>
          </a:prstGeom>
          <a:ln>
            <a:solidFill>
              <a:srgbClr val="48A5BD"/>
            </a:solidFill>
            <a:prstDash val="dash"/>
            <a:headEnd type="oval"/>
          </a:ln>
        </p:spPr>
        <p:style>
          <a:lnRef idx="1">
            <a:srgbClr val="48A5BD"/>
          </a:lnRef>
          <a:fillRef idx="0">
            <a:srgbClr val="48A5BD"/>
          </a:fillRef>
          <a:effectRef idx="0">
            <a:srgbClr val="48A5BD"/>
          </a:effectRef>
          <a:fontRef idx="minor">
            <a:srgbClr val="000000"/>
          </a:fontRef>
        </p:style>
      </p:cxnSp>
      <p:sp>
        <p:nvSpPr>
          <p:cNvPr id="9" name="MH_Other_1"/>
          <p:cNvSpPr/>
          <p:nvPr>
            <p:custDataLst>
              <p:tags r:id="rId4"/>
            </p:custDataLst>
          </p:nvPr>
        </p:nvSpPr>
        <p:spPr>
          <a:xfrm>
            <a:off x="3454759" y="1901375"/>
            <a:ext cx="971191" cy="971192"/>
          </a:xfrm>
          <a:prstGeom prst="ellipse">
            <a:avLst/>
          </a:prstGeom>
          <a:solidFill>
            <a:srgbClr val="48A5BD"/>
          </a:solidFill>
          <a:ln>
            <a:noFill/>
          </a:ln>
        </p:spPr>
        <p:style>
          <a:lnRef idx="2">
            <a:srgbClr val="48A5BD">
              <a:shade val="50000"/>
            </a:srgbClr>
          </a:lnRef>
          <a:fillRef idx="1">
            <a:srgbClr val="48A5BD"/>
          </a:fillRef>
          <a:effectRef idx="0">
            <a:srgbClr val="48A5BD"/>
          </a:effectRef>
          <a:fontRef idx="minor">
            <a:srgbClr val="FFFFFF"/>
          </a:fontRef>
        </p:style>
        <p:txBody>
          <a:bodyPr wrap="square" anchor="ctr">
            <a:normAutofit/>
          </a:bodyPr>
          <a:lstStyle/>
          <a:p>
            <a:pPr algn="ctr">
              <a:defRPr/>
            </a:pPr>
            <a:endParaRPr lang="zh-CN" altLang="en-US" sz="2000" dirty="0">
              <a:solidFill>
                <a:srgbClr val="FEFFFF"/>
              </a:solidFill>
            </a:endParaRPr>
          </a:p>
        </p:txBody>
      </p:sp>
      <p:sp>
        <p:nvSpPr>
          <p:cNvPr id="10" name="MH_Other_2"/>
          <p:cNvSpPr/>
          <p:nvPr>
            <p:custDataLst>
              <p:tags r:id="rId5"/>
            </p:custDataLst>
          </p:nvPr>
        </p:nvSpPr>
        <p:spPr>
          <a:xfrm>
            <a:off x="3330304" y="1776920"/>
            <a:ext cx="926743" cy="1344556"/>
          </a:xfrm>
          <a:custGeom>
            <a:avLst/>
            <a:gdLst>
              <a:gd name="connsiteX0" fmla="*/ 436034 w 661577"/>
              <a:gd name="connsiteY0" fmla="*/ 0 h 960970"/>
              <a:gd name="connsiteX1" fmla="*/ 436034 w 661577"/>
              <a:gd name="connsiteY1" fmla="*/ 31343 h 960970"/>
              <a:gd name="connsiteX2" fmla="*/ 436033 w 661577"/>
              <a:gd name="connsiteY2" fmla="*/ 31343 h 960970"/>
              <a:gd name="connsiteX3" fmla="*/ 31342 w 661577"/>
              <a:gd name="connsiteY3" fmla="*/ 436034 h 960970"/>
              <a:gd name="connsiteX4" fmla="*/ 436033 w 661577"/>
              <a:gd name="connsiteY4" fmla="*/ 840725 h 960970"/>
              <a:gd name="connsiteX5" fmla="*/ 436034 w 661577"/>
              <a:gd name="connsiteY5" fmla="*/ 840725 h 960970"/>
              <a:gd name="connsiteX6" fmla="*/ 436034 w 661577"/>
              <a:gd name="connsiteY6" fmla="*/ 840582 h 960970"/>
              <a:gd name="connsiteX7" fmla="*/ 661013 w 661577"/>
              <a:gd name="connsiteY7" fmla="*/ 958769 h 960970"/>
              <a:gd name="connsiteX8" fmla="*/ 661577 w 661577"/>
              <a:gd name="connsiteY8" fmla="*/ 960970 h 960970"/>
              <a:gd name="connsiteX9" fmla="*/ 616261 w 661577"/>
              <a:gd name="connsiteY9" fmla="*/ 960970 h 960970"/>
              <a:gd name="connsiteX10" fmla="*/ 612658 w 661577"/>
              <a:gd name="connsiteY10" fmla="*/ 949974 h 960970"/>
              <a:gd name="connsiteX11" fmla="*/ 436035 w 661577"/>
              <a:gd name="connsiteY11" fmla="*/ 871925 h 960970"/>
              <a:gd name="connsiteX12" fmla="*/ 436034 w 661577"/>
              <a:gd name="connsiteY12" fmla="*/ 871925 h 960970"/>
              <a:gd name="connsiteX13" fmla="*/ 436034 w 661577"/>
              <a:gd name="connsiteY13" fmla="*/ 872068 h 960970"/>
              <a:gd name="connsiteX14" fmla="*/ 0 w 661577"/>
              <a:gd name="connsiteY14" fmla="*/ 436034 h 960970"/>
              <a:gd name="connsiteX15" fmla="*/ 436034 w 661577"/>
              <a:gd name="connsiteY15" fmla="*/ 0 h 96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1577" h="960970">
                <a:moveTo>
                  <a:pt x="436034" y="0"/>
                </a:moveTo>
                <a:lnTo>
                  <a:pt x="436034" y="31343"/>
                </a:lnTo>
                <a:lnTo>
                  <a:pt x="436033" y="31343"/>
                </a:lnTo>
                <a:cubicBezTo>
                  <a:pt x="212528" y="31343"/>
                  <a:pt x="31342" y="212529"/>
                  <a:pt x="31342" y="436034"/>
                </a:cubicBezTo>
                <a:cubicBezTo>
                  <a:pt x="31342" y="659539"/>
                  <a:pt x="212528" y="840725"/>
                  <a:pt x="436033" y="840725"/>
                </a:cubicBezTo>
                <a:lnTo>
                  <a:pt x="436034" y="840725"/>
                </a:lnTo>
                <a:lnTo>
                  <a:pt x="436034" y="840582"/>
                </a:lnTo>
                <a:cubicBezTo>
                  <a:pt x="556441" y="840582"/>
                  <a:pt x="582106" y="879862"/>
                  <a:pt x="661013" y="958769"/>
                </a:cubicBezTo>
                <a:lnTo>
                  <a:pt x="661577" y="960970"/>
                </a:lnTo>
                <a:lnTo>
                  <a:pt x="616261" y="960970"/>
                </a:lnTo>
                <a:lnTo>
                  <a:pt x="612658" y="949974"/>
                </a:lnTo>
                <a:cubicBezTo>
                  <a:pt x="551329" y="895790"/>
                  <a:pt x="547787" y="871925"/>
                  <a:pt x="436035" y="871925"/>
                </a:cubicBezTo>
                <a:lnTo>
                  <a:pt x="436034" y="871925"/>
                </a:lnTo>
                <a:lnTo>
                  <a:pt x="436034" y="872068"/>
                </a:lnTo>
                <a:cubicBezTo>
                  <a:pt x="195219" y="872068"/>
                  <a:pt x="0" y="676849"/>
                  <a:pt x="0" y="436034"/>
                </a:cubicBezTo>
                <a:cubicBezTo>
                  <a:pt x="0" y="195219"/>
                  <a:pt x="195219" y="0"/>
                  <a:pt x="436034" y="0"/>
                </a:cubicBezTo>
                <a:close/>
              </a:path>
            </a:pathLst>
          </a:custGeom>
          <a:solidFill>
            <a:srgbClr val="48A5BD"/>
          </a:solidFill>
          <a:ln>
            <a:noFill/>
          </a:ln>
        </p:spPr>
        <p:style>
          <a:lnRef idx="2">
            <a:srgbClr val="48A5BD">
              <a:shade val="50000"/>
            </a:srgbClr>
          </a:lnRef>
          <a:fillRef idx="1">
            <a:srgbClr val="48A5BD"/>
          </a:fillRef>
          <a:effectRef idx="0">
            <a:srgbClr val="48A5BD"/>
          </a:effectRef>
          <a:fontRef idx="minor">
            <a:srgbClr val="FFFFFF"/>
          </a:fontRef>
        </p:style>
        <p:txBody>
          <a:bodyPr wrap="square" anchor="ctr">
            <a:normAutofit/>
          </a:bodyPr>
          <a:lstStyle/>
          <a:p>
            <a:pPr algn="ctr">
              <a:defRPr/>
            </a:pPr>
            <a:endParaRPr lang="zh-CN" altLang="en-US">
              <a:solidFill>
                <a:srgbClr val="FEFFFF"/>
              </a:solidFill>
            </a:endParaRPr>
          </a:p>
        </p:txBody>
      </p:sp>
      <p:sp>
        <p:nvSpPr>
          <p:cNvPr id="11" name="MH_Other_3"/>
          <p:cNvSpPr/>
          <p:nvPr>
            <p:custDataLst>
              <p:tags r:id="rId6"/>
            </p:custDataLst>
          </p:nvPr>
        </p:nvSpPr>
        <p:spPr>
          <a:xfrm>
            <a:off x="4183708" y="3094809"/>
            <a:ext cx="102231" cy="102231"/>
          </a:xfrm>
          <a:prstGeom prst="ellipse">
            <a:avLst/>
          </a:prstGeom>
          <a:solidFill>
            <a:srgbClr val="48A5BD"/>
          </a:solidFill>
          <a:ln w="9525">
            <a:solidFill>
              <a:srgbClr val="FEFFFF"/>
            </a:solidFill>
          </a:ln>
        </p:spPr>
        <p:style>
          <a:lnRef idx="2">
            <a:srgbClr val="48A5BD">
              <a:shade val="50000"/>
            </a:srgbClr>
          </a:lnRef>
          <a:fillRef idx="1">
            <a:srgbClr val="48A5BD"/>
          </a:fillRef>
          <a:effectRef idx="0">
            <a:srgbClr val="48A5BD"/>
          </a:effectRef>
          <a:fontRef idx="minor">
            <a:srgbClr val="FFFFFF"/>
          </a:fontRef>
        </p:style>
        <p:txBody>
          <a:bodyPr wrap="square" anchor="ctr">
            <a:normAutofit fontScale="25000" lnSpcReduction="20000"/>
          </a:bodyPr>
          <a:lstStyle/>
          <a:p>
            <a:pPr algn="ctr">
              <a:defRPr/>
            </a:pPr>
            <a:endParaRPr lang="zh-CN" altLang="en-US">
              <a:solidFill>
                <a:srgbClr val="FEFFFF"/>
              </a:solidFill>
            </a:endParaRPr>
          </a:p>
        </p:txBody>
      </p:sp>
      <p:sp>
        <p:nvSpPr>
          <p:cNvPr id="12" name="KSO_Shape"/>
          <p:cNvSpPr/>
          <p:nvPr>
            <p:custDataLst>
              <p:tags r:id="rId7"/>
            </p:custDataLst>
          </p:nvPr>
        </p:nvSpPr>
        <p:spPr bwMode="auto">
          <a:xfrm>
            <a:off x="3803507" y="2101693"/>
            <a:ext cx="279605" cy="559210"/>
          </a:xfrm>
          <a:custGeom>
            <a:avLst/>
            <a:gdLst/>
            <a:ahLst/>
            <a:cxnLst/>
            <a:rect l="0" t="0" r="r" b="b"/>
            <a:pathLst>
              <a:path w="725488" h="1450976">
                <a:moveTo>
                  <a:pt x="180975" y="543686"/>
                </a:moveTo>
                <a:lnTo>
                  <a:pt x="544513" y="543686"/>
                </a:lnTo>
                <a:lnTo>
                  <a:pt x="544513" y="785648"/>
                </a:lnTo>
                <a:lnTo>
                  <a:pt x="544248" y="794903"/>
                </a:lnTo>
                <a:lnTo>
                  <a:pt x="543187" y="804158"/>
                </a:lnTo>
                <a:lnTo>
                  <a:pt x="542392" y="813149"/>
                </a:lnTo>
                <a:lnTo>
                  <a:pt x="540536" y="822140"/>
                </a:lnTo>
                <a:lnTo>
                  <a:pt x="538679" y="830867"/>
                </a:lnTo>
                <a:lnTo>
                  <a:pt x="536293" y="839329"/>
                </a:lnTo>
                <a:lnTo>
                  <a:pt x="533111" y="847791"/>
                </a:lnTo>
                <a:lnTo>
                  <a:pt x="530194" y="856253"/>
                </a:lnTo>
                <a:lnTo>
                  <a:pt x="526482" y="864186"/>
                </a:lnTo>
                <a:lnTo>
                  <a:pt x="522504" y="871855"/>
                </a:lnTo>
                <a:lnTo>
                  <a:pt x="517997" y="879523"/>
                </a:lnTo>
                <a:lnTo>
                  <a:pt x="513224" y="886928"/>
                </a:lnTo>
                <a:lnTo>
                  <a:pt x="508186" y="893803"/>
                </a:lnTo>
                <a:lnTo>
                  <a:pt x="502882" y="900943"/>
                </a:lnTo>
                <a:lnTo>
                  <a:pt x="497049" y="907290"/>
                </a:lnTo>
                <a:lnTo>
                  <a:pt x="490950" y="913636"/>
                </a:lnTo>
                <a:lnTo>
                  <a:pt x="484851" y="919718"/>
                </a:lnTo>
                <a:lnTo>
                  <a:pt x="478222" y="925271"/>
                </a:lnTo>
                <a:lnTo>
                  <a:pt x="471328" y="930825"/>
                </a:lnTo>
                <a:lnTo>
                  <a:pt x="464169" y="935849"/>
                </a:lnTo>
                <a:lnTo>
                  <a:pt x="456744" y="940609"/>
                </a:lnTo>
                <a:lnTo>
                  <a:pt x="449054" y="944840"/>
                </a:lnTo>
                <a:lnTo>
                  <a:pt x="441630" y="949071"/>
                </a:lnTo>
                <a:lnTo>
                  <a:pt x="433145" y="952773"/>
                </a:lnTo>
                <a:lnTo>
                  <a:pt x="424925" y="955682"/>
                </a:lnTo>
                <a:lnTo>
                  <a:pt x="416705" y="958855"/>
                </a:lnTo>
                <a:lnTo>
                  <a:pt x="407954" y="961235"/>
                </a:lnTo>
                <a:lnTo>
                  <a:pt x="399204" y="963086"/>
                </a:lnTo>
                <a:lnTo>
                  <a:pt x="390188" y="964673"/>
                </a:lnTo>
                <a:lnTo>
                  <a:pt x="380908" y="965730"/>
                </a:lnTo>
                <a:lnTo>
                  <a:pt x="371892" y="966788"/>
                </a:lnTo>
                <a:lnTo>
                  <a:pt x="362612" y="966788"/>
                </a:lnTo>
                <a:lnTo>
                  <a:pt x="353331" y="966788"/>
                </a:lnTo>
                <a:lnTo>
                  <a:pt x="344050" y="965730"/>
                </a:lnTo>
                <a:lnTo>
                  <a:pt x="334770" y="964673"/>
                </a:lnTo>
                <a:lnTo>
                  <a:pt x="326019" y="963086"/>
                </a:lnTo>
                <a:lnTo>
                  <a:pt x="317269" y="961235"/>
                </a:lnTo>
                <a:lnTo>
                  <a:pt x="308518" y="958855"/>
                </a:lnTo>
                <a:lnTo>
                  <a:pt x="300033" y="955682"/>
                </a:lnTo>
                <a:lnTo>
                  <a:pt x="291813" y="952773"/>
                </a:lnTo>
                <a:lnTo>
                  <a:pt x="283858" y="949071"/>
                </a:lnTo>
                <a:lnTo>
                  <a:pt x="275903" y="944840"/>
                </a:lnTo>
                <a:lnTo>
                  <a:pt x="268214" y="940609"/>
                </a:lnTo>
                <a:lnTo>
                  <a:pt x="261054" y="935849"/>
                </a:lnTo>
                <a:lnTo>
                  <a:pt x="253895" y="930825"/>
                </a:lnTo>
                <a:lnTo>
                  <a:pt x="247001" y="925271"/>
                </a:lnTo>
                <a:lnTo>
                  <a:pt x="240372" y="919718"/>
                </a:lnTo>
                <a:lnTo>
                  <a:pt x="234008" y="913636"/>
                </a:lnTo>
                <a:lnTo>
                  <a:pt x="228174" y="907290"/>
                </a:lnTo>
                <a:lnTo>
                  <a:pt x="222341" y="900943"/>
                </a:lnTo>
                <a:lnTo>
                  <a:pt x="217037" y="893803"/>
                </a:lnTo>
                <a:lnTo>
                  <a:pt x="211999" y="886928"/>
                </a:lnTo>
                <a:lnTo>
                  <a:pt x="207226" y="879523"/>
                </a:lnTo>
                <a:lnTo>
                  <a:pt x="202984" y="871855"/>
                </a:lnTo>
                <a:lnTo>
                  <a:pt x="199006" y="864186"/>
                </a:lnTo>
                <a:lnTo>
                  <a:pt x="195294" y="856253"/>
                </a:lnTo>
                <a:lnTo>
                  <a:pt x="191847" y="847791"/>
                </a:lnTo>
                <a:lnTo>
                  <a:pt x="189195" y="839329"/>
                </a:lnTo>
                <a:lnTo>
                  <a:pt x="186809" y="830867"/>
                </a:lnTo>
                <a:lnTo>
                  <a:pt x="184422" y="822140"/>
                </a:lnTo>
                <a:lnTo>
                  <a:pt x="183097" y="813149"/>
                </a:lnTo>
                <a:lnTo>
                  <a:pt x="181771" y="804158"/>
                </a:lnTo>
                <a:lnTo>
                  <a:pt x="181240" y="794903"/>
                </a:lnTo>
                <a:lnTo>
                  <a:pt x="180975" y="785648"/>
                </a:lnTo>
                <a:lnTo>
                  <a:pt x="180975" y="543686"/>
                </a:lnTo>
                <a:close/>
                <a:moveTo>
                  <a:pt x="60589" y="484188"/>
                </a:moveTo>
                <a:lnTo>
                  <a:pt x="66675" y="484453"/>
                </a:lnTo>
                <a:lnTo>
                  <a:pt x="72760" y="485510"/>
                </a:lnTo>
                <a:lnTo>
                  <a:pt x="78581" y="487096"/>
                </a:lnTo>
                <a:lnTo>
                  <a:pt x="84137" y="488947"/>
                </a:lnTo>
                <a:lnTo>
                  <a:pt x="89429" y="491591"/>
                </a:lnTo>
                <a:lnTo>
                  <a:pt x="94191" y="494499"/>
                </a:lnTo>
                <a:lnTo>
                  <a:pt x="99219" y="497935"/>
                </a:lnTo>
                <a:lnTo>
                  <a:pt x="103452" y="501901"/>
                </a:lnTo>
                <a:lnTo>
                  <a:pt x="107421" y="506131"/>
                </a:lnTo>
                <a:lnTo>
                  <a:pt x="110596" y="510889"/>
                </a:lnTo>
                <a:lnTo>
                  <a:pt x="113771" y="515912"/>
                </a:lnTo>
                <a:lnTo>
                  <a:pt x="116152" y="521200"/>
                </a:lnTo>
                <a:lnTo>
                  <a:pt x="118269" y="526487"/>
                </a:lnTo>
                <a:lnTo>
                  <a:pt x="119856" y="532303"/>
                </a:lnTo>
                <a:lnTo>
                  <a:pt x="120650" y="538383"/>
                </a:lnTo>
                <a:lnTo>
                  <a:pt x="121179" y="544464"/>
                </a:lnTo>
                <a:lnTo>
                  <a:pt x="121179" y="786095"/>
                </a:lnTo>
                <a:lnTo>
                  <a:pt x="121179" y="793233"/>
                </a:lnTo>
                <a:lnTo>
                  <a:pt x="121973" y="803807"/>
                </a:lnTo>
                <a:lnTo>
                  <a:pt x="123560" y="817554"/>
                </a:lnTo>
                <a:lnTo>
                  <a:pt x="124619" y="825750"/>
                </a:lnTo>
                <a:lnTo>
                  <a:pt x="126206" y="834209"/>
                </a:lnTo>
                <a:lnTo>
                  <a:pt x="128058" y="843462"/>
                </a:lnTo>
                <a:lnTo>
                  <a:pt x="130175" y="853244"/>
                </a:lnTo>
                <a:lnTo>
                  <a:pt x="132821" y="863290"/>
                </a:lnTo>
                <a:lnTo>
                  <a:pt x="136260" y="873600"/>
                </a:lnTo>
                <a:lnTo>
                  <a:pt x="139964" y="883910"/>
                </a:lnTo>
                <a:lnTo>
                  <a:pt x="144198" y="894485"/>
                </a:lnTo>
                <a:lnTo>
                  <a:pt x="149225" y="905588"/>
                </a:lnTo>
                <a:lnTo>
                  <a:pt x="154517" y="916163"/>
                </a:lnTo>
                <a:lnTo>
                  <a:pt x="160867" y="927002"/>
                </a:lnTo>
                <a:lnTo>
                  <a:pt x="164306" y="932289"/>
                </a:lnTo>
                <a:lnTo>
                  <a:pt x="167746" y="937577"/>
                </a:lnTo>
                <a:lnTo>
                  <a:pt x="171714" y="942864"/>
                </a:lnTo>
                <a:lnTo>
                  <a:pt x="175683" y="947887"/>
                </a:lnTo>
                <a:lnTo>
                  <a:pt x="179652" y="953174"/>
                </a:lnTo>
                <a:lnTo>
                  <a:pt x="184150" y="957933"/>
                </a:lnTo>
                <a:lnTo>
                  <a:pt x="188384" y="962956"/>
                </a:lnTo>
                <a:lnTo>
                  <a:pt x="193411" y="967714"/>
                </a:lnTo>
                <a:lnTo>
                  <a:pt x="198438" y="972209"/>
                </a:lnTo>
                <a:lnTo>
                  <a:pt x="203730" y="976967"/>
                </a:lnTo>
                <a:lnTo>
                  <a:pt x="209286" y="981197"/>
                </a:lnTo>
                <a:lnTo>
                  <a:pt x="214577" y="985427"/>
                </a:lnTo>
                <a:lnTo>
                  <a:pt x="220663" y="989657"/>
                </a:lnTo>
                <a:lnTo>
                  <a:pt x="226748" y="993622"/>
                </a:lnTo>
                <a:lnTo>
                  <a:pt x="233363" y="997323"/>
                </a:lnTo>
                <a:lnTo>
                  <a:pt x="239977" y="1001025"/>
                </a:lnTo>
                <a:lnTo>
                  <a:pt x="246857" y="1004461"/>
                </a:lnTo>
                <a:lnTo>
                  <a:pt x="254000" y="1007634"/>
                </a:lnTo>
                <a:lnTo>
                  <a:pt x="261673" y="1010542"/>
                </a:lnTo>
                <a:lnTo>
                  <a:pt x="269346" y="1013714"/>
                </a:lnTo>
                <a:lnTo>
                  <a:pt x="277019" y="1016093"/>
                </a:lnTo>
                <a:lnTo>
                  <a:pt x="285750" y="1018473"/>
                </a:lnTo>
                <a:lnTo>
                  <a:pt x="294217" y="1020852"/>
                </a:lnTo>
                <a:lnTo>
                  <a:pt x="302948" y="1022438"/>
                </a:lnTo>
                <a:lnTo>
                  <a:pt x="312209" y="1024024"/>
                </a:lnTo>
                <a:lnTo>
                  <a:pt x="321734" y="1025611"/>
                </a:lnTo>
                <a:lnTo>
                  <a:pt x="331523" y="1026404"/>
                </a:lnTo>
                <a:lnTo>
                  <a:pt x="341842" y="1027461"/>
                </a:lnTo>
                <a:lnTo>
                  <a:pt x="352161" y="1027726"/>
                </a:lnTo>
                <a:lnTo>
                  <a:pt x="362744" y="1027990"/>
                </a:lnTo>
                <a:lnTo>
                  <a:pt x="373857" y="1027726"/>
                </a:lnTo>
                <a:lnTo>
                  <a:pt x="384440" y="1027197"/>
                </a:lnTo>
                <a:lnTo>
                  <a:pt x="394759" y="1026404"/>
                </a:lnTo>
                <a:lnTo>
                  <a:pt x="404813" y="1025346"/>
                </a:lnTo>
                <a:lnTo>
                  <a:pt x="414602" y="1023760"/>
                </a:lnTo>
                <a:lnTo>
                  <a:pt x="424127" y="1022174"/>
                </a:lnTo>
                <a:lnTo>
                  <a:pt x="432859" y="1020059"/>
                </a:lnTo>
                <a:lnTo>
                  <a:pt x="441854" y="1017944"/>
                </a:lnTo>
                <a:lnTo>
                  <a:pt x="450321" y="1015565"/>
                </a:lnTo>
                <a:lnTo>
                  <a:pt x="458523" y="1012921"/>
                </a:lnTo>
                <a:lnTo>
                  <a:pt x="466196" y="1009749"/>
                </a:lnTo>
                <a:lnTo>
                  <a:pt x="473869" y="1006312"/>
                </a:lnTo>
                <a:lnTo>
                  <a:pt x="481013" y="1003140"/>
                </a:lnTo>
                <a:lnTo>
                  <a:pt x="488157" y="999438"/>
                </a:lnTo>
                <a:lnTo>
                  <a:pt x="494771" y="995473"/>
                </a:lnTo>
                <a:lnTo>
                  <a:pt x="501386" y="991507"/>
                </a:lnTo>
                <a:lnTo>
                  <a:pt x="507736" y="987278"/>
                </a:lnTo>
                <a:lnTo>
                  <a:pt x="513821" y="983048"/>
                </a:lnTo>
                <a:lnTo>
                  <a:pt x="519113" y="978289"/>
                </a:lnTo>
                <a:lnTo>
                  <a:pt x="524669" y="973795"/>
                </a:lnTo>
                <a:lnTo>
                  <a:pt x="530225" y="969036"/>
                </a:lnTo>
                <a:lnTo>
                  <a:pt x="534988" y="964013"/>
                </a:lnTo>
                <a:lnTo>
                  <a:pt x="540015" y="959255"/>
                </a:lnTo>
                <a:lnTo>
                  <a:pt x="544248" y="953967"/>
                </a:lnTo>
                <a:lnTo>
                  <a:pt x="548746" y="948944"/>
                </a:lnTo>
                <a:lnTo>
                  <a:pt x="552715" y="943657"/>
                </a:lnTo>
                <a:lnTo>
                  <a:pt x="556684" y="938105"/>
                </a:lnTo>
                <a:lnTo>
                  <a:pt x="560388" y="932554"/>
                </a:lnTo>
                <a:lnTo>
                  <a:pt x="564092" y="927266"/>
                </a:lnTo>
                <a:lnTo>
                  <a:pt x="567267" y="921715"/>
                </a:lnTo>
                <a:lnTo>
                  <a:pt x="573352" y="910876"/>
                </a:lnTo>
                <a:lnTo>
                  <a:pt x="578644" y="899772"/>
                </a:lnTo>
                <a:lnTo>
                  <a:pt x="583407" y="888404"/>
                </a:lnTo>
                <a:lnTo>
                  <a:pt x="587375" y="877830"/>
                </a:lnTo>
                <a:lnTo>
                  <a:pt x="591080" y="867255"/>
                </a:lnTo>
                <a:lnTo>
                  <a:pt x="594255" y="856416"/>
                </a:lnTo>
                <a:lnTo>
                  <a:pt x="596636" y="846899"/>
                </a:lnTo>
                <a:lnTo>
                  <a:pt x="598752" y="837117"/>
                </a:lnTo>
                <a:lnTo>
                  <a:pt x="600605" y="828129"/>
                </a:lnTo>
                <a:lnTo>
                  <a:pt x="601928" y="819934"/>
                </a:lnTo>
                <a:lnTo>
                  <a:pt x="602721" y="812267"/>
                </a:lnTo>
                <a:lnTo>
                  <a:pt x="604044" y="799577"/>
                </a:lnTo>
                <a:lnTo>
                  <a:pt x="604573" y="790853"/>
                </a:lnTo>
                <a:lnTo>
                  <a:pt x="604573" y="786095"/>
                </a:lnTo>
                <a:lnTo>
                  <a:pt x="604573" y="544464"/>
                </a:lnTo>
                <a:lnTo>
                  <a:pt x="604838" y="538383"/>
                </a:lnTo>
                <a:lnTo>
                  <a:pt x="605896" y="532303"/>
                </a:lnTo>
                <a:lnTo>
                  <a:pt x="607219" y="526487"/>
                </a:lnTo>
                <a:lnTo>
                  <a:pt x="609336" y="521200"/>
                </a:lnTo>
                <a:lnTo>
                  <a:pt x="611982" y="515912"/>
                </a:lnTo>
                <a:lnTo>
                  <a:pt x="614892" y="510889"/>
                </a:lnTo>
                <a:lnTo>
                  <a:pt x="618332" y="506131"/>
                </a:lnTo>
                <a:lnTo>
                  <a:pt x="622300" y="501901"/>
                </a:lnTo>
                <a:lnTo>
                  <a:pt x="626534" y="497935"/>
                </a:lnTo>
                <a:lnTo>
                  <a:pt x="631296" y="494499"/>
                </a:lnTo>
                <a:lnTo>
                  <a:pt x="636323" y="491591"/>
                </a:lnTo>
                <a:lnTo>
                  <a:pt x="641350" y="488947"/>
                </a:lnTo>
                <a:lnTo>
                  <a:pt x="646907" y="487096"/>
                </a:lnTo>
                <a:lnTo>
                  <a:pt x="652992" y="485510"/>
                </a:lnTo>
                <a:lnTo>
                  <a:pt x="658813" y="484453"/>
                </a:lnTo>
                <a:lnTo>
                  <a:pt x="664898" y="484188"/>
                </a:lnTo>
                <a:lnTo>
                  <a:pt x="671248" y="484453"/>
                </a:lnTo>
                <a:lnTo>
                  <a:pt x="677069" y="485510"/>
                </a:lnTo>
                <a:lnTo>
                  <a:pt x="682890" y="487096"/>
                </a:lnTo>
                <a:lnTo>
                  <a:pt x="688711" y="488947"/>
                </a:lnTo>
                <a:lnTo>
                  <a:pt x="694003" y="491591"/>
                </a:lnTo>
                <a:lnTo>
                  <a:pt x="698765" y="494499"/>
                </a:lnTo>
                <a:lnTo>
                  <a:pt x="703528" y="497935"/>
                </a:lnTo>
                <a:lnTo>
                  <a:pt x="708026" y="501901"/>
                </a:lnTo>
                <a:lnTo>
                  <a:pt x="711994" y="506131"/>
                </a:lnTo>
                <a:lnTo>
                  <a:pt x="715169" y="510889"/>
                </a:lnTo>
                <a:lnTo>
                  <a:pt x="718344" y="515912"/>
                </a:lnTo>
                <a:lnTo>
                  <a:pt x="720726" y="521200"/>
                </a:lnTo>
                <a:lnTo>
                  <a:pt x="722842" y="526487"/>
                </a:lnTo>
                <a:lnTo>
                  <a:pt x="724430" y="532303"/>
                </a:lnTo>
                <a:lnTo>
                  <a:pt x="725223" y="538383"/>
                </a:lnTo>
                <a:lnTo>
                  <a:pt x="725488" y="544464"/>
                </a:lnTo>
                <a:lnTo>
                  <a:pt x="725488" y="786095"/>
                </a:lnTo>
                <a:lnTo>
                  <a:pt x="725223" y="797462"/>
                </a:lnTo>
                <a:lnTo>
                  <a:pt x="724694" y="809095"/>
                </a:lnTo>
                <a:lnTo>
                  <a:pt x="723636" y="821255"/>
                </a:lnTo>
                <a:lnTo>
                  <a:pt x="722313" y="833681"/>
                </a:lnTo>
                <a:lnTo>
                  <a:pt x="720461" y="846370"/>
                </a:lnTo>
                <a:lnTo>
                  <a:pt x="718080" y="859853"/>
                </a:lnTo>
                <a:lnTo>
                  <a:pt x="714905" y="873336"/>
                </a:lnTo>
                <a:lnTo>
                  <a:pt x="711465" y="886554"/>
                </a:lnTo>
                <a:lnTo>
                  <a:pt x="707496" y="900830"/>
                </a:lnTo>
                <a:lnTo>
                  <a:pt x="702998" y="914312"/>
                </a:lnTo>
                <a:lnTo>
                  <a:pt x="698236" y="928324"/>
                </a:lnTo>
                <a:lnTo>
                  <a:pt x="692415" y="942335"/>
                </a:lnTo>
                <a:lnTo>
                  <a:pt x="686065" y="956347"/>
                </a:lnTo>
                <a:lnTo>
                  <a:pt x="679186" y="970094"/>
                </a:lnTo>
                <a:lnTo>
                  <a:pt x="671513" y="983841"/>
                </a:lnTo>
                <a:lnTo>
                  <a:pt x="663311" y="997323"/>
                </a:lnTo>
                <a:lnTo>
                  <a:pt x="658813" y="1003933"/>
                </a:lnTo>
                <a:lnTo>
                  <a:pt x="654315" y="1010542"/>
                </a:lnTo>
                <a:lnTo>
                  <a:pt x="649552" y="1017151"/>
                </a:lnTo>
                <a:lnTo>
                  <a:pt x="644525" y="1023496"/>
                </a:lnTo>
                <a:lnTo>
                  <a:pt x="639498" y="1029841"/>
                </a:lnTo>
                <a:lnTo>
                  <a:pt x="634207" y="1035921"/>
                </a:lnTo>
                <a:lnTo>
                  <a:pt x="628650" y="1042001"/>
                </a:lnTo>
                <a:lnTo>
                  <a:pt x="623094" y="1048082"/>
                </a:lnTo>
                <a:lnTo>
                  <a:pt x="617009" y="1054162"/>
                </a:lnTo>
                <a:lnTo>
                  <a:pt x="610923" y="1059978"/>
                </a:lnTo>
                <a:lnTo>
                  <a:pt x="604838" y="1065530"/>
                </a:lnTo>
                <a:lnTo>
                  <a:pt x="598488" y="1071082"/>
                </a:lnTo>
                <a:lnTo>
                  <a:pt x="591873" y="1076369"/>
                </a:lnTo>
                <a:lnTo>
                  <a:pt x="584730" y="1081656"/>
                </a:lnTo>
                <a:lnTo>
                  <a:pt x="577850" y="1086944"/>
                </a:lnTo>
                <a:lnTo>
                  <a:pt x="570442" y="1091702"/>
                </a:lnTo>
                <a:lnTo>
                  <a:pt x="563034" y="1096461"/>
                </a:lnTo>
                <a:lnTo>
                  <a:pt x="555096" y="1101219"/>
                </a:lnTo>
                <a:lnTo>
                  <a:pt x="547159" y="1105714"/>
                </a:lnTo>
                <a:lnTo>
                  <a:pt x="538957" y="1109944"/>
                </a:lnTo>
                <a:lnTo>
                  <a:pt x="530755" y="1113909"/>
                </a:lnTo>
                <a:lnTo>
                  <a:pt x="522288" y="1117875"/>
                </a:lnTo>
                <a:lnTo>
                  <a:pt x="513292" y="1121576"/>
                </a:lnTo>
                <a:lnTo>
                  <a:pt x="504296" y="1125277"/>
                </a:lnTo>
                <a:lnTo>
                  <a:pt x="495036" y="1128185"/>
                </a:lnTo>
                <a:lnTo>
                  <a:pt x="485246" y="1131357"/>
                </a:lnTo>
                <a:lnTo>
                  <a:pt x="475721" y="1134001"/>
                </a:lnTo>
                <a:lnTo>
                  <a:pt x="465932" y="1136909"/>
                </a:lnTo>
                <a:lnTo>
                  <a:pt x="455613" y="1139288"/>
                </a:lnTo>
                <a:lnTo>
                  <a:pt x="445029" y="1141139"/>
                </a:lnTo>
                <a:lnTo>
                  <a:pt x="434182" y="1142989"/>
                </a:lnTo>
                <a:lnTo>
                  <a:pt x="423069" y="1144840"/>
                </a:lnTo>
                <a:lnTo>
                  <a:pt x="423069" y="1329896"/>
                </a:lnTo>
                <a:lnTo>
                  <a:pt x="664898" y="1329896"/>
                </a:lnTo>
                <a:lnTo>
                  <a:pt x="671248" y="1330161"/>
                </a:lnTo>
                <a:lnTo>
                  <a:pt x="677069" y="1331218"/>
                </a:lnTo>
                <a:lnTo>
                  <a:pt x="682890" y="1332540"/>
                </a:lnTo>
                <a:lnTo>
                  <a:pt x="688711" y="1334919"/>
                </a:lnTo>
                <a:lnTo>
                  <a:pt x="694003" y="1337299"/>
                </a:lnTo>
                <a:lnTo>
                  <a:pt x="698765" y="1340207"/>
                </a:lnTo>
                <a:lnTo>
                  <a:pt x="703528" y="1343643"/>
                </a:lnTo>
                <a:lnTo>
                  <a:pt x="708026" y="1347609"/>
                </a:lnTo>
                <a:lnTo>
                  <a:pt x="711994" y="1351839"/>
                </a:lnTo>
                <a:lnTo>
                  <a:pt x="715169" y="1356862"/>
                </a:lnTo>
                <a:lnTo>
                  <a:pt x="718344" y="1361620"/>
                </a:lnTo>
                <a:lnTo>
                  <a:pt x="720726" y="1366908"/>
                </a:lnTo>
                <a:lnTo>
                  <a:pt x="722842" y="1372195"/>
                </a:lnTo>
                <a:lnTo>
                  <a:pt x="724430" y="1378011"/>
                </a:lnTo>
                <a:lnTo>
                  <a:pt x="725223" y="1384092"/>
                </a:lnTo>
                <a:lnTo>
                  <a:pt x="725488" y="1390172"/>
                </a:lnTo>
                <a:lnTo>
                  <a:pt x="725223" y="1396517"/>
                </a:lnTo>
                <a:lnTo>
                  <a:pt x="724430" y="1402333"/>
                </a:lnTo>
                <a:lnTo>
                  <a:pt x="722842" y="1408149"/>
                </a:lnTo>
                <a:lnTo>
                  <a:pt x="720726" y="1413965"/>
                </a:lnTo>
                <a:lnTo>
                  <a:pt x="718344" y="1419252"/>
                </a:lnTo>
                <a:lnTo>
                  <a:pt x="715169" y="1424011"/>
                </a:lnTo>
                <a:lnTo>
                  <a:pt x="711994" y="1429034"/>
                </a:lnTo>
                <a:lnTo>
                  <a:pt x="708026" y="1433264"/>
                </a:lnTo>
                <a:lnTo>
                  <a:pt x="703528" y="1436965"/>
                </a:lnTo>
                <a:lnTo>
                  <a:pt x="698765" y="1440402"/>
                </a:lnTo>
                <a:lnTo>
                  <a:pt x="694003" y="1443574"/>
                </a:lnTo>
                <a:lnTo>
                  <a:pt x="688711" y="1445953"/>
                </a:lnTo>
                <a:lnTo>
                  <a:pt x="682890" y="1448068"/>
                </a:lnTo>
                <a:lnTo>
                  <a:pt x="677069" y="1449654"/>
                </a:lnTo>
                <a:lnTo>
                  <a:pt x="671248" y="1450447"/>
                </a:lnTo>
                <a:lnTo>
                  <a:pt x="664898" y="1450976"/>
                </a:lnTo>
                <a:lnTo>
                  <a:pt x="60589" y="1450976"/>
                </a:lnTo>
                <a:lnTo>
                  <a:pt x="54239" y="1450447"/>
                </a:lnTo>
                <a:lnTo>
                  <a:pt x="48419" y="1449654"/>
                </a:lnTo>
                <a:lnTo>
                  <a:pt x="42598" y="1448068"/>
                </a:lnTo>
                <a:lnTo>
                  <a:pt x="37041" y="1445953"/>
                </a:lnTo>
                <a:lnTo>
                  <a:pt x="31750" y="1443574"/>
                </a:lnTo>
                <a:lnTo>
                  <a:pt x="26723" y="1440402"/>
                </a:lnTo>
                <a:lnTo>
                  <a:pt x="21960" y="1436965"/>
                </a:lnTo>
                <a:lnTo>
                  <a:pt x="17727" y="1433264"/>
                </a:lnTo>
                <a:lnTo>
                  <a:pt x="13758" y="1429034"/>
                </a:lnTo>
                <a:lnTo>
                  <a:pt x="10319" y="1424011"/>
                </a:lnTo>
                <a:lnTo>
                  <a:pt x="7408" y="1419252"/>
                </a:lnTo>
                <a:lnTo>
                  <a:pt x="5027" y="1413965"/>
                </a:lnTo>
                <a:lnTo>
                  <a:pt x="2646" y="1408149"/>
                </a:lnTo>
                <a:lnTo>
                  <a:pt x="1323" y="1402333"/>
                </a:lnTo>
                <a:lnTo>
                  <a:pt x="264" y="1396517"/>
                </a:lnTo>
                <a:lnTo>
                  <a:pt x="0" y="1390172"/>
                </a:lnTo>
                <a:lnTo>
                  <a:pt x="264" y="1384092"/>
                </a:lnTo>
                <a:lnTo>
                  <a:pt x="1323" y="1378011"/>
                </a:lnTo>
                <a:lnTo>
                  <a:pt x="2646" y="1372195"/>
                </a:lnTo>
                <a:lnTo>
                  <a:pt x="5027" y="1366908"/>
                </a:lnTo>
                <a:lnTo>
                  <a:pt x="7408" y="1361620"/>
                </a:lnTo>
                <a:lnTo>
                  <a:pt x="10319" y="1356862"/>
                </a:lnTo>
                <a:lnTo>
                  <a:pt x="13758" y="1351839"/>
                </a:lnTo>
                <a:lnTo>
                  <a:pt x="17727" y="1347609"/>
                </a:lnTo>
                <a:lnTo>
                  <a:pt x="21960" y="1343643"/>
                </a:lnTo>
                <a:lnTo>
                  <a:pt x="26723" y="1340207"/>
                </a:lnTo>
                <a:lnTo>
                  <a:pt x="31750" y="1337299"/>
                </a:lnTo>
                <a:lnTo>
                  <a:pt x="37041" y="1334919"/>
                </a:lnTo>
                <a:lnTo>
                  <a:pt x="42598" y="1332540"/>
                </a:lnTo>
                <a:lnTo>
                  <a:pt x="48419" y="1331218"/>
                </a:lnTo>
                <a:lnTo>
                  <a:pt x="54239" y="1330161"/>
                </a:lnTo>
                <a:lnTo>
                  <a:pt x="60589" y="1329896"/>
                </a:lnTo>
                <a:lnTo>
                  <a:pt x="302419" y="1329896"/>
                </a:lnTo>
                <a:lnTo>
                  <a:pt x="302419" y="1144840"/>
                </a:lnTo>
                <a:lnTo>
                  <a:pt x="291571" y="1142989"/>
                </a:lnTo>
                <a:lnTo>
                  <a:pt x="280459" y="1141139"/>
                </a:lnTo>
                <a:lnTo>
                  <a:pt x="270140" y="1139288"/>
                </a:lnTo>
                <a:lnTo>
                  <a:pt x="259821" y="1136909"/>
                </a:lnTo>
                <a:lnTo>
                  <a:pt x="250032" y="1134001"/>
                </a:lnTo>
                <a:lnTo>
                  <a:pt x="240242" y="1131357"/>
                </a:lnTo>
                <a:lnTo>
                  <a:pt x="230452" y="1128185"/>
                </a:lnTo>
                <a:lnTo>
                  <a:pt x="221457" y="1125277"/>
                </a:lnTo>
                <a:lnTo>
                  <a:pt x="212196" y="1121576"/>
                </a:lnTo>
                <a:lnTo>
                  <a:pt x="203465" y="1117875"/>
                </a:lnTo>
                <a:lnTo>
                  <a:pt x="194734" y="1113909"/>
                </a:lnTo>
                <a:lnTo>
                  <a:pt x="186532" y="1109944"/>
                </a:lnTo>
                <a:lnTo>
                  <a:pt x="178329" y="1105714"/>
                </a:lnTo>
                <a:lnTo>
                  <a:pt x="170392" y="1101219"/>
                </a:lnTo>
                <a:lnTo>
                  <a:pt x="162454" y="1096461"/>
                </a:lnTo>
                <a:lnTo>
                  <a:pt x="155310" y="1091702"/>
                </a:lnTo>
                <a:lnTo>
                  <a:pt x="147902" y="1086944"/>
                </a:lnTo>
                <a:lnTo>
                  <a:pt x="140758" y="1081656"/>
                </a:lnTo>
                <a:lnTo>
                  <a:pt x="133879" y="1076369"/>
                </a:lnTo>
                <a:lnTo>
                  <a:pt x="127264" y="1071082"/>
                </a:lnTo>
                <a:lnTo>
                  <a:pt x="120650" y="1065530"/>
                </a:lnTo>
                <a:lnTo>
                  <a:pt x="114564" y="1059978"/>
                </a:lnTo>
                <a:lnTo>
                  <a:pt x="108479" y="1054162"/>
                </a:lnTo>
                <a:lnTo>
                  <a:pt x="102394" y="1048082"/>
                </a:lnTo>
                <a:lnTo>
                  <a:pt x="97102" y="1042001"/>
                </a:lnTo>
                <a:lnTo>
                  <a:pt x="91546" y="1035921"/>
                </a:lnTo>
                <a:lnTo>
                  <a:pt x="85989" y="1029841"/>
                </a:lnTo>
                <a:lnTo>
                  <a:pt x="81227" y="1023496"/>
                </a:lnTo>
                <a:lnTo>
                  <a:pt x="75935" y="1017151"/>
                </a:lnTo>
                <a:lnTo>
                  <a:pt x="71437" y="1010542"/>
                </a:lnTo>
                <a:lnTo>
                  <a:pt x="66675" y="1003933"/>
                </a:lnTo>
                <a:lnTo>
                  <a:pt x="62177" y="997323"/>
                </a:lnTo>
                <a:lnTo>
                  <a:pt x="53975" y="983841"/>
                </a:lnTo>
                <a:lnTo>
                  <a:pt x="46302" y="970094"/>
                </a:lnTo>
                <a:lnTo>
                  <a:pt x="39687" y="956347"/>
                </a:lnTo>
                <a:lnTo>
                  <a:pt x="33337" y="942335"/>
                </a:lnTo>
                <a:lnTo>
                  <a:pt x="27516" y="928324"/>
                </a:lnTo>
                <a:lnTo>
                  <a:pt x="22489" y="914312"/>
                </a:lnTo>
                <a:lnTo>
                  <a:pt x="17991" y="900830"/>
                </a:lnTo>
                <a:lnTo>
                  <a:pt x="14023" y="886554"/>
                </a:lnTo>
                <a:lnTo>
                  <a:pt x="10583" y="873336"/>
                </a:lnTo>
                <a:lnTo>
                  <a:pt x="7673" y="859853"/>
                </a:lnTo>
                <a:lnTo>
                  <a:pt x="5291" y="846370"/>
                </a:lnTo>
                <a:lnTo>
                  <a:pt x="3439" y="833681"/>
                </a:lnTo>
                <a:lnTo>
                  <a:pt x="1852" y="821255"/>
                </a:lnTo>
                <a:lnTo>
                  <a:pt x="1058" y="809095"/>
                </a:lnTo>
                <a:lnTo>
                  <a:pt x="264" y="797462"/>
                </a:lnTo>
                <a:lnTo>
                  <a:pt x="0" y="786095"/>
                </a:lnTo>
                <a:lnTo>
                  <a:pt x="0" y="544464"/>
                </a:lnTo>
                <a:lnTo>
                  <a:pt x="264" y="538383"/>
                </a:lnTo>
                <a:lnTo>
                  <a:pt x="1323" y="532303"/>
                </a:lnTo>
                <a:lnTo>
                  <a:pt x="2646" y="526487"/>
                </a:lnTo>
                <a:lnTo>
                  <a:pt x="5027" y="521200"/>
                </a:lnTo>
                <a:lnTo>
                  <a:pt x="7408" y="515912"/>
                </a:lnTo>
                <a:lnTo>
                  <a:pt x="10319" y="510889"/>
                </a:lnTo>
                <a:lnTo>
                  <a:pt x="13758" y="506131"/>
                </a:lnTo>
                <a:lnTo>
                  <a:pt x="17727" y="501901"/>
                </a:lnTo>
                <a:lnTo>
                  <a:pt x="21960" y="497935"/>
                </a:lnTo>
                <a:lnTo>
                  <a:pt x="26723" y="494499"/>
                </a:lnTo>
                <a:lnTo>
                  <a:pt x="31750" y="491591"/>
                </a:lnTo>
                <a:lnTo>
                  <a:pt x="37041" y="488947"/>
                </a:lnTo>
                <a:lnTo>
                  <a:pt x="42598" y="487096"/>
                </a:lnTo>
                <a:lnTo>
                  <a:pt x="48419" y="485510"/>
                </a:lnTo>
                <a:lnTo>
                  <a:pt x="54239" y="484453"/>
                </a:lnTo>
                <a:lnTo>
                  <a:pt x="60589" y="484188"/>
                </a:lnTo>
                <a:close/>
                <a:moveTo>
                  <a:pt x="362612" y="0"/>
                </a:moveTo>
                <a:lnTo>
                  <a:pt x="372158" y="265"/>
                </a:lnTo>
                <a:lnTo>
                  <a:pt x="381438" y="1058"/>
                </a:lnTo>
                <a:lnTo>
                  <a:pt x="390454" y="2116"/>
                </a:lnTo>
                <a:lnTo>
                  <a:pt x="399204" y="3967"/>
                </a:lnTo>
                <a:lnTo>
                  <a:pt x="408219" y="5553"/>
                </a:lnTo>
                <a:lnTo>
                  <a:pt x="416705" y="8198"/>
                </a:lnTo>
                <a:lnTo>
                  <a:pt x="424925" y="11107"/>
                </a:lnTo>
                <a:lnTo>
                  <a:pt x="433145" y="14280"/>
                </a:lnTo>
                <a:lnTo>
                  <a:pt x="441630" y="17982"/>
                </a:lnTo>
                <a:lnTo>
                  <a:pt x="449054" y="21949"/>
                </a:lnTo>
                <a:lnTo>
                  <a:pt x="456744" y="26444"/>
                </a:lnTo>
                <a:lnTo>
                  <a:pt x="464169" y="30939"/>
                </a:lnTo>
                <a:lnTo>
                  <a:pt x="471328" y="36228"/>
                </a:lnTo>
                <a:lnTo>
                  <a:pt x="478222" y="41253"/>
                </a:lnTo>
                <a:lnTo>
                  <a:pt x="484851" y="47070"/>
                </a:lnTo>
                <a:lnTo>
                  <a:pt x="490950" y="53152"/>
                </a:lnTo>
                <a:lnTo>
                  <a:pt x="497049" y="59234"/>
                </a:lnTo>
                <a:lnTo>
                  <a:pt x="502882" y="66110"/>
                </a:lnTo>
                <a:lnTo>
                  <a:pt x="508186" y="72721"/>
                </a:lnTo>
                <a:lnTo>
                  <a:pt x="513224" y="80125"/>
                </a:lnTo>
                <a:lnTo>
                  <a:pt x="517997" y="87265"/>
                </a:lnTo>
                <a:lnTo>
                  <a:pt x="522504" y="94934"/>
                </a:lnTo>
                <a:lnTo>
                  <a:pt x="526482" y="102602"/>
                </a:lnTo>
                <a:lnTo>
                  <a:pt x="530194" y="110800"/>
                </a:lnTo>
                <a:lnTo>
                  <a:pt x="533111" y="118998"/>
                </a:lnTo>
                <a:lnTo>
                  <a:pt x="536293" y="127195"/>
                </a:lnTo>
                <a:lnTo>
                  <a:pt x="538679" y="136186"/>
                </a:lnTo>
                <a:lnTo>
                  <a:pt x="540536" y="144648"/>
                </a:lnTo>
                <a:lnTo>
                  <a:pt x="542392" y="153903"/>
                </a:lnTo>
                <a:lnTo>
                  <a:pt x="543187" y="162630"/>
                </a:lnTo>
                <a:lnTo>
                  <a:pt x="544248" y="172150"/>
                </a:lnTo>
                <a:lnTo>
                  <a:pt x="544513" y="181141"/>
                </a:lnTo>
                <a:lnTo>
                  <a:pt x="544513" y="483394"/>
                </a:lnTo>
                <a:lnTo>
                  <a:pt x="180975" y="483394"/>
                </a:lnTo>
                <a:lnTo>
                  <a:pt x="180975" y="181141"/>
                </a:lnTo>
                <a:lnTo>
                  <a:pt x="181240" y="172150"/>
                </a:lnTo>
                <a:lnTo>
                  <a:pt x="181771" y="162630"/>
                </a:lnTo>
                <a:lnTo>
                  <a:pt x="183097" y="153903"/>
                </a:lnTo>
                <a:lnTo>
                  <a:pt x="184422" y="144648"/>
                </a:lnTo>
                <a:lnTo>
                  <a:pt x="186809" y="136186"/>
                </a:lnTo>
                <a:lnTo>
                  <a:pt x="189195" y="127195"/>
                </a:lnTo>
                <a:lnTo>
                  <a:pt x="191847" y="118998"/>
                </a:lnTo>
                <a:lnTo>
                  <a:pt x="195294" y="110800"/>
                </a:lnTo>
                <a:lnTo>
                  <a:pt x="199006" y="102602"/>
                </a:lnTo>
                <a:lnTo>
                  <a:pt x="202984" y="94934"/>
                </a:lnTo>
                <a:lnTo>
                  <a:pt x="207226" y="87265"/>
                </a:lnTo>
                <a:lnTo>
                  <a:pt x="211999" y="80125"/>
                </a:lnTo>
                <a:lnTo>
                  <a:pt x="217037" y="72721"/>
                </a:lnTo>
                <a:lnTo>
                  <a:pt x="222341" y="66110"/>
                </a:lnTo>
                <a:lnTo>
                  <a:pt x="228174" y="59234"/>
                </a:lnTo>
                <a:lnTo>
                  <a:pt x="234008" y="53152"/>
                </a:lnTo>
                <a:lnTo>
                  <a:pt x="240372" y="47070"/>
                </a:lnTo>
                <a:lnTo>
                  <a:pt x="247266" y="41253"/>
                </a:lnTo>
                <a:lnTo>
                  <a:pt x="253895" y="36228"/>
                </a:lnTo>
                <a:lnTo>
                  <a:pt x="261054" y="30939"/>
                </a:lnTo>
                <a:lnTo>
                  <a:pt x="268479" y="26444"/>
                </a:lnTo>
                <a:lnTo>
                  <a:pt x="275903" y="21949"/>
                </a:lnTo>
                <a:lnTo>
                  <a:pt x="283858" y="17982"/>
                </a:lnTo>
                <a:lnTo>
                  <a:pt x="291813" y="14280"/>
                </a:lnTo>
                <a:lnTo>
                  <a:pt x="300033" y="11107"/>
                </a:lnTo>
                <a:lnTo>
                  <a:pt x="308518" y="8198"/>
                </a:lnTo>
                <a:lnTo>
                  <a:pt x="317269" y="5553"/>
                </a:lnTo>
                <a:lnTo>
                  <a:pt x="326019" y="3967"/>
                </a:lnTo>
                <a:lnTo>
                  <a:pt x="334770" y="2116"/>
                </a:lnTo>
                <a:lnTo>
                  <a:pt x="344050" y="1058"/>
                </a:lnTo>
                <a:lnTo>
                  <a:pt x="353331" y="265"/>
                </a:lnTo>
                <a:lnTo>
                  <a:pt x="362612" y="0"/>
                </a:lnTo>
                <a:close/>
              </a:path>
            </a:pathLst>
          </a:custGeom>
          <a:solidFill>
            <a:srgbClr val="FFFFFF"/>
          </a:solidFill>
          <a:ln>
            <a:noFill/>
          </a:ln>
        </p:spPr>
        <p:txBody>
          <a:bodyPr wrap="square" anchor="ctr">
            <a:norm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1pPr>
            <a:lvl2pPr marL="4572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2pPr>
            <a:lvl3pPr marL="9144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3pPr>
            <a:lvl4pPr marL="13716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4pPr>
            <a:lvl5pPr marL="18288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5pPr>
            <a:lvl6pPr marL="22860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6pPr>
            <a:lvl7pPr marL="27432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7pPr>
            <a:lvl8pPr marL="32004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8pPr>
            <a:lvl9pPr marL="36576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9pPr>
          </a:lstStyle>
          <a:p>
            <a:pPr algn="ctr">
              <a:defRPr/>
            </a:pPr>
            <a:endParaRPr lang="zh-CN" altLang="en-US">
              <a:solidFill>
                <a:srgbClr val="FFFFFF"/>
              </a:solidFill>
              <a:latin typeface="Arial" panose="020B0604020202020204" pitchFamily="34" charset="0"/>
              <a:ea typeface="微软雅黑" panose="020B0503020204020204" pitchFamily="34" charset="-122"/>
            </a:endParaRPr>
          </a:p>
        </p:txBody>
      </p:sp>
      <p:sp>
        <p:nvSpPr>
          <p:cNvPr id="15" name="文本框 14"/>
          <p:cNvSpPr txBox="1">
            <a:spLocks noChangeArrowheads="1"/>
          </p:cNvSpPr>
          <p:nvPr>
            <p:custDataLst>
              <p:tags r:id="rId8"/>
            </p:custDataLst>
          </p:nvPr>
        </p:nvSpPr>
        <p:spPr bwMode="auto">
          <a:xfrm>
            <a:off x="775549" y="1930582"/>
            <a:ext cx="2310224"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rgbClr val="000000"/>
                </a:solidFill>
                <a:latin typeface="Calibri" panose="020F0502020204030204" charset="0"/>
                <a:ea typeface="宋体" panose="02010600030101010101" pitchFamily="2" charset="-122"/>
              </a:defRPr>
            </a:lvl1pPr>
            <a:lvl2pPr marL="742950" indent="-285750">
              <a:defRPr>
                <a:solidFill>
                  <a:srgbClr val="000000"/>
                </a:solidFill>
                <a:latin typeface="Calibri" panose="020F0502020204030204" charset="0"/>
                <a:ea typeface="宋体" panose="02010600030101010101" pitchFamily="2" charset="-122"/>
              </a:defRPr>
            </a:lvl2pPr>
            <a:lvl3pPr marL="1143000" indent="-228600">
              <a:defRPr>
                <a:solidFill>
                  <a:srgbClr val="000000"/>
                </a:solidFill>
                <a:latin typeface="Calibri" panose="020F0502020204030204" charset="0"/>
                <a:ea typeface="宋体" panose="02010600030101010101" pitchFamily="2" charset="-122"/>
              </a:defRPr>
            </a:lvl3pPr>
            <a:lvl4pPr marL="1600200" indent="-228600">
              <a:defRPr>
                <a:solidFill>
                  <a:srgbClr val="000000"/>
                </a:solidFill>
                <a:latin typeface="Calibri" panose="020F0502020204030204" charset="0"/>
                <a:ea typeface="宋体" panose="02010600030101010101" pitchFamily="2" charset="-122"/>
              </a:defRPr>
            </a:lvl4pPr>
            <a:lvl5pPr marL="2057400" indent="-22860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a:lnSpc>
                <a:spcPct val="120000"/>
              </a:lnSpc>
            </a:pPr>
            <a:r>
              <a:rPr lang="zh-CN" altLang="en-US" sz="2000" b="1" spc="300">
                <a:solidFill>
                  <a:srgbClr val="48A5BD"/>
                </a:solidFill>
                <a:latin typeface="Arial" panose="020B0604020202020204" pitchFamily="34" charset="0"/>
                <a:ea typeface="微软雅黑" panose="020B0503020204020204" pitchFamily="34" charset="-122"/>
                <a:cs typeface="+mn-ea"/>
              </a:rPr>
              <a:t>表</a:t>
            </a:r>
            <a:r>
              <a:rPr lang="en-US" altLang="zh-CN" sz="2000" b="1" spc="300">
                <a:solidFill>
                  <a:srgbClr val="48A5BD"/>
                </a:solidFill>
                <a:latin typeface="Arial" panose="020B0604020202020204" pitchFamily="34" charset="0"/>
                <a:ea typeface="微软雅黑" panose="020B0503020204020204" pitchFamily="34" charset="-122"/>
                <a:cs typeface="+mn-ea"/>
              </a:rPr>
              <a:t>/</a:t>
            </a:r>
            <a:r>
              <a:rPr lang="zh-CN" altLang="en-US" sz="2000" b="1" spc="300">
                <a:solidFill>
                  <a:srgbClr val="48A5BD"/>
                </a:solidFill>
                <a:latin typeface="Arial" panose="020B0604020202020204" pitchFamily="34" charset="0"/>
                <a:ea typeface="微软雅黑" panose="020B0503020204020204" pitchFamily="34" charset="-122"/>
                <a:cs typeface="+mn-ea"/>
              </a:rPr>
              <a:t>文件 ⇋</a:t>
            </a:r>
            <a:r>
              <a:rPr lang="en-US" altLang="zh-CN" sz="2000" b="1" spc="300">
                <a:solidFill>
                  <a:srgbClr val="48A5BD"/>
                </a:solidFill>
                <a:latin typeface="Arial" panose="020B0604020202020204" pitchFamily="34" charset="0"/>
                <a:ea typeface="微软雅黑" panose="020B0503020204020204" pitchFamily="34" charset="-122"/>
                <a:cs typeface="+mn-ea"/>
              </a:rPr>
              <a:t> </a:t>
            </a:r>
            <a:r>
              <a:rPr lang="zh-CN" altLang="en-US" sz="2000" b="1" spc="300">
                <a:solidFill>
                  <a:srgbClr val="48A5BD"/>
                </a:solidFill>
                <a:latin typeface="Arial" panose="020B0604020202020204" pitchFamily="34" charset="0"/>
                <a:ea typeface="微软雅黑" panose="020B0503020204020204" pitchFamily="34" charset="-122"/>
                <a:cs typeface="+mn-ea"/>
              </a:rPr>
              <a:t>消息</a:t>
            </a:r>
            <a:endParaRPr lang="zh-CN" altLang="en-US" sz="2000" b="1" spc="300">
              <a:solidFill>
                <a:srgbClr val="48A5BD"/>
              </a:solidFill>
              <a:latin typeface="Arial" panose="020B0604020202020204" pitchFamily="34" charset="0"/>
              <a:ea typeface="微软雅黑" panose="020B0503020204020204" pitchFamily="34" charset="-122"/>
              <a:cs typeface="+mn-ea"/>
            </a:endParaRPr>
          </a:p>
        </p:txBody>
      </p:sp>
      <p:sp>
        <p:nvSpPr>
          <p:cNvPr id="17" name="文本框 16"/>
          <p:cNvSpPr txBox="1"/>
          <p:nvPr>
            <p:custDataLst>
              <p:tags r:id="rId9"/>
            </p:custDataLst>
          </p:nvPr>
        </p:nvSpPr>
        <p:spPr>
          <a:xfrm>
            <a:off x="775549" y="2435312"/>
            <a:ext cx="2310224" cy="715971"/>
          </a:xfrm>
          <a:prstGeom prst="rect">
            <a:avLst/>
          </a:prstGeom>
          <a:noFill/>
        </p:spPr>
        <p:txBody>
          <a:bodyPr wrap="square" rtlCol="0">
            <a:normAutofit/>
          </a:bodyPr>
          <a:lstStyle>
            <a:defPPr>
              <a:defRPr lang="zh-CN"/>
            </a:defPPr>
            <a:lvl1pPr algn="r">
              <a:lnSpc>
                <a:spcPct val="120000"/>
              </a:lnSpc>
              <a:defRPr sz="1600" spc="150">
                <a:latin typeface="微软雅黑" panose="020B0503020204020204" pitchFamily="34" charset="-122"/>
                <a:ea typeface="微软雅黑" panose="020B0503020204020204" pitchFamily="34" charset="-122"/>
              </a:defRPr>
            </a:lvl1pPr>
          </a:lstStyle>
          <a:p>
            <a:r>
              <a:rPr lang="zh-CN" altLang="en-US" sz="1400">
                <a:latin typeface="Arial" panose="020B0604020202020204" pitchFamily="34" charset="0"/>
              </a:rPr>
              <a:t>从表或文件读取数据写到消息中</a:t>
            </a:r>
            <a:endParaRPr lang="zh-CN" altLang="en-US" sz="1400">
              <a:latin typeface="Arial" panose="020B0604020202020204" pitchFamily="34" charset="0"/>
            </a:endParaRPr>
          </a:p>
        </p:txBody>
      </p:sp>
      <p:sp>
        <p:nvSpPr>
          <p:cNvPr id="18" name="文本框 17"/>
          <p:cNvSpPr txBox="1"/>
          <p:nvPr>
            <p:custDataLst>
              <p:tags r:id="rId10"/>
            </p:custDataLst>
          </p:nvPr>
        </p:nvSpPr>
        <p:spPr>
          <a:xfrm>
            <a:off x="153328" y="2162388"/>
            <a:ext cx="413238" cy="400110"/>
          </a:xfrm>
          <a:prstGeom prst="rect">
            <a:avLst/>
          </a:prstGeom>
          <a:noFill/>
        </p:spPr>
        <p:txBody>
          <a:bodyPr wrap="square" rtlCol="0">
            <a:normAutofit/>
          </a:bodyPr>
          <a:lstStyle/>
          <a:p>
            <a:r>
              <a:rPr lang="zh-CN" altLang="en-US" sz="2000" b="1" dirty="0">
                <a:solidFill>
                  <a:srgbClr val="48A5BD"/>
                </a:solidFill>
              </a:rPr>
              <a:t>①</a:t>
            </a:r>
            <a:endParaRPr lang="zh-CN" altLang="en-US" sz="2000" b="1" dirty="0">
              <a:solidFill>
                <a:srgbClr val="48A5BD"/>
              </a:solidFill>
            </a:endParaRPr>
          </a:p>
        </p:txBody>
      </p:sp>
      <p:cxnSp>
        <p:nvCxnSpPr>
          <p:cNvPr id="19" name="MH_Other_17"/>
          <p:cNvCxnSpPr/>
          <p:nvPr>
            <p:custDataLst>
              <p:tags r:id="rId11"/>
            </p:custDataLst>
          </p:nvPr>
        </p:nvCxnSpPr>
        <p:spPr>
          <a:xfrm>
            <a:off x="606538" y="3719969"/>
            <a:ext cx="2728913" cy="0"/>
          </a:xfrm>
          <a:prstGeom prst="line">
            <a:avLst/>
          </a:prstGeom>
          <a:ln>
            <a:solidFill>
              <a:srgbClr val="76C6AF"/>
            </a:solidFill>
            <a:prstDash val="dash"/>
            <a:headEnd type="oval"/>
          </a:ln>
        </p:spPr>
        <p:style>
          <a:lnRef idx="1">
            <a:srgbClr val="48A5BD"/>
          </a:lnRef>
          <a:fillRef idx="0">
            <a:srgbClr val="48A5BD"/>
          </a:fillRef>
          <a:effectRef idx="0">
            <a:srgbClr val="48A5BD"/>
          </a:effectRef>
          <a:fontRef idx="minor">
            <a:srgbClr val="000000"/>
          </a:fontRef>
        </p:style>
      </p:cxnSp>
      <p:sp>
        <p:nvSpPr>
          <p:cNvPr id="20" name="MH_Other_7"/>
          <p:cNvSpPr/>
          <p:nvPr>
            <p:custDataLst>
              <p:tags r:id="rId12"/>
            </p:custDataLst>
          </p:nvPr>
        </p:nvSpPr>
        <p:spPr>
          <a:xfrm>
            <a:off x="3468093" y="3234818"/>
            <a:ext cx="971191" cy="971192"/>
          </a:xfrm>
          <a:prstGeom prst="ellipse">
            <a:avLst/>
          </a:prstGeom>
          <a:solidFill>
            <a:srgbClr val="77C6AF"/>
          </a:solidFill>
          <a:ln>
            <a:noFill/>
          </a:ln>
        </p:spPr>
        <p:style>
          <a:lnRef idx="2">
            <a:srgbClr val="48A5BD">
              <a:shade val="50000"/>
            </a:srgbClr>
          </a:lnRef>
          <a:fillRef idx="1">
            <a:srgbClr val="48A5BD"/>
          </a:fillRef>
          <a:effectRef idx="0">
            <a:srgbClr val="48A5BD"/>
          </a:effectRef>
          <a:fontRef idx="minor">
            <a:srgbClr val="FFFFFF"/>
          </a:fontRef>
        </p:style>
        <p:txBody>
          <a:bodyPr wrap="square" anchor="ctr">
            <a:normAutofit/>
          </a:bodyPr>
          <a:lstStyle/>
          <a:p>
            <a:pPr algn="ctr">
              <a:defRPr/>
            </a:pPr>
            <a:endParaRPr lang="zh-CN" altLang="en-US" sz="2000" dirty="0">
              <a:solidFill>
                <a:srgbClr val="FEFFFF"/>
              </a:solidFill>
            </a:endParaRPr>
          </a:p>
        </p:txBody>
      </p:sp>
      <p:sp>
        <p:nvSpPr>
          <p:cNvPr id="21" name="MH_Other_8"/>
          <p:cNvSpPr/>
          <p:nvPr>
            <p:custDataLst>
              <p:tags r:id="rId13"/>
            </p:custDataLst>
          </p:nvPr>
        </p:nvSpPr>
        <p:spPr>
          <a:xfrm>
            <a:off x="3343638" y="3110363"/>
            <a:ext cx="926743" cy="1344556"/>
          </a:xfrm>
          <a:custGeom>
            <a:avLst/>
            <a:gdLst>
              <a:gd name="connsiteX0" fmla="*/ 436034 w 661577"/>
              <a:gd name="connsiteY0" fmla="*/ 0 h 960970"/>
              <a:gd name="connsiteX1" fmla="*/ 436034 w 661577"/>
              <a:gd name="connsiteY1" fmla="*/ 31343 h 960970"/>
              <a:gd name="connsiteX2" fmla="*/ 436033 w 661577"/>
              <a:gd name="connsiteY2" fmla="*/ 31343 h 960970"/>
              <a:gd name="connsiteX3" fmla="*/ 31342 w 661577"/>
              <a:gd name="connsiteY3" fmla="*/ 436034 h 960970"/>
              <a:gd name="connsiteX4" fmla="*/ 436033 w 661577"/>
              <a:gd name="connsiteY4" fmla="*/ 840725 h 960970"/>
              <a:gd name="connsiteX5" fmla="*/ 436034 w 661577"/>
              <a:gd name="connsiteY5" fmla="*/ 840725 h 960970"/>
              <a:gd name="connsiteX6" fmla="*/ 436034 w 661577"/>
              <a:gd name="connsiteY6" fmla="*/ 840582 h 960970"/>
              <a:gd name="connsiteX7" fmla="*/ 661013 w 661577"/>
              <a:gd name="connsiteY7" fmla="*/ 958769 h 960970"/>
              <a:gd name="connsiteX8" fmla="*/ 661577 w 661577"/>
              <a:gd name="connsiteY8" fmla="*/ 960970 h 960970"/>
              <a:gd name="connsiteX9" fmla="*/ 616261 w 661577"/>
              <a:gd name="connsiteY9" fmla="*/ 960970 h 960970"/>
              <a:gd name="connsiteX10" fmla="*/ 612658 w 661577"/>
              <a:gd name="connsiteY10" fmla="*/ 949974 h 960970"/>
              <a:gd name="connsiteX11" fmla="*/ 436035 w 661577"/>
              <a:gd name="connsiteY11" fmla="*/ 871925 h 960970"/>
              <a:gd name="connsiteX12" fmla="*/ 436034 w 661577"/>
              <a:gd name="connsiteY12" fmla="*/ 871925 h 960970"/>
              <a:gd name="connsiteX13" fmla="*/ 436034 w 661577"/>
              <a:gd name="connsiteY13" fmla="*/ 872068 h 960970"/>
              <a:gd name="connsiteX14" fmla="*/ 0 w 661577"/>
              <a:gd name="connsiteY14" fmla="*/ 436034 h 960970"/>
              <a:gd name="connsiteX15" fmla="*/ 436034 w 661577"/>
              <a:gd name="connsiteY15" fmla="*/ 0 h 96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1577" h="960970">
                <a:moveTo>
                  <a:pt x="436034" y="0"/>
                </a:moveTo>
                <a:lnTo>
                  <a:pt x="436034" y="31343"/>
                </a:lnTo>
                <a:lnTo>
                  <a:pt x="436033" y="31343"/>
                </a:lnTo>
                <a:cubicBezTo>
                  <a:pt x="212528" y="31343"/>
                  <a:pt x="31342" y="212529"/>
                  <a:pt x="31342" y="436034"/>
                </a:cubicBezTo>
                <a:cubicBezTo>
                  <a:pt x="31342" y="659539"/>
                  <a:pt x="212528" y="840725"/>
                  <a:pt x="436033" y="840725"/>
                </a:cubicBezTo>
                <a:lnTo>
                  <a:pt x="436034" y="840725"/>
                </a:lnTo>
                <a:lnTo>
                  <a:pt x="436034" y="840582"/>
                </a:lnTo>
                <a:cubicBezTo>
                  <a:pt x="556441" y="840582"/>
                  <a:pt x="582106" y="879862"/>
                  <a:pt x="661013" y="958769"/>
                </a:cubicBezTo>
                <a:lnTo>
                  <a:pt x="661577" y="960970"/>
                </a:lnTo>
                <a:lnTo>
                  <a:pt x="616261" y="960970"/>
                </a:lnTo>
                <a:lnTo>
                  <a:pt x="612658" y="949974"/>
                </a:lnTo>
                <a:cubicBezTo>
                  <a:pt x="551329" y="895790"/>
                  <a:pt x="547787" y="871925"/>
                  <a:pt x="436035" y="871925"/>
                </a:cubicBezTo>
                <a:lnTo>
                  <a:pt x="436034" y="871925"/>
                </a:lnTo>
                <a:lnTo>
                  <a:pt x="436034" y="872068"/>
                </a:lnTo>
                <a:cubicBezTo>
                  <a:pt x="195219" y="872068"/>
                  <a:pt x="0" y="676849"/>
                  <a:pt x="0" y="436034"/>
                </a:cubicBezTo>
                <a:cubicBezTo>
                  <a:pt x="0" y="195219"/>
                  <a:pt x="195219" y="0"/>
                  <a:pt x="436034" y="0"/>
                </a:cubicBezTo>
                <a:close/>
              </a:path>
            </a:pathLst>
          </a:custGeom>
          <a:solidFill>
            <a:srgbClr val="76C6AF"/>
          </a:solidFill>
          <a:ln>
            <a:noFill/>
          </a:ln>
        </p:spPr>
        <p:style>
          <a:lnRef idx="2">
            <a:srgbClr val="48A5BD">
              <a:shade val="50000"/>
            </a:srgbClr>
          </a:lnRef>
          <a:fillRef idx="1">
            <a:srgbClr val="48A5BD"/>
          </a:fillRef>
          <a:effectRef idx="0">
            <a:srgbClr val="48A5BD"/>
          </a:effectRef>
          <a:fontRef idx="minor">
            <a:srgbClr val="FFFFFF"/>
          </a:fontRef>
        </p:style>
        <p:txBody>
          <a:bodyPr wrap="square" anchor="ctr">
            <a:normAutofit/>
          </a:bodyPr>
          <a:lstStyle/>
          <a:p>
            <a:pPr algn="ctr">
              <a:defRPr/>
            </a:pPr>
            <a:endParaRPr lang="zh-CN" altLang="en-US">
              <a:solidFill>
                <a:srgbClr val="FEFFFF"/>
              </a:solidFill>
            </a:endParaRPr>
          </a:p>
        </p:txBody>
      </p:sp>
      <p:sp>
        <p:nvSpPr>
          <p:cNvPr id="22" name="MH_Other_9"/>
          <p:cNvSpPr/>
          <p:nvPr>
            <p:custDataLst>
              <p:tags r:id="rId14"/>
            </p:custDataLst>
          </p:nvPr>
        </p:nvSpPr>
        <p:spPr>
          <a:xfrm>
            <a:off x="4197042" y="4428252"/>
            <a:ext cx="102231" cy="102231"/>
          </a:xfrm>
          <a:prstGeom prst="ellipse">
            <a:avLst/>
          </a:prstGeom>
          <a:solidFill>
            <a:srgbClr val="76C6AF"/>
          </a:solidFill>
          <a:ln w="9525">
            <a:solidFill>
              <a:srgbClr val="FEFFFF"/>
            </a:solidFill>
          </a:ln>
        </p:spPr>
        <p:style>
          <a:lnRef idx="2">
            <a:srgbClr val="48A5BD">
              <a:shade val="50000"/>
            </a:srgbClr>
          </a:lnRef>
          <a:fillRef idx="1">
            <a:srgbClr val="48A5BD"/>
          </a:fillRef>
          <a:effectRef idx="0">
            <a:srgbClr val="48A5BD"/>
          </a:effectRef>
          <a:fontRef idx="minor">
            <a:srgbClr val="FFFFFF"/>
          </a:fontRef>
        </p:style>
        <p:txBody>
          <a:bodyPr wrap="square" anchor="ctr">
            <a:normAutofit fontScale="25000" lnSpcReduction="20000"/>
          </a:bodyPr>
          <a:lstStyle/>
          <a:p>
            <a:pPr algn="ctr">
              <a:defRPr/>
            </a:pPr>
            <a:endParaRPr lang="zh-CN" altLang="en-US">
              <a:solidFill>
                <a:srgbClr val="FEFFFF"/>
              </a:solidFill>
            </a:endParaRPr>
          </a:p>
        </p:txBody>
      </p:sp>
      <p:sp>
        <p:nvSpPr>
          <p:cNvPr id="23" name="KSO_Shape"/>
          <p:cNvSpPr/>
          <p:nvPr>
            <p:custDataLst>
              <p:tags r:id="rId15"/>
            </p:custDataLst>
          </p:nvPr>
        </p:nvSpPr>
        <p:spPr>
          <a:xfrm flipH="1">
            <a:off x="3710303" y="3462743"/>
            <a:ext cx="471130" cy="609220"/>
          </a:xfrm>
          <a:custGeom>
            <a:avLst/>
            <a:gdLst/>
            <a:ahLst/>
            <a:cxnLst/>
            <a:rect l="l" t="t" r="r" b="b"/>
            <a:pathLst>
              <a:path w="1259674" h="1629655">
                <a:moveTo>
                  <a:pt x="653835" y="765559"/>
                </a:moveTo>
                <a:lnTo>
                  <a:pt x="605838" y="765559"/>
                </a:lnTo>
                <a:cubicBezTo>
                  <a:pt x="586150" y="765559"/>
                  <a:pt x="570190" y="781519"/>
                  <a:pt x="570190" y="801207"/>
                </a:cubicBezTo>
                <a:lnTo>
                  <a:pt x="570190" y="1594007"/>
                </a:lnTo>
                <a:cubicBezTo>
                  <a:pt x="570190" y="1613695"/>
                  <a:pt x="586150" y="1629655"/>
                  <a:pt x="605838" y="1629655"/>
                </a:cubicBezTo>
                <a:lnTo>
                  <a:pt x="653835" y="1629655"/>
                </a:lnTo>
                <a:cubicBezTo>
                  <a:pt x="673523" y="1629655"/>
                  <a:pt x="689483" y="1613695"/>
                  <a:pt x="689483" y="1594007"/>
                </a:cubicBezTo>
                <a:lnTo>
                  <a:pt x="689483" y="801207"/>
                </a:lnTo>
                <a:cubicBezTo>
                  <a:pt x="689483" y="781519"/>
                  <a:pt x="673523" y="765559"/>
                  <a:pt x="653835" y="765559"/>
                </a:cubicBezTo>
                <a:close/>
                <a:moveTo>
                  <a:pt x="629837" y="293110"/>
                </a:moveTo>
                <a:cubicBezTo>
                  <a:pt x="540228" y="293110"/>
                  <a:pt x="467586" y="365752"/>
                  <a:pt x="467586" y="455361"/>
                </a:cubicBezTo>
                <a:cubicBezTo>
                  <a:pt x="467586" y="544970"/>
                  <a:pt x="540228" y="617612"/>
                  <a:pt x="629837" y="617612"/>
                </a:cubicBezTo>
                <a:cubicBezTo>
                  <a:pt x="719446" y="617612"/>
                  <a:pt x="792088" y="544970"/>
                  <a:pt x="792088" y="455361"/>
                </a:cubicBezTo>
                <a:cubicBezTo>
                  <a:pt x="792088" y="365752"/>
                  <a:pt x="719446" y="293110"/>
                  <a:pt x="629837" y="293110"/>
                </a:cubicBezTo>
                <a:close/>
                <a:moveTo>
                  <a:pt x="373285" y="134938"/>
                </a:moveTo>
                <a:cubicBezTo>
                  <a:pt x="285152" y="213464"/>
                  <a:pt x="230474" y="328028"/>
                  <a:pt x="230474" y="455361"/>
                </a:cubicBezTo>
                <a:cubicBezTo>
                  <a:pt x="230474" y="582697"/>
                  <a:pt x="285152" y="697259"/>
                  <a:pt x="373285" y="775786"/>
                </a:cubicBezTo>
                <a:lnTo>
                  <a:pt x="467586" y="709160"/>
                </a:lnTo>
                <a:cubicBezTo>
                  <a:pt x="391047" y="651060"/>
                  <a:pt x="342389" y="558892"/>
                  <a:pt x="342389" y="455361"/>
                </a:cubicBezTo>
                <a:cubicBezTo>
                  <a:pt x="342389" y="351830"/>
                  <a:pt x="391047" y="259663"/>
                  <a:pt x="467586" y="201563"/>
                </a:cubicBezTo>
                <a:close/>
                <a:moveTo>
                  <a:pt x="886389" y="134938"/>
                </a:moveTo>
                <a:lnTo>
                  <a:pt x="792088" y="201563"/>
                </a:lnTo>
                <a:cubicBezTo>
                  <a:pt x="868627" y="259663"/>
                  <a:pt x="917285" y="351830"/>
                  <a:pt x="917285" y="455361"/>
                </a:cubicBezTo>
                <a:cubicBezTo>
                  <a:pt x="917285" y="558892"/>
                  <a:pt x="868627" y="651060"/>
                  <a:pt x="792088" y="709160"/>
                </a:cubicBezTo>
                <a:lnTo>
                  <a:pt x="886389" y="775786"/>
                </a:lnTo>
                <a:cubicBezTo>
                  <a:pt x="974522" y="697259"/>
                  <a:pt x="1029200" y="582697"/>
                  <a:pt x="1029200" y="455361"/>
                </a:cubicBezTo>
                <a:cubicBezTo>
                  <a:pt x="1029200" y="328028"/>
                  <a:pt x="974522" y="213464"/>
                  <a:pt x="886389" y="134938"/>
                </a:cubicBezTo>
                <a:close/>
                <a:moveTo>
                  <a:pt x="182295" y="0"/>
                </a:moveTo>
                <a:cubicBezTo>
                  <a:pt x="68824" y="118079"/>
                  <a:pt x="0" y="278683"/>
                  <a:pt x="0" y="455362"/>
                </a:cubicBezTo>
                <a:cubicBezTo>
                  <a:pt x="0" y="632040"/>
                  <a:pt x="68824" y="792644"/>
                  <a:pt x="182293" y="910723"/>
                </a:cubicBezTo>
                <a:lnTo>
                  <a:pt x="278466" y="842776"/>
                </a:lnTo>
                <a:cubicBezTo>
                  <a:pt x="179286" y="743646"/>
                  <a:pt x="117943" y="606668"/>
                  <a:pt x="117943" y="455362"/>
                </a:cubicBezTo>
                <a:cubicBezTo>
                  <a:pt x="117943" y="304057"/>
                  <a:pt x="179287" y="167078"/>
                  <a:pt x="278467" y="67947"/>
                </a:cubicBezTo>
                <a:close/>
                <a:moveTo>
                  <a:pt x="1077379" y="0"/>
                </a:moveTo>
                <a:lnTo>
                  <a:pt x="981207" y="67947"/>
                </a:lnTo>
                <a:cubicBezTo>
                  <a:pt x="1080387" y="167078"/>
                  <a:pt x="1141731" y="304057"/>
                  <a:pt x="1141731" y="455362"/>
                </a:cubicBezTo>
                <a:cubicBezTo>
                  <a:pt x="1141731" y="606668"/>
                  <a:pt x="1080388" y="743646"/>
                  <a:pt x="981208" y="842776"/>
                </a:cubicBezTo>
                <a:lnTo>
                  <a:pt x="1077381" y="910723"/>
                </a:lnTo>
                <a:cubicBezTo>
                  <a:pt x="1190850" y="792644"/>
                  <a:pt x="1259674" y="632040"/>
                  <a:pt x="1259674" y="455362"/>
                </a:cubicBezTo>
                <a:cubicBezTo>
                  <a:pt x="1259674" y="278683"/>
                  <a:pt x="1190850" y="118079"/>
                  <a:pt x="1077379" y="0"/>
                </a:cubicBezTo>
                <a:close/>
              </a:path>
            </a:pathLst>
          </a:custGeom>
          <a:solidFill>
            <a:srgbClr val="FFFFFF"/>
          </a:solidFill>
          <a:ln>
            <a:noFill/>
          </a:ln>
        </p:spPr>
        <p:style>
          <a:lnRef idx="2">
            <a:srgbClr val="48A5BD">
              <a:shade val="50000"/>
            </a:srgbClr>
          </a:lnRef>
          <a:fillRef idx="1">
            <a:srgbClr val="48A5BD"/>
          </a:fillRef>
          <a:effectRef idx="0">
            <a:srgbClr val="48A5BD"/>
          </a:effectRef>
          <a:fontRef idx="minor">
            <a:srgbClr val="FFFFFF"/>
          </a:fontRef>
        </p:style>
        <p:txBody>
          <a:bodyPr wrap="square" anchor="ctr">
            <a:normAutofit/>
          </a:bodyPr>
          <a:lstStyle>
            <a:defPPr>
              <a:defRPr lang="zh-CN"/>
            </a:defPPr>
            <a:lvl1pPr algn="l" rtl="0" eaLnBrk="0" fontAlgn="base" hangingPunct="0">
              <a:spcBef>
                <a:spcPct val="0"/>
              </a:spcBef>
              <a:spcAft>
                <a:spcPct val="0"/>
              </a:spcAft>
              <a:defRPr kern="1200">
                <a:solidFill>
                  <a:srgbClr val="FFFFFF"/>
                </a:solidFill>
                <a:latin typeface="Arial" panose="020B0604020202020204" pitchFamily="34" charset="0"/>
                <a:ea typeface="微软雅黑" panose="020B0503020204020204" pitchFamily="34" charset="-122"/>
                <a:cs typeface="+mn-ea"/>
              </a:defRPr>
            </a:lvl1pPr>
            <a:lvl2pPr marL="457200" algn="l" rtl="0" eaLnBrk="0" fontAlgn="base" hangingPunct="0">
              <a:spcBef>
                <a:spcPct val="0"/>
              </a:spcBef>
              <a:spcAft>
                <a:spcPct val="0"/>
              </a:spcAft>
              <a:defRPr kern="1200">
                <a:solidFill>
                  <a:srgbClr val="FFFFFF"/>
                </a:solidFill>
                <a:latin typeface="Arial" panose="020B0604020202020204" pitchFamily="34" charset="0"/>
                <a:ea typeface="微软雅黑" panose="020B0503020204020204" pitchFamily="34" charset="-122"/>
                <a:cs typeface="+mn-ea"/>
              </a:defRPr>
            </a:lvl2pPr>
            <a:lvl3pPr marL="914400" algn="l" rtl="0" eaLnBrk="0" fontAlgn="base" hangingPunct="0">
              <a:spcBef>
                <a:spcPct val="0"/>
              </a:spcBef>
              <a:spcAft>
                <a:spcPct val="0"/>
              </a:spcAft>
              <a:defRPr kern="1200">
                <a:solidFill>
                  <a:srgbClr val="FFFFFF"/>
                </a:solidFill>
                <a:latin typeface="Arial" panose="020B0604020202020204" pitchFamily="34" charset="0"/>
                <a:ea typeface="微软雅黑" panose="020B0503020204020204" pitchFamily="34" charset="-122"/>
                <a:cs typeface="+mn-ea"/>
              </a:defRPr>
            </a:lvl3pPr>
            <a:lvl4pPr marL="1371600" algn="l" rtl="0" eaLnBrk="0" fontAlgn="base" hangingPunct="0">
              <a:spcBef>
                <a:spcPct val="0"/>
              </a:spcBef>
              <a:spcAft>
                <a:spcPct val="0"/>
              </a:spcAft>
              <a:defRPr kern="1200">
                <a:solidFill>
                  <a:srgbClr val="FFFFFF"/>
                </a:solidFill>
                <a:latin typeface="Arial" panose="020B0604020202020204" pitchFamily="34" charset="0"/>
                <a:ea typeface="微软雅黑" panose="020B0503020204020204" pitchFamily="34" charset="-122"/>
                <a:cs typeface="+mn-ea"/>
              </a:defRPr>
            </a:lvl4pPr>
            <a:lvl5pPr marL="1828800" algn="l" rtl="0" eaLnBrk="0" fontAlgn="base" hangingPunct="0">
              <a:spcBef>
                <a:spcPct val="0"/>
              </a:spcBef>
              <a:spcAft>
                <a:spcPct val="0"/>
              </a:spcAft>
              <a:defRPr kern="1200">
                <a:solidFill>
                  <a:srgbClr val="FFFFFF"/>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kern="1200">
                <a:solidFill>
                  <a:srgbClr val="FFFFFF"/>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kern="1200">
                <a:solidFill>
                  <a:srgbClr val="FFFFFF"/>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kern="1200">
                <a:solidFill>
                  <a:srgbClr val="FFFFFF"/>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kern="1200">
                <a:solidFill>
                  <a:srgbClr val="FFFFFF"/>
                </a:solidFill>
                <a:latin typeface="Arial" panose="020B0604020202020204" pitchFamily="34" charset="0"/>
                <a:ea typeface="微软雅黑" panose="020B0503020204020204" pitchFamily="34" charset="-122"/>
                <a:cs typeface="+mn-ea"/>
              </a:defRPr>
            </a:lvl9pPr>
          </a:lstStyle>
          <a:p>
            <a:pPr algn="ctr" eaLnBrk="1" hangingPunct="1">
              <a:spcBef>
                <a:spcPts val="0"/>
              </a:spcBef>
              <a:spcAft>
                <a:spcPts val="0"/>
              </a:spcAft>
              <a:defRPr/>
            </a:pPr>
            <a:endParaRPr lang="zh-CN" altLang="en-US">
              <a:solidFill>
                <a:srgbClr val="FFFFFF"/>
              </a:solidFill>
            </a:endParaRPr>
          </a:p>
        </p:txBody>
      </p:sp>
      <p:sp>
        <p:nvSpPr>
          <p:cNvPr id="24" name="文本框 14"/>
          <p:cNvSpPr txBox="1">
            <a:spLocks noChangeArrowheads="1"/>
          </p:cNvSpPr>
          <p:nvPr>
            <p:custDataLst>
              <p:tags r:id="rId16"/>
            </p:custDataLst>
          </p:nvPr>
        </p:nvSpPr>
        <p:spPr bwMode="auto">
          <a:xfrm>
            <a:off x="775549" y="3277601"/>
            <a:ext cx="2310224"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rgbClr val="000000"/>
                </a:solidFill>
                <a:latin typeface="Calibri" panose="020F0502020204030204" charset="0"/>
                <a:ea typeface="宋体" panose="02010600030101010101" pitchFamily="2" charset="-122"/>
              </a:defRPr>
            </a:lvl1pPr>
            <a:lvl2pPr marL="742950" indent="-285750">
              <a:defRPr>
                <a:solidFill>
                  <a:srgbClr val="000000"/>
                </a:solidFill>
                <a:latin typeface="Calibri" panose="020F0502020204030204" charset="0"/>
                <a:ea typeface="宋体" panose="02010600030101010101" pitchFamily="2" charset="-122"/>
              </a:defRPr>
            </a:lvl2pPr>
            <a:lvl3pPr marL="1143000" indent="-228600">
              <a:defRPr>
                <a:solidFill>
                  <a:srgbClr val="000000"/>
                </a:solidFill>
                <a:latin typeface="Calibri" panose="020F0502020204030204" charset="0"/>
                <a:ea typeface="宋体" panose="02010600030101010101" pitchFamily="2" charset="-122"/>
              </a:defRPr>
            </a:lvl3pPr>
            <a:lvl4pPr marL="1600200" indent="-228600">
              <a:defRPr>
                <a:solidFill>
                  <a:srgbClr val="000000"/>
                </a:solidFill>
                <a:latin typeface="Calibri" panose="020F0502020204030204" charset="0"/>
                <a:ea typeface="宋体" panose="02010600030101010101" pitchFamily="2" charset="-122"/>
              </a:defRPr>
            </a:lvl4pPr>
            <a:lvl5pPr marL="2057400" indent="-22860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a:lnSpc>
                <a:spcPct val="120000"/>
              </a:lnSpc>
            </a:pPr>
            <a:r>
              <a:rPr lang="zh-CN" altLang="en-US" sz="2000" b="1" spc="300">
                <a:solidFill>
                  <a:srgbClr val="77C6AF"/>
                </a:solidFill>
                <a:latin typeface="Arial" panose="020B0604020202020204" pitchFamily="34" charset="0"/>
                <a:ea typeface="微软雅黑" panose="020B0503020204020204" pitchFamily="34" charset="-122"/>
                <a:cs typeface="+mn-ea"/>
              </a:rPr>
              <a:t>文件 ⇋</a:t>
            </a:r>
            <a:r>
              <a:rPr lang="en-US" altLang="zh-CN" sz="2000" b="1" spc="300">
                <a:solidFill>
                  <a:srgbClr val="77C6AF"/>
                </a:solidFill>
                <a:latin typeface="Arial" panose="020B0604020202020204" pitchFamily="34" charset="0"/>
                <a:ea typeface="微软雅黑" panose="020B0503020204020204" pitchFamily="34" charset="-122"/>
                <a:cs typeface="+mn-ea"/>
              </a:rPr>
              <a:t> </a:t>
            </a:r>
            <a:r>
              <a:rPr lang="zh-CN" altLang="en-US" sz="2000" b="1" spc="300">
                <a:solidFill>
                  <a:srgbClr val="77C6AF"/>
                </a:solidFill>
                <a:latin typeface="Arial" panose="020B0604020202020204" pitchFamily="34" charset="0"/>
                <a:ea typeface="微软雅黑" panose="020B0503020204020204" pitchFamily="34" charset="-122"/>
                <a:cs typeface="+mn-ea"/>
              </a:rPr>
              <a:t>文件</a:t>
            </a:r>
            <a:endParaRPr lang="zh-CN" altLang="en-US" sz="2000" b="1" spc="300">
              <a:solidFill>
                <a:srgbClr val="77C6AF"/>
              </a:solidFill>
              <a:latin typeface="Arial" panose="020B0604020202020204" pitchFamily="34" charset="0"/>
              <a:ea typeface="微软雅黑" panose="020B0503020204020204" pitchFamily="34" charset="-122"/>
              <a:cs typeface="+mn-ea"/>
            </a:endParaRPr>
          </a:p>
        </p:txBody>
      </p:sp>
      <p:sp>
        <p:nvSpPr>
          <p:cNvPr id="25" name="文本框 24"/>
          <p:cNvSpPr txBox="1"/>
          <p:nvPr>
            <p:custDataLst>
              <p:tags r:id="rId17"/>
            </p:custDataLst>
          </p:nvPr>
        </p:nvSpPr>
        <p:spPr>
          <a:xfrm>
            <a:off x="775549" y="3782331"/>
            <a:ext cx="2310224" cy="715971"/>
          </a:xfrm>
          <a:prstGeom prst="rect">
            <a:avLst/>
          </a:prstGeom>
          <a:noFill/>
        </p:spPr>
        <p:txBody>
          <a:bodyPr wrap="square" rtlCol="0"/>
          <a:lstStyle>
            <a:defPPr>
              <a:defRPr lang="zh-CN"/>
            </a:defPPr>
            <a:lvl1pPr algn="r">
              <a:lnSpc>
                <a:spcPct val="120000"/>
              </a:lnSpc>
              <a:defRPr sz="1600" spc="150">
                <a:latin typeface="微软雅黑" panose="020B0503020204020204" pitchFamily="34" charset="-122"/>
                <a:ea typeface="微软雅黑" panose="020B0503020204020204" pitchFamily="34" charset="-122"/>
              </a:defRPr>
            </a:lvl1pPr>
          </a:lstStyle>
          <a:p>
            <a:pPr algn="l"/>
            <a:r>
              <a:rPr lang="zh-CN" altLang="en-US" sz="1300">
                <a:latin typeface="Arial" panose="020B0604020202020204" pitchFamily="34" charset="0"/>
              </a:rPr>
              <a:t>典型文件交换场景，支持跨异构文件数据源，如</a:t>
            </a:r>
            <a:r>
              <a:rPr lang="en-US" altLang="zh-CN" sz="1300">
                <a:latin typeface="Arial" panose="020B0604020202020204" pitchFamily="34" charset="0"/>
              </a:rPr>
              <a:t>FTP</a:t>
            </a:r>
            <a:r>
              <a:rPr lang="zh-CN" altLang="en-US" sz="1300">
                <a:latin typeface="Arial" panose="020B0604020202020204" pitchFamily="34" charset="0"/>
              </a:rPr>
              <a:t>、</a:t>
            </a:r>
            <a:r>
              <a:rPr lang="en-US" altLang="zh-CN" sz="1300">
                <a:latin typeface="Arial" panose="020B0604020202020204" pitchFamily="34" charset="0"/>
              </a:rPr>
              <a:t>HDFS</a:t>
            </a:r>
            <a:r>
              <a:rPr lang="zh-CN" altLang="en-US" sz="1300">
                <a:latin typeface="Arial" panose="020B0604020202020204" pitchFamily="34" charset="0"/>
              </a:rPr>
              <a:t>、</a:t>
            </a:r>
            <a:r>
              <a:rPr lang="en-US" altLang="zh-CN" sz="1300">
                <a:latin typeface="Arial" panose="020B0604020202020204" pitchFamily="34" charset="0"/>
              </a:rPr>
              <a:t>MinIO</a:t>
            </a:r>
            <a:r>
              <a:rPr lang="zh-CN" altLang="en-US" sz="1300">
                <a:latin typeface="Arial" panose="020B0604020202020204" pitchFamily="34" charset="0"/>
              </a:rPr>
              <a:t>等</a:t>
            </a:r>
            <a:endParaRPr lang="zh-CN" altLang="en-US" sz="1300">
              <a:latin typeface="Arial" panose="020B0604020202020204" pitchFamily="34" charset="0"/>
            </a:endParaRPr>
          </a:p>
        </p:txBody>
      </p:sp>
      <p:sp>
        <p:nvSpPr>
          <p:cNvPr id="26" name="文本框 25"/>
          <p:cNvSpPr txBox="1"/>
          <p:nvPr>
            <p:custDataLst>
              <p:tags r:id="rId18"/>
            </p:custDataLst>
          </p:nvPr>
        </p:nvSpPr>
        <p:spPr>
          <a:xfrm>
            <a:off x="153328" y="3519915"/>
            <a:ext cx="413238" cy="400110"/>
          </a:xfrm>
          <a:prstGeom prst="rect">
            <a:avLst/>
          </a:prstGeom>
          <a:noFill/>
        </p:spPr>
        <p:txBody>
          <a:bodyPr wrap="square" rtlCol="0">
            <a:normAutofit/>
          </a:bodyPr>
          <a:lstStyle/>
          <a:p>
            <a:r>
              <a:rPr lang="zh-CN" altLang="en-US" sz="2000" b="1" dirty="0">
                <a:solidFill>
                  <a:srgbClr val="76C6AF"/>
                </a:solidFill>
              </a:rPr>
              <a:t>③</a:t>
            </a:r>
            <a:endParaRPr lang="zh-CN" altLang="en-US" sz="2000" b="1" dirty="0">
              <a:solidFill>
                <a:srgbClr val="76C6AF"/>
              </a:solidFill>
            </a:endParaRPr>
          </a:p>
        </p:txBody>
      </p:sp>
      <p:cxnSp>
        <p:nvCxnSpPr>
          <p:cNvPr id="27" name="MH_Other_18"/>
          <p:cNvCxnSpPr/>
          <p:nvPr>
            <p:custDataLst>
              <p:tags r:id="rId19"/>
            </p:custDataLst>
          </p:nvPr>
        </p:nvCxnSpPr>
        <p:spPr>
          <a:xfrm>
            <a:off x="645560" y="5084707"/>
            <a:ext cx="2728913" cy="0"/>
          </a:xfrm>
          <a:prstGeom prst="line">
            <a:avLst/>
          </a:prstGeom>
          <a:ln>
            <a:solidFill>
              <a:srgbClr val="9BC674"/>
            </a:solidFill>
            <a:prstDash val="dash"/>
            <a:headEnd type="oval"/>
          </a:ln>
        </p:spPr>
        <p:style>
          <a:lnRef idx="1">
            <a:srgbClr val="48A5BD"/>
          </a:lnRef>
          <a:fillRef idx="0">
            <a:srgbClr val="48A5BD"/>
          </a:fillRef>
          <a:effectRef idx="0">
            <a:srgbClr val="48A5BD"/>
          </a:effectRef>
          <a:fontRef idx="minor">
            <a:srgbClr val="000000"/>
          </a:fontRef>
        </p:style>
      </p:cxnSp>
      <p:sp>
        <p:nvSpPr>
          <p:cNvPr id="28" name="MH_Other_13"/>
          <p:cNvSpPr/>
          <p:nvPr>
            <p:custDataLst>
              <p:tags r:id="rId20"/>
            </p:custDataLst>
          </p:nvPr>
        </p:nvSpPr>
        <p:spPr>
          <a:xfrm>
            <a:off x="3481428" y="4568261"/>
            <a:ext cx="971191" cy="971192"/>
          </a:xfrm>
          <a:prstGeom prst="ellipse">
            <a:avLst/>
          </a:prstGeom>
          <a:solidFill>
            <a:srgbClr val="9BC674"/>
          </a:solidFill>
          <a:ln>
            <a:noFill/>
          </a:ln>
        </p:spPr>
        <p:style>
          <a:lnRef idx="2">
            <a:srgbClr val="48A5BD">
              <a:shade val="50000"/>
            </a:srgbClr>
          </a:lnRef>
          <a:fillRef idx="1">
            <a:srgbClr val="48A5BD"/>
          </a:fillRef>
          <a:effectRef idx="0">
            <a:srgbClr val="48A5BD"/>
          </a:effectRef>
          <a:fontRef idx="minor">
            <a:srgbClr val="FFFFFF"/>
          </a:fontRef>
        </p:style>
        <p:txBody>
          <a:bodyPr wrap="square" anchor="ctr">
            <a:normAutofit/>
          </a:bodyPr>
          <a:lstStyle/>
          <a:p>
            <a:pPr algn="ctr">
              <a:defRPr/>
            </a:pPr>
            <a:endParaRPr lang="zh-CN" altLang="en-US" sz="2000" dirty="0">
              <a:solidFill>
                <a:srgbClr val="FEFFFF"/>
              </a:solidFill>
            </a:endParaRPr>
          </a:p>
        </p:txBody>
      </p:sp>
      <p:sp>
        <p:nvSpPr>
          <p:cNvPr id="29" name="MH_Other_14"/>
          <p:cNvSpPr/>
          <p:nvPr>
            <p:custDataLst>
              <p:tags r:id="rId21"/>
            </p:custDataLst>
          </p:nvPr>
        </p:nvSpPr>
        <p:spPr>
          <a:xfrm>
            <a:off x="3356973" y="4443807"/>
            <a:ext cx="926743" cy="1344556"/>
          </a:xfrm>
          <a:custGeom>
            <a:avLst/>
            <a:gdLst>
              <a:gd name="connsiteX0" fmla="*/ 436034 w 661577"/>
              <a:gd name="connsiteY0" fmla="*/ 0 h 960970"/>
              <a:gd name="connsiteX1" fmla="*/ 436034 w 661577"/>
              <a:gd name="connsiteY1" fmla="*/ 31343 h 960970"/>
              <a:gd name="connsiteX2" fmla="*/ 436033 w 661577"/>
              <a:gd name="connsiteY2" fmla="*/ 31343 h 960970"/>
              <a:gd name="connsiteX3" fmla="*/ 31342 w 661577"/>
              <a:gd name="connsiteY3" fmla="*/ 436034 h 960970"/>
              <a:gd name="connsiteX4" fmla="*/ 436033 w 661577"/>
              <a:gd name="connsiteY4" fmla="*/ 840725 h 960970"/>
              <a:gd name="connsiteX5" fmla="*/ 436034 w 661577"/>
              <a:gd name="connsiteY5" fmla="*/ 840725 h 960970"/>
              <a:gd name="connsiteX6" fmla="*/ 436034 w 661577"/>
              <a:gd name="connsiteY6" fmla="*/ 840582 h 960970"/>
              <a:gd name="connsiteX7" fmla="*/ 661013 w 661577"/>
              <a:gd name="connsiteY7" fmla="*/ 958769 h 960970"/>
              <a:gd name="connsiteX8" fmla="*/ 661577 w 661577"/>
              <a:gd name="connsiteY8" fmla="*/ 960970 h 960970"/>
              <a:gd name="connsiteX9" fmla="*/ 616261 w 661577"/>
              <a:gd name="connsiteY9" fmla="*/ 960970 h 960970"/>
              <a:gd name="connsiteX10" fmla="*/ 612658 w 661577"/>
              <a:gd name="connsiteY10" fmla="*/ 949974 h 960970"/>
              <a:gd name="connsiteX11" fmla="*/ 436035 w 661577"/>
              <a:gd name="connsiteY11" fmla="*/ 871925 h 960970"/>
              <a:gd name="connsiteX12" fmla="*/ 436034 w 661577"/>
              <a:gd name="connsiteY12" fmla="*/ 871925 h 960970"/>
              <a:gd name="connsiteX13" fmla="*/ 436034 w 661577"/>
              <a:gd name="connsiteY13" fmla="*/ 872068 h 960970"/>
              <a:gd name="connsiteX14" fmla="*/ 0 w 661577"/>
              <a:gd name="connsiteY14" fmla="*/ 436034 h 960970"/>
              <a:gd name="connsiteX15" fmla="*/ 436034 w 661577"/>
              <a:gd name="connsiteY15" fmla="*/ 0 h 96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1577" h="960970">
                <a:moveTo>
                  <a:pt x="436034" y="0"/>
                </a:moveTo>
                <a:lnTo>
                  <a:pt x="436034" y="31343"/>
                </a:lnTo>
                <a:lnTo>
                  <a:pt x="436033" y="31343"/>
                </a:lnTo>
                <a:cubicBezTo>
                  <a:pt x="212528" y="31343"/>
                  <a:pt x="31342" y="212529"/>
                  <a:pt x="31342" y="436034"/>
                </a:cubicBezTo>
                <a:cubicBezTo>
                  <a:pt x="31342" y="659539"/>
                  <a:pt x="212528" y="840725"/>
                  <a:pt x="436033" y="840725"/>
                </a:cubicBezTo>
                <a:lnTo>
                  <a:pt x="436034" y="840725"/>
                </a:lnTo>
                <a:lnTo>
                  <a:pt x="436034" y="840582"/>
                </a:lnTo>
                <a:cubicBezTo>
                  <a:pt x="556441" y="840582"/>
                  <a:pt x="582106" y="879862"/>
                  <a:pt x="661013" y="958769"/>
                </a:cubicBezTo>
                <a:lnTo>
                  <a:pt x="661577" y="960970"/>
                </a:lnTo>
                <a:lnTo>
                  <a:pt x="616261" y="960970"/>
                </a:lnTo>
                <a:lnTo>
                  <a:pt x="612658" y="949974"/>
                </a:lnTo>
                <a:cubicBezTo>
                  <a:pt x="551329" y="895790"/>
                  <a:pt x="547787" y="871925"/>
                  <a:pt x="436035" y="871925"/>
                </a:cubicBezTo>
                <a:lnTo>
                  <a:pt x="436034" y="871925"/>
                </a:lnTo>
                <a:lnTo>
                  <a:pt x="436034" y="872068"/>
                </a:lnTo>
                <a:cubicBezTo>
                  <a:pt x="195219" y="872068"/>
                  <a:pt x="0" y="676849"/>
                  <a:pt x="0" y="436034"/>
                </a:cubicBezTo>
                <a:cubicBezTo>
                  <a:pt x="0" y="195219"/>
                  <a:pt x="195219" y="0"/>
                  <a:pt x="436034" y="0"/>
                </a:cubicBezTo>
                <a:close/>
              </a:path>
            </a:pathLst>
          </a:custGeom>
          <a:solidFill>
            <a:srgbClr val="9BC674"/>
          </a:solidFill>
          <a:ln>
            <a:noFill/>
          </a:ln>
        </p:spPr>
        <p:style>
          <a:lnRef idx="2">
            <a:srgbClr val="48A5BD">
              <a:shade val="50000"/>
            </a:srgbClr>
          </a:lnRef>
          <a:fillRef idx="1">
            <a:srgbClr val="48A5BD"/>
          </a:fillRef>
          <a:effectRef idx="0">
            <a:srgbClr val="48A5BD"/>
          </a:effectRef>
          <a:fontRef idx="minor">
            <a:srgbClr val="FFFFFF"/>
          </a:fontRef>
        </p:style>
        <p:txBody>
          <a:bodyPr wrap="square" anchor="ctr">
            <a:normAutofit/>
          </a:bodyPr>
          <a:lstStyle/>
          <a:p>
            <a:pPr algn="ctr">
              <a:defRPr/>
            </a:pPr>
            <a:endParaRPr lang="zh-CN" altLang="en-US">
              <a:solidFill>
                <a:srgbClr val="FEFFFF"/>
              </a:solidFill>
            </a:endParaRPr>
          </a:p>
        </p:txBody>
      </p:sp>
      <p:sp>
        <p:nvSpPr>
          <p:cNvPr id="30" name="MH_Other_15"/>
          <p:cNvSpPr/>
          <p:nvPr>
            <p:custDataLst>
              <p:tags r:id="rId22"/>
            </p:custDataLst>
          </p:nvPr>
        </p:nvSpPr>
        <p:spPr>
          <a:xfrm>
            <a:off x="4210377" y="5761695"/>
            <a:ext cx="102231" cy="102231"/>
          </a:xfrm>
          <a:prstGeom prst="ellipse">
            <a:avLst/>
          </a:prstGeom>
          <a:solidFill>
            <a:srgbClr val="9BC674"/>
          </a:solidFill>
          <a:ln w="9525">
            <a:solidFill>
              <a:srgbClr val="FEFFFF"/>
            </a:solidFill>
          </a:ln>
        </p:spPr>
        <p:style>
          <a:lnRef idx="2">
            <a:srgbClr val="48A5BD">
              <a:shade val="50000"/>
            </a:srgbClr>
          </a:lnRef>
          <a:fillRef idx="1">
            <a:srgbClr val="48A5BD"/>
          </a:fillRef>
          <a:effectRef idx="0">
            <a:srgbClr val="48A5BD"/>
          </a:effectRef>
          <a:fontRef idx="minor">
            <a:srgbClr val="FFFFFF"/>
          </a:fontRef>
        </p:style>
        <p:txBody>
          <a:bodyPr wrap="square" anchor="ctr">
            <a:normAutofit fontScale="25000" lnSpcReduction="20000"/>
          </a:bodyPr>
          <a:lstStyle/>
          <a:p>
            <a:pPr algn="ctr">
              <a:defRPr/>
            </a:pPr>
            <a:endParaRPr lang="zh-CN" altLang="en-US">
              <a:solidFill>
                <a:srgbClr val="FEFFFF"/>
              </a:solidFill>
            </a:endParaRPr>
          </a:p>
        </p:txBody>
      </p:sp>
      <p:sp>
        <p:nvSpPr>
          <p:cNvPr id="31" name="KSO_Shape"/>
          <p:cNvSpPr/>
          <p:nvPr>
            <p:custDataLst>
              <p:tags r:id="rId23"/>
            </p:custDataLst>
          </p:nvPr>
        </p:nvSpPr>
        <p:spPr bwMode="auto">
          <a:xfrm>
            <a:off x="3685367" y="4776066"/>
            <a:ext cx="557213" cy="571500"/>
          </a:xfrm>
          <a:custGeom>
            <a:avLst/>
            <a:gdLst>
              <a:gd name="T0" fmla="*/ 342531 w 2482850"/>
              <a:gd name="T1" fmla="*/ 1411756 h 2544763"/>
              <a:gd name="T2" fmla="*/ 306547 w 2482850"/>
              <a:gd name="T3" fmla="*/ 1492974 h 2544763"/>
              <a:gd name="T4" fmla="*/ 13579 w 2482850"/>
              <a:gd name="T5" fmla="*/ 1472457 h 2544763"/>
              <a:gd name="T6" fmla="*/ 20029 w 2482850"/>
              <a:gd name="T7" fmla="*/ 1384118 h 2544763"/>
              <a:gd name="T8" fmla="*/ 1841954 w 2482850"/>
              <a:gd name="T9" fmla="*/ 1334060 h 2544763"/>
              <a:gd name="T10" fmla="*/ 1837887 w 2482850"/>
              <a:gd name="T11" fmla="*/ 1604505 h 2544763"/>
              <a:gd name="T12" fmla="*/ 1149584 w 2482850"/>
              <a:gd name="T13" fmla="*/ 1082629 h 2544763"/>
              <a:gd name="T14" fmla="*/ 1326475 w 2482850"/>
              <a:gd name="T15" fmla="*/ 1289240 h 2544763"/>
              <a:gd name="T16" fmla="*/ 574873 w 2482850"/>
              <a:gd name="T17" fmla="*/ 1171589 h 2544763"/>
              <a:gd name="T18" fmla="*/ 1815518 w 2482850"/>
              <a:gd name="T19" fmla="*/ 969269 h 2544763"/>
              <a:gd name="T20" fmla="*/ 1853647 w 2482850"/>
              <a:gd name="T21" fmla="*/ 1234357 h 2544763"/>
              <a:gd name="T22" fmla="*/ 290931 w 2482850"/>
              <a:gd name="T23" fmla="*/ 886711 h 2544763"/>
              <a:gd name="T24" fmla="*/ 345416 w 2482850"/>
              <a:gd name="T25" fmla="*/ 956400 h 2544763"/>
              <a:gd name="T26" fmla="*/ 284141 w 2482850"/>
              <a:gd name="T27" fmla="*/ 1020493 h 2544763"/>
              <a:gd name="T28" fmla="*/ 3055 w 2482850"/>
              <a:gd name="T29" fmla="*/ 973186 h 2544763"/>
              <a:gd name="T30" fmla="*/ 38870 w 2482850"/>
              <a:gd name="T31" fmla="*/ 892137 h 2544763"/>
              <a:gd name="T32" fmla="*/ 1092019 w 2482850"/>
              <a:gd name="T33" fmla="*/ 666011 h 2544763"/>
              <a:gd name="T34" fmla="*/ 1142276 w 2482850"/>
              <a:gd name="T35" fmla="*/ 816768 h 2544763"/>
              <a:gd name="T36" fmla="*/ 1014427 w 2482850"/>
              <a:gd name="T37" fmla="*/ 1013872 h 2544763"/>
              <a:gd name="T38" fmla="*/ 872485 w 2482850"/>
              <a:gd name="T39" fmla="*/ 1026945 h 2544763"/>
              <a:gd name="T40" fmla="*/ 735127 w 2482850"/>
              <a:gd name="T41" fmla="*/ 831198 h 2544763"/>
              <a:gd name="T42" fmla="*/ 767726 w 2482850"/>
              <a:gd name="T43" fmla="*/ 705058 h 2544763"/>
              <a:gd name="T44" fmla="*/ 937004 w 2482850"/>
              <a:gd name="T45" fmla="*/ 631887 h 2544763"/>
              <a:gd name="T46" fmla="*/ 1839921 w 2482850"/>
              <a:gd name="T47" fmla="*/ 646042 h 2544763"/>
              <a:gd name="T48" fmla="*/ 1839921 w 2482850"/>
              <a:gd name="T49" fmla="*/ 916908 h 2544763"/>
              <a:gd name="T50" fmla="*/ 1041836 w 2482850"/>
              <a:gd name="T51" fmla="*/ 497072 h 2544763"/>
              <a:gd name="T52" fmla="*/ 1122120 w 2482850"/>
              <a:gd name="T53" fmla="*/ 564600 h 2544763"/>
              <a:gd name="T54" fmla="*/ 1106537 w 2482850"/>
              <a:gd name="T55" fmla="*/ 695751 h 2544763"/>
              <a:gd name="T56" fmla="*/ 1008639 w 2482850"/>
              <a:gd name="T57" fmla="*/ 596666 h 2544763"/>
              <a:gd name="T58" fmla="*/ 789300 w 2482850"/>
              <a:gd name="T59" fmla="*/ 616178 h 2544763"/>
              <a:gd name="T60" fmla="*/ 727987 w 2482850"/>
              <a:gd name="T61" fmla="*/ 682008 h 2544763"/>
              <a:gd name="T62" fmla="*/ 807762 w 2482850"/>
              <a:gd name="T63" fmla="*/ 502672 h 2544763"/>
              <a:gd name="T64" fmla="*/ 315373 w 2482850"/>
              <a:gd name="T65" fmla="*/ 416928 h 2544763"/>
              <a:gd name="T66" fmla="*/ 338797 w 2482850"/>
              <a:gd name="T67" fmla="*/ 502278 h 2544763"/>
              <a:gd name="T68" fmla="*/ 51431 w 2482850"/>
              <a:gd name="T69" fmla="*/ 538518 h 2544763"/>
              <a:gd name="T70" fmla="*/ 340 w 2482850"/>
              <a:gd name="T71" fmla="*/ 466038 h 2544763"/>
              <a:gd name="T72" fmla="*/ 65010 w 2482850"/>
              <a:gd name="T73" fmla="*/ 405412 h 2544763"/>
              <a:gd name="T74" fmla="*/ 1857375 w 2482850"/>
              <a:gd name="T75" fmla="*/ 519685 h 2544763"/>
              <a:gd name="T76" fmla="*/ 343343 w 2482850"/>
              <a:gd name="T77" fmla="*/ 17148 h 2544763"/>
              <a:gd name="T78" fmla="*/ 191196 w 2482850"/>
              <a:gd name="T79" fmla="*/ 148054 h 2544763"/>
              <a:gd name="T80" fmla="*/ 371159 w 2482850"/>
              <a:gd name="T81" fmla="*/ 432954 h 2544763"/>
              <a:gd name="T82" fmla="*/ 329603 w 2482850"/>
              <a:gd name="T83" fmla="*/ 559954 h 2544763"/>
              <a:gd name="T84" fmla="*/ 345547 w 2482850"/>
              <a:gd name="T85" fmla="*/ 876945 h 2544763"/>
              <a:gd name="T86" fmla="*/ 361661 w 2482850"/>
              <a:gd name="T87" fmla="*/ 1009548 h 2544763"/>
              <a:gd name="T88" fmla="*/ 306875 w 2482850"/>
              <a:gd name="T89" fmla="*/ 1334859 h 2544763"/>
              <a:gd name="T90" fmla="*/ 377944 w 2482850"/>
              <a:gd name="T91" fmla="*/ 1447766 h 2544763"/>
              <a:gd name="T92" fmla="*/ 276513 w 2482850"/>
              <a:gd name="T93" fmla="*/ 1534357 h 2544763"/>
              <a:gd name="T94" fmla="*/ 305009 w 2482850"/>
              <a:gd name="T95" fmla="*/ 1883098 h 2544763"/>
              <a:gd name="T96" fmla="*/ 1657699 w 2482850"/>
              <a:gd name="T97" fmla="*/ 1800412 h 2544763"/>
              <a:gd name="T98" fmla="*/ 1610885 w 2482850"/>
              <a:gd name="T99" fmla="*/ 47879 h 2544763"/>
              <a:gd name="T100" fmla="*/ 1621063 w 2482850"/>
              <a:gd name="T101" fmla="*/ 34297 h 2544763"/>
              <a:gd name="T102" fmla="*/ 1672965 w 2482850"/>
              <a:gd name="T103" fmla="*/ 1807712 h 2544763"/>
              <a:gd name="T104" fmla="*/ 300769 w 2482850"/>
              <a:gd name="T105" fmla="*/ 1899567 h 2544763"/>
              <a:gd name="T106" fmla="*/ 276513 w 2482850"/>
              <a:gd name="T107" fmla="*/ 1517378 h 2544763"/>
              <a:gd name="T108" fmla="*/ 360982 w 2482850"/>
              <a:gd name="T109" fmla="*/ 1445389 h 2544763"/>
              <a:gd name="T110" fmla="*/ 301787 w 2482850"/>
              <a:gd name="T111" fmla="*/ 1351158 h 2544763"/>
              <a:gd name="T112" fmla="*/ 347413 w 2482850"/>
              <a:gd name="T113" fmla="*/ 1000040 h 2544763"/>
              <a:gd name="T114" fmla="*/ 333843 w 2482850"/>
              <a:gd name="T115" fmla="*/ 889679 h 2544763"/>
              <a:gd name="T116" fmla="*/ 320614 w 2482850"/>
              <a:gd name="T117" fmla="*/ 545353 h 2544763"/>
              <a:gd name="T118" fmla="*/ 355215 w 2482850"/>
              <a:gd name="T119" fmla="*/ 439746 h 2544763"/>
              <a:gd name="T120" fmla="*/ 174065 w 2482850"/>
              <a:gd name="T121" fmla="*/ 145506 h 2544763"/>
              <a:gd name="T122" fmla="*/ 343343 w 2482850"/>
              <a:gd name="T123" fmla="*/ 0 h 254476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482850" h="2544763">
                <a:moveTo>
                  <a:pt x="86902" y="1822450"/>
                </a:moveTo>
                <a:lnTo>
                  <a:pt x="91667" y="1822450"/>
                </a:lnTo>
                <a:lnTo>
                  <a:pt x="370523" y="1822450"/>
                </a:lnTo>
                <a:lnTo>
                  <a:pt x="375061" y="1822450"/>
                </a:lnTo>
                <a:lnTo>
                  <a:pt x="379826" y="1822903"/>
                </a:lnTo>
                <a:lnTo>
                  <a:pt x="384137" y="1823583"/>
                </a:lnTo>
                <a:lnTo>
                  <a:pt x="388902" y="1824262"/>
                </a:lnTo>
                <a:lnTo>
                  <a:pt x="393213" y="1825395"/>
                </a:lnTo>
                <a:lnTo>
                  <a:pt x="397524" y="1826527"/>
                </a:lnTo>
                <a:lnTo>
                  <a:pt x="401835" y="1827886"/>
                </a:lnTo>
                <a:lnTo>
                  <a:pt x="405919" y="1829472"/>
                </a:lnTo>
                <a:lnTo>
                  <a:pt x="409777" y="1831284"/>
                </a:lnTo>
                <a:lnTo>
                  <a:pt x="414088" y="1833322"/>
                </a:lnTo>
                <a:lnTo>
                  <a:pt x="417718" y="1835587"/>
                </a:lnTo>
                <a:lnTo>
                  <a:pt x="421575" y="1838079"/>
                </a:lnTo>
                <a:lnTo>
                  <a:pt x="425206" y="1840344"/>
                </a:lnTo>
                <a:lnTo>
                  <a:pt x="428609" y="1843062"/>
                </a:lnTo>
                <a:lnTo>
                  <a:pt x="432013" y="1846006"/>
                </a:lnTo>
                <a:lnTo>
                  <a:pt x="434962" y="1848951"/>
                </a:lnTo>
                <a:lnTo>
                  <a:pt x="438139" y="1852122"/>
                </a:lnTo>
                <a:lnTo>
                  <a:pt x="441088" y="1855293"/>
                </a:lnTo>
                <a:lnTo>
                  <a:pt x="443584" y="1858691"/>
                </a:lnTo>
                <a:lnTo>
                  <a:pt x="446307" y="1862315"/>
                </a:lnTo>
                <a:lnTo>
                  <a:pt x="448803" y="1865939"/>
                </a:lnTo>
                <a:lnTo>
                  <a:pt x="450845" y="1869789"/>
                </a:lnTo>
                <a:lnTo>
                  <a:pt x="452887" y="1873640"/>
                </a:lnTo>
                <a:lnTo>
                  <a:pt x="454702" y="1877490"/>
                </a:lnTo>
                <a:lnTo>
                  <a:pt x="456291" y="1881794"/>
                </a:lnTo>
                <a:lnTo>
                  <a:pt x="457879" y="1885871"/>
                </a:lnTo>
                <a:lnTo>
                  <a:pt x="459240" y="1890401"/>
                </a:lnTo>
                <a:lnTo>
                  <a:pt x="460148" y="1894704"/>
                </a:lnTo>
                <a:lnTo>
                  <a:pt x="461055" y="1899008"/>
                </a:lnTo>
                <a:lnTo>
                  <a:pt x="461509" y="1903538"/>
                </a:lnTo>
                <a:lnTo>
                  <a:pt x="461736" y="1908068"/>
                </a:lnTo>
                <a:lnTo>
                  <a:pt x="461963" y="1912824"/>
                </a:lnTo>
                <a:lnTo>
                  <a:pt x="461736" y="1917581"/>
                </a:lnTo>
                <a:lnTo>
                  <a:pt x="461509" y="1922111"/>
                </a:lnTo>
                <a:lnTo>
                  <a:pt x="461055" y="1926641"/>
                </a:lnTo>
                <a:lnTo>
                  <a:pt x="460148" y="1930945"/>
                </a:lnTo>
                <a:lnTo>
                  <a:pt x="459240" y="1935248"/>
                </a:lnTo>
                <a:lnTo>
                  <a:pt x="457879" y="1939778"/>
                </a:lnTo>
                <a:lnTo>
                  <a:pt x="456291" y="1943855"/>
                </a:lnTo>
                <a:lnTo>
                  <a:pt x="454702" y="1947932"/>
                </a:lnTo>
                <a:lnTo>
                  <a:pt x="452887" y="1952009"/>
                </a:lnTo>
                <a:lnTo>
                  <a:pt x="450845" y="1955860"/>
                </a:lnTo>
                <a:lnTo>
                  <a:pt x="448803" y="1959710"/>
                </a:lnTo>
                <a:lnTo>
                  <a:pt x="446307" y="1963334"/>
                </a:lnTo>
                <a:lnTo>
                  <a:pt x="443584" y="1966958"/>
                </a:lnTo>
                <a:lnTo>
                  <a:pt x="441088" y="1970356"/>
                </a:lnTo>
                <a:lnTo>
                  <a:pt x="438139" y="1973753"/>
                </a:lnTo>
                <a:lnTo>
                  <a:pt x="434962" y="1976698"/>
                </a:lnTo>
                <a:lnTo>
                  <a:pt x="432013" y="1979643"/>
                </a:lnTo>
                <a:lnTo>
                  <a:pt x="428609" y="1982587"/>
                </a:lnTo>
                <a:lnTo>
                  <a:pt x="425206" y="1985305"/>
                </a:lnTo>
                <a:lnTo>
                  <a:pt x="421575" y="1988023"/>
                </a:lnTo>
                <a:lnTo>
                  <a:pt x="417718" y="1990288"/>
                </a:lnTo>
                <a:lnTo>
                  <a:pt x="414088" y="1992327"/>
                </a:lnTo>
                <a:lnTo>
                  <a:pt x="409777" y="1994365"/>
                </a:lnTo>
                <a:lnTo>
                  <a:pt x="405919" y="1996177"/>
                </a:lnTo>
                <a:lnTo>
                  <a:pt x="401835" y="1997763"/>
                </a:lnTo>
                <a:lnTo>
                  <a:pt x="397524" y="1999348"/>
                </a:lnTo>
                <a:lnTo>
                  <a:pt x="393213" y="2000254"/>
                </a:lnTo>
                <a:lnTo>
                  <a:pt x="388902" y="2001387"/>
                </a:lnTo>
                <a:lnTo>
                  <a:pt x="384137" y="2002066"/>
                </a:lnTo>
                <a:lnTo>
                  <a:pt x="379826" y="2002972"/>
                </a:lnTo>
                <a:lnTo>
                  <a:pt x="375061" y="2003199"/>
                </a:lnTo>
                <a:lnTo>
                  <a:pt x="370523" y="2003425"/>
                </a:lnTo>
                <a:lnTo>
                  <a:pt x="91667" y="2003425"/>
                </a:lnTo>
                <a:lnTo>
                  <a:pt x="86902" y="2003199"/>
                </a:lnTo>
                <a:lnTo>
                  <a:pt x="82364" y="2002972"/>
                </a:lnTo>
                <a:lnTo>
                  <a:pt x="77599" y="2002066"/>
                </a:lnTo>
                <a:lnTo>
                  <a:pt x="73288" y="2001387"/>
                </a:lnTo>
                <a:lnTo>
                  <a:pt x="68750" y="2000254"/>
                </a:lnTo>
                <a:lnTo>
                  <a:pt x="64439" y="1999348"/>
                </a:lnTo>
                <a:lnTo>
                  <a:pt x="60128" y="1997763"/>
                </a:lnTo>
                <a:lnTo>
                  <a:pt x="56044" y="1996177"/>
                </a:lnTo>
                <a:lnTo>
                  <a:pt x="51959" y="1994365"/>
                </a:lnTo>
                <a:lnTo>
                  <a:pt x="48102" y="1992327"/>
                </a:lnTo>
                <a:lnTo>
                  <a:pt x="44245" y="1990288"/>
                </a:lnTo>
                <a:lnTo>
                  <a:pt x="40615" y="1988023"/>
                </a:lnTo>
                <a:lnTo>
                  <a:pt x="36757" y="1985305"/>
                </a:lnTo>
                <a:lnTo>
                  <a:pt x="33581" y="1982587"/>
                </a:lnTo>
                <a:lnTo>
                  <a:pt x="30177" y="1979643"/>
                </a:lnTo>
                <a:lnTo>
                  <a:pt x="26774" y="1976698"/>
                </a:lnTo>
                <a:lnTo>
                  <a:pt x="23824" y="1973753"/>
                </a:lnTo>
                <a:lnTo>
                  <a:pt x="21101" y="1970356"/>
                </a:lnTo>
                <a:lnTo>
                  <a:pt x="18152" y="1966958"/>
                </a:lnTo>
                <a:lnTo>
                  <a:pt x="15656" y="1963334"/>
                </a:lnTo>
                <a:lnTo>
                  <a:pt x="13160" y="1959710"/>
                </a:lnTo>
                <a:lnTo>
                  <a:pt x="11118" y="1955860"/>
                </a:lnTo>
                <a:lnTo>
                  <a:pt x="9076" y="1952009"/>
                </a:lnTo>
                <a:lnTo>
                  <a:pt x="7261" y="1947932"/>
                </a:lnTo>
                <a:lnTo>
                  <a:pt x="5446" y="1943855"/>
                </a:lnTo>
                <a:lnTo>
                  <a:pt x="4084" y="1939778"/>
                </a:lnTo>
                <a:lnTo>
                  <a:pt x="2950" y="1935248"/>
                </a:lnTo>
                <a:lnTo>
                  <a:pt x="1815" y="1930945"/>
                </a:lnTo>
                <a:lnTo>
                  <a:pt x="1134" y="1926641"/>
                </a:lnTo>
                <a:lnTo>
                  <a:pt x="454" y="1922111"/>
                </a:lnTo>
                <a:lnTo>
                  <a:pt x="0" y="1917581"/>
                </a:lnTo>
                <a:lnTo>
                  <a:pt x="0" y="1912824"/>
                </a:lnTo>
                <a:lnTo>
                  <a:pt x="0" y="1908068"/>
                </a:lnTo>
                <a:lnTo>
                  <a:pt x="454" y="1903538"/>
                </a:lnTo>
                <a:lnTo>
                  <a:pt x="1134" y="1899008"/>
                </a:lnTo>
                <a:lnTo>
                  <a:pt x="1815" y="1894704"/>
                </a:lnTo>
                <a:lnTo>
                  <a:pt x="2950" y="1890401"/>
                </a:lnTo>
                <a:lnTo>
                  <a:pt x="4084" y="1885871"/>
                </a:lnTo>
                <a:lnTo>
                  <a:pt x="5446" y="1881794"/>
                </a:lnTo>
                <a:lnTo>
                  <a:pt x="7261" y="1877490"/>
                </a:lnTo>
                <a:lnTo>
                  <a:pt x="9076" y="1873640"/>
                </a:lnTo>
                <a:lnTo>
                  <a:pt x="11118" y="1869789"/>
                </a:lnTo>
                <a:lnTo>
                  <a:pt x="13160" y="1865939"/>
                </a:lnTo>
                <a:lnTo>
                  <a:pt x="15656" y="1862315"/>
                </a:lnTo>
                <a:lnTo>
                  <a:pt x="18152" y="1858691"/>
                </a:lnTo>
                <a:lnTo>
                  <a:pt x="21101" y="1855293"/>
                </a:lnTo>
                <a:lnTo>
                  <a:pt x="23824" y="1852122"/>
                </a:lnTo>
                <a:lnTo>
                  <a:pt x="26774" y="1848951"/>
                </a:lnTo>
                <a:lnTo>
                  <a:pt x="30177" y="1846006"/>
                </a:lnTo>
                <a:lnTo>
                  <a:pt x="33581" y="1843062"/>
                </a:lnTo>
                <a:lnTo>
                  <a:pt x="36757" y="1840344"/>
                </a:lnTo>
                <a:lnTo>
                  <a:pt x="40615" y="1838079"/>
                </a:lnTo>
                <a:lnTo>
                  <a:pt x="44245" y="1835587"/>
                </a:lnTo>
                <a:lnTo>
                  <a:pt x="48102" y="1833322"/>
                </a:lnTo>
                <a:lnTo>
                  <a:pt x="51959" y="1831284"/>
                </a:lnTo>
                <a:lnTo>
                  <a:pt x="56044" y="1829472"/>
                </a:lnTo>
                <a:lnTo>
                  <a:pt x="60128" y="1827886"/>
                </a:lnTo>
                <a:lnTo>
                  <a:pt x="64439" y="1826527"/>
                </a:lnTo>
                <a:lnTo>
                  <a:pt x="68750" y="1825395"/>
                </a:lnTo>
                <a:lnTo>
                  <a:pt x="73288" y="1824262"/>
                </a:lnTo>
                <a:lnTo>
                  <a:pt x="77599" y="1823583"/>
                </a:lnTo>
                <a:lnTo>
                  <a:pt x="82364" y="1822903"/>
                </a:lnTo>
                <a:lnTo>
                  <a:pt x="86902" y="1822450"/>
                </a:lnTo>
                <a:close/>
                <a:moveTo>
                  <a:pt x="2282825" y="1685925"/>
                </a:moveTo>
                <a:lnTo>
                  <a:pt x="2412173" y="1745797"/>
                </a:lnTo>
                <a:lnTo>
                  <a:pt x="2422140" y="1750786"/>
                </a:lnTo>
                <a:lnTo>
                  <a:pt x="2426897" y="1753281"/>
                </a:lnTo>
                <a:lnTo>
                  <a:pt x="2431201" y="1756002"/>
                </a:lnTo>
                <a:lnTo>
                  <a:pt x="2435732" y="1758724"/>
                </a:lnTo>
                <a:lnTo>
                  <a:pt x="2439583" y="1761445"/>
                </a:lnTo>
                <a:lnTo>
                  <a:pt x="2443434" y="1764166"/>
                </a:lnTo>
                <a:lnTo>
                  <a:pt x="2447058" y="1767115"/>
                </a:lnTo>
                <a:lnTo>
                  <a:pt x="2450456" y="1769836"/>
                </a:lnTo>
                <a:lnTo>
                  <a:pt x="2453628" y="1773011"/>
                </a:lnTo>
                <a:lnTo>
                  <a:pt x="2456799" y="1775959"/>
                </a:lnTo>
                <a:lnTo>
                  <a:pt x="2459518" y="1778907"/>
                </a:lnTo>
                <a:lnTo>
                  <a:pt x="2462236" y="1782082"/>
                </a:lnTo>
                <a:lnTo>
                  <a:pt x="2464501" y="1785257"/>
                </a:lnTo>
                <a:lnTo>
                  <a:pt x="2466766" y="1788432"/>
                </a:lnTo>
                <a:lnTo>
                  <a:pt x="2468805" y="1791607"/>
                </a:lnTo>
                <a:lnTo>
                  <a:pt x="2470617" y="1794782"/>
                </a:lnTo>
                <a:lnTo>
                  <a:pt x="2472430" y="1798184"/>
                </a:lnTo>
                <a:lnTo>
                  <a:pt x="2474015" y="1801813"/>
                </a:lnTo>
                <a:lnTo>
                  <a:pt x="2475601" y="1805215"/>
                </a:lnTo>
                <a:lnTo>
                  <a:pt x="2477866" y="1812245"/>
                </a:lnTo>
                <a:lnTo>
                  <a:pt x="2479905" y="1819502"/>
                </a:lnTo>
                <a:lnTo>
                  <a:pt x="2481264" y="1826986"/>
                </a:lnTo>
                <a:lnTo>
                  <a:pt x="2482397" y="1834697"/>
                </a:lnTo>
                <a:lnTo>
                  <a:pt x="2482850" y="1842861"/>
                </a:lnTo>
                <a:lnTo>
                  <a:pt x="2482850" y="1851025"/>
                </a:lnTo>
                <a:lnTo>
                  <a:pt x="2482850" y="2068286"/>
                </a:lnTo>
                <a:lnTo>
                  <a:pt x="2482850" y="2076677"/>
                </a:lnTo>
                <a:lnTo>
                  <a:pt x="2482397" y="2084388"/>
                </a:lnTo>
                <a:lnTo>
                  <a:pt x="2481264" y="2092326"/>
                </a:lnTo>
                <a:lnTo>
                  <a:pt x="2479905" y="2099810"/>
                </a:lnTo>
                <a:lnTo>
                  <a:pt x="2477866" y="2107067"/>
                </a:lnTo>
                <a:lnTo>
                  <a:pt x="2475601" y="2114324"/>
                </a:lnTo>
                <a:lnTo>
                  <a:pt x="2474015" y="2117726"/>
                </a:lnTo>
                <a:lnTo>
                  <a:pt x="2472430" y="2121127"/>
                </a:lnTo>
                <a:lnTo>
                  <a:pt x="2470617" y="2124302"/>
                </a:lnTo>
                <a:lnTo>
                  <a:pt x="2468805" y="2127704"/>
                </a:lnTo>
                <a:lnTo>
                  <a:pt x="2466766" y="2130879"/>
                </a:lnTo>
                <a:lnTo>
                  <a:pt x="2464501" y="2134281"/>
                </a:lnTo>
                <a:lnTo>
                  <a:pt x="2462236" y="2137456"/>
                </a:lnTo>
                <a:lnTo>
                  <a:pt x="2459518" y="2140404"/>
                </a:lnTo>
                <a:lnTo>
                  <a:pt x="2456799" y="2143352"/>
                </a:lnTo>
                <a:lnTo>
                  <a:pt x="2453628" y="2146527"/>
                </a:lnTo>
                <a:lnTo>
                  <a:pt x="2450456" y="2149249"/>
                </a:lnTo>
                <a:lnTo>
                  <a:pt x="2447058" y="2152197"/>
                </a:lnTo>
                <a:lnTo>
                  <a:pt x="2443434" y="2154919"/>
                </a:lnTo>
                <a:lnTo>
                  <a:pt x="2439583" y="2157867"/>
                </a:lnTo>
                <a:lnTo>
                  <a:pt x="2435732" y="2160588"/>
                </a:lnTo>
                <a:lnTo>
                  <a:pt x="2431201" y="2163310"/>
                </a:lnTo>
                <a:lnTo>
                  <a:pt x="2426897" y="2165804"/>
                </a:lnTo>
                <a:lnTo>
                  <a:pt x="2422140" y="2168526"/>
                </a:lnTo>
                <a:lnTo>
                  <a:pt x="2412173" y="2173742"/>
                </a:lnTo>
                <a:lnTo>
                  <a:pt x="2282825" y="2233613"/>
                </a:lnTo>
                <a:lnTo>
                  <a:pt x="2282825" y="1685925"/>
                </a:lnTo>
                <a:close/>
                <a:moveTo>
                  <a:pt x="1216535" y="1436687"/>
                </a:moveTo>
                <a:lnTo>
                  <a:pt x="1274253" y="1436687"/>
                </a:lnTo>
                <a:lnTo>
                  <a:pt x="1303338" y="1492629"/>
                </a:lnTo>
                <a:lnTo>
                  <a:pt x="1283046" y="1513778"/>
                </a:lnTo>
                <a:lnTo>
                  <a:pt x="1301534" y="1642262"/>
                </a:lnTo>
                <a:lnTo>
                  <a:pt x="1245394" y="1852612"/>
                </a:lnTo>
                <a:lnTo>
                  <a:pt x="1189254" y="1642262"/>
                </a:lnTo>
                <a:lnTo>
                  <a:pt x="1207516" y="1513778"/>
                </a:lnTo>
                <a:lnTo>
                  <a:pt x="1187450" y="1492629"/>
                </a:lnTo>
                <a:lnTo>
                  <a:pt x="1216535" y="1436687"/>
                </a:lnTo>
                <a:close/>
                <a:moveTo>
                  <a:pt x="1389519" y="1379537"/>
                </a:moveTo>
                <a:lnTo>
                  <a:pt x="1401785" y="1384753"/>
                </a:lnTo>
                <a:lnTo>
                  <a:pt x="1434494" y="1399267"/>
                </a:lnTo>
                <a:lnTo>
                  <a:pt x="1456754" y="1409246"/>
                </a:lnTo>
                <a:lnTo>
                  <a:pt x="1481740" y="1420358"/>
                </a:lnTo>
                <a:lnTo>
                  <a:pt x="1508543" y="1432831"/>
                </a:lnTo>
                <a:lnTo>
                  <a:pt x="1536709" y="1446212"/>
                </a:lnTo>
                <a:lnTo>
                  <a:pt x="1565557" y="1460273"/>
                </a:lnTo>
                <a:lnTo>
                  <a:pt x="1593950" y="1474560"/>
                </a:lnTo>
                <a:lnTo>
                  <a:pt x="1607578" y="1481818"/>
                </a:lnTo>
                <a:lnTo>
                  <a:pt x="1621207" y="1489075"/>
                </a:lnTo>
                <a:lnTo>
                  <a:pt x="1634154" y="1496105"/>
                </a:lnTo>
                <a:lnTo>
                  <a:pt x="1646647" y="1503362"/>
                </a:lnTo>
                <a:lnTo>
                  <a:pt x="1658232" y="1509939"/>
                </a:lnTo>
                <a:lnTo>
                  <a:pt x="1669589" y="1516743"/>
                </a:lnTo>
                <a:lnTo>
                  <a:pt x="1679584" y="1523546"/>
                </a:lnTo>
                <a:lnTo>
                  <a:pt x="1688669" y="1529669"/>
                </a:lnTo>
                <a:lnTo>
                  <a:pt x="1697074" y="1536019"/>
                </a:lnTo>
                <a:lnTo>
                  <a:pt x="1704115" y="1541689"/>
                </a:lnTo>
                <a:lnTo>
                  <a:pt x="1707068" y="1544410"/>
                </a:lnTo>
                <a:lnTo>
                  <a:pt x="1709794" y="1547132"/>
                </a:lnTo>
                <a:lnTo>
                  <a:pt x="1712292" y="1549853"/>
                </a:lnTo>
                <a:lnTo>
                  <a:pt x="1714337" y="1552348"/>
                </a:lnTo>
                <a:lnTo>
                  <a:pt x="1716154" y="1554843"/>
                </a:lnTo>
                <a:lnTo>
                  <a:pt x="1717971" y="1558018"/>
                </a:lnTo>
                <a:lnTo>
                  <a:pt x="1721833" y="1565048"/>
                </a:lnTo>
                <a:lnTo>
                  <a:pt x="1726148" y="1573666"/>
                </a:lnTo>
                <a:lnTo>
                  <a:pt x="1730237" y="1583191"/>
                </a:lnTo>
                <a:lnTo>
                  <a:pt x="1734326" y="1593850"/>
                </a:lnTo>
                <a:lnTo>
                  <a:pt x="1738869" y="1605416"/>
                </a:lnTo>
                <a:lnTo>
                  <a:pt x="1742957" y="1618116"/>
                </a:lnTo>
                <a:lnTo>
                  <a:pt x="1747500" y="1631269"/>
                </a:lnTo>
                <a:lnTo>
                  <a:pt x="1751816" y="1645330"/>
                </a:lnTo>
                <a:lnTo>
                  <a:pt x="1755904" y="1659844"/>
                </a:lnTo>
                <a:lnTo>
                  <a:pt x="1764536" y="1690460"/>
                </a:lnTo>
                <a:lnTo>
                  <a:pt x="1773168" y="1722210"/>
                </a:lnTo>
                <a:lnTo>
                  <a:pt x="1781118" y="1753960"/>
                </a:lnTo>
                <a:lnTo>
                  <a:pt x="1788613" y="1785030"/>
                </a:lnTo>
                <a:lnTo>
                  <a:pt x="1795428" y="1814966"/>
                </a:lnTo>
                <a:lnTo>
                  <a:pt x="1801561" y="1842180"/>
                </a:lnTo>
                <a:lnTo>
                  <a:pt x="1807012" y="1866446"/>
                </a:lnTo>
                <a:lnTo>
                  <a:pt x="1814962" y="1902505"/>
                </a:lnTo>
                <a:lnTo>
                  <a:pt x="1817688" y="1916112"/>
                </a:lnTo>
                <a:lnTo>
                  <a:pt x="1244600" y="1916112"/>
                </a:lnTo>
                <a:lnTo>
                  <a:pt x="1389519" y="1379537"/>
                </a:lnTo>
                <a:close/>
                <a:moveTo>
                  <a:pt x="1100083" y="1379537"/>
                </a:moveTo>
                <a:lnTo>
                  <a:pt x="1244600" y="1916112"/>
                </a:lnTo>
                <a:lnTo>
                  <a:pt x="673100" y="1916112"/>
                </a:lnTo>
                <a:lnTo>
                  <a:pt x="676045" y="1902505"/>
                </a:lnTo>
                <a:lnTo>
                  <a:pt x="683520" y="1866446"/>
                </a:lnTo>
                <a:lnTo>
                  <a:pt x="688956" y="1842180"/>
                </a:lnTo>
                <a:lnTo>
                  <a:pt x="695072" y="1814966"/>
                </a:lnTo>
                <a:lnTo>
                  <a:pt x="702094" y="1785030"/>
                </a:lnTo>
                <a:lnTo>
                  <a:pt x="709569" y="1753960"/>
                </a:lnTo>
                <a:lnTo>
                  <a:pt x="717724" y="1722210"/>
                </a:lnTo>
                <a:lnTo>
                  <a:pt x="725878" y="1690460"/>
                </a:lnTo>
                <a:lnTo>
                  <a:pt x="734486" y="1659844"/>
                </a:lnTo>
                <a:lnTo>
                  <a:pt x="739016" y="1645330"/>
                </a:lnTo>
                <a:lnTo>
                  <a:pt x="743320" y="1631269"/>
                </a:lnTo>
                <a:lnTo>
                  <a:pt x="747397" y="1618116"/>
                </a:lnTo>
                <a:lnTo>
                  <a:pt x="751928" y="1605416"/>
                </a:lnTo>
                <a:lnTo>
                  <a:pt x="756005" y="1593850"/>
                </a:lnTo>
                <a:lnTo>
                  <a:pt x="760082" y="1583191"/>
                </a:lnTo>
                <a:lnTo>
                  <a:pt x="764386" y="1573666"/>
                </a:lnTo>
                <a:lnTo>
                  <a:pt x="768463" y="1565048"/>
                </a:lnTo>
                <a:lnTo>
                  <a:pt x="772314" y="1558018"/>
                </a:lnTo>
                <a:lnTo>
                  <a:pt x="774353" y="1554843"/>
                </a:lnTo>
                <a:lnTo>
                  <a:pt x="776165" y="1552348"/>
                </a:lnTo>
                <a:lnTo>
                  <a:pt x="778203" y="1549853"/>
                </a:lnTo>
                <a:lnTo>
                  <a:pt x="780695" y="1547132"/>
                </a:lnTo>
                <a:lnTo>
                  <a:pt x="783413" y="1544410"/>
                </a:lnTo>
                <a:lnTo>
                  <a:pt x="786358" y="1541689"/>
                </a:lnTo>
                <a:lnTo>
                  <a:pt x="793607" y="1536019"/>
                </a:lnTo>
                <a:lnTo>
                  <a:pt x="801535" y="1529669"/>
                </a:lnTo>
                <a:lnTo>
                  <a:pt x="810822" y="1523546"/>
                </a:lnTo>
                <a:lnTo>
                  <a:pt x="821015" y="1516743"/>
                </a:lnTo>
                <a:lnTo>
                  <a:pt x="831888" y="1509939"/>
                </a:lnTo>
                <a:lnTo>
                  <a:pt x="843893" y="1503362"/>
                </a:lnTo>
                <a:lnTo>
                  <a:pt x="855898" y="1496105"/>
                </a:lnTo>
                <a:lnTo>
                  <a:pt x="869263" y="1489075"/>
                </a:lnTo>
                <a:lnTo>
                  <a:pt x="882401" y="1481818"/>
                </a:lnTo>
                <a:lnTo>
                  <a:pt x="896445" y="1474560"/>
                </a:lnTo>
                <a:lnTo>
                  <a:pt x="924533" y="1460273"/>
                </a:lnTo>
                <a:lnTo>
                  <a:pt x="953074" y="1446212"/>
                </a:lnTo>
                <a:lnTo>
                  <a:pt x="981388" y="1432831"/>
                </a:lnTo>
                <a:lnTo>
                  <a:pt x="1008117" y="1420358"/>
                </a:lnTo>
                <a:lnTo>
                  <a:pt x="1033034" y="1409246"/>
                </a:lnTo>
                <a:lnTo>
                  <a:pt x="1055006" y="1399267"/>
                </a:lnTo>
                <a:lnTo>
                  <a:pt x="1088077" y="1384753"/>
                </a:lnTo>
                <a:lnTo>
                  <a:pt x="1100083" y="1379537"/>
                </a:lnTo>
                <a:close/>
                <a:moveTo>
                  <a:pt x="2282825" y="1227137"/>
                </a:moveTo>
                <a:lnTo>
                  <a:pt x="2412173" y="1287064"/>
                </a:lnTo>
                <a:lnTo>
                  <a:pt x="2422140" y="1292285"/>
                </a:lnTo>
                <a:lnTo>
                  <a:pt x="2426897" y="1294782"/>
                </a:lnTo>
                <a:lnTo>
                  <a:pt x="2431201" y="1297505"/>
                </a:lnTo>
                <a:lnTo>
                  <a:pt x="2435732" y="1300002"/>
                </a:lnTo>
                <a:lnTo>
                  <a:pt x="2439583" y="1302953"/>
                </a:lnTo>
                <a:lnTo>
                  <a:pt x="2443434" y="1305677"/>
                </a:lnTo>
                <a:lnTo>
                  <a:pt x="2447058" y="1308628"/>
                </a:lnTo>
                <a:lnTo>
                  <a:pt x="2450456" y="1311352"/>
                </a:lnTo>
                <a:lnTo>
                  <a:pt x="2453628" y="1314303"/>
                </a:lnTo>
                <a:lnTo>
                  <a:pt x="2456799" y="1317481"/>
                </a:lnTo>
                <a:lnTo>
                  <a:pt x="2459518" y="1320205"/>
                </a:lnTo>
                <a:lnTo>
                  <a:pt x="2462236" y="1323383"/>
                </a:lnTo>
                <a:lnTo>
                  <a:pt x="2464501" y="1326561"/>
                </a:lnTo>
                <a:lnTo>
                  <a:pt x="2466766" y="1329966"/>
                </a:lnTo>
                <a:lnTo>
                  <a:pt x="2468805" y="1332917"/>
                </a:lnTo>
                <a:lnTo>
                  <a:pt x="2470617" y="1336322"/>
                </a:lnTo>
                <a:lnTo>
                  <a:pt x="2472430" y="1339727"/>
                </a:lnTo>
                <a:lnTo>
                  <a:pt x="2474015" y="1343132"/>
                </a:lnTo>
                <a:lnTo>
                  <a:pt x="2475601" y="1346537"/>
                </a:lnTo>
                <a:lnTo>
                  <a:pt x="2477866" y="1353800"/>
                </a:lnTo>
                <a:lnTo>
                  <a:pt x="2479905" y="1361064"/>
                </a:lnTo>
                <a:lnTo>
                  <a:pt x="2481264" y="1368555"/>
                </a:lnTo>
                <a:lnTo>
                  <a:pt x="2482397" y="1376273"/>
                </a:lnTo>
                <a:lnTo>
                  <a:pt x="2482850" y="1384445"/>
                </a:lnTo>
                <a:lnTo>
                  <a:pt x="2482850" y="1392390"/>
                </a:lnTo>
                <a:lnTo>
                  <a:pt x="2482850" y="1609852"/>
                </a:lnTo>
                <a:lnTo>
                  <a:pt x="2482850" y="1618251"/>
                </a:lnTo>
                <a:lnTo>
                  <a:pt x="2482397" y="1626196"/>
                </a:lnTo>
                <a:lnTo>
                  <a:pt x="2481264" y="1634141"/>
                </a:lnTo>
                <a:lnTo>
                  <a:pt x="2479905" y="1641632"/>
                </a:lnTo>
                <a:lnTo>
                  <a:pt x="2477866" y="1648895"/>
                </a:lnTo>
                <a:lnTo>
                  <a:pt x="2475601" y="1655932"/>
                </a:lnTo>
                <a:lnTo>
                  <a:pt x="2474015" y="1659337"/>
                </a:lnTo>
                <a:lnTo>
                  <a:pt x="2472430" y="1662969"/>
                </a:lnTo>
                <a:lnTo>
                  <a:pt x="2470617" y="1666147"/>
                </a:lnTo>
                <a:lnTo>
                  <a:pt x="2468805" y="1669325"/>
                </a:lnTo>
                <a:lnTo>
                  <a:pt x="2466766" y="1672730"/>
                </a:lnTo>
                <a:lnTo>
                  <a:pt x="2464501" y="1675908"/>
                </a:lnTo>
                <a:lnTo>
                  <a:pt x="2462236" y="1678859"/>
                </a:lnTo>
                <a:lnTo>
                  <a:pt x="2459518" y="1682037"/>
                </a:lnTo>
                <a:lnTo>
                  <a:pt x="2456799" y="1685215"/>
                </a:lnTo>
                <a:lnTo>
                  <a:pt x="2453628" y="1687939"/>
                </a:lnTo>
                <a:lnTo>
                  <a:pt x="2450456" y="1691117"/>
                </a:lnTo>
                <a:lnTo>
                  <a:pt x="2447058" y="1694068"/>
                </a:lnTo>
                <a:lnTo>
                  <a:pt x="2443434" y="1696792"/>
                </a:lnTo>
                <a:lnTo>
                  <a:pt x="2439583" y="1699743"/>
                </a:lnTo>
                <a:lnTo>
                  <a:pt x="2435732" y="1702240"/>
                </a:lnTo>
                <a:lnTo>
                  <a:pt x="2431201" y="1705190"/>
                </a:lnTo>
                <a:lnTo>
                  <a:pt x="2426897" y="1707687"/>
                </a:lnTo>
                <a:lnTo>
                  <a:pt x="2422140" y="1710411"/>
                </a:lnTo>
                <a:lnTo>
                  <a:pt x="2412173" y="1715178"/>
                </a:lnTo>
                <a:lnTo>
                  <a:pt x="2406963" y="1717675"/>
                </a:lnTo>
                <a:lnTo>
                  <a:pt x="2282825" y="1660018"/>
                </a:lnTo>
                <a:lnTo>
                  <a:pt x="2282825" y="1227137"/>
                </a:lnTo>
                <a:close/>
                <a:moveTo>
                  <a:pt x="91667" y="1182687"/>
                </a:moveTo>
                <a:lnTo>
                  <a:pt x="370523" y="1182687"/>
                </a:lnTo>
                <a:lnTo>
                  <a:pt x="375061" y="1182913"/>
                </a:lnTo>
                <a:lnTo>
                  <a:pt x="379826" y="1183140"/>
                </a:lnTo>
                <a:lnTo>
                  <a:pt x="384137" y="1183593"/>
                </a:lnTo>
                <a:lnTo>
                  <a:pt x="388902" y="1184499"/>
                </a:lnTo>
                <a:lnTo>
                  <a:pt x="393213" y="1185405"/>
                </a:lnTo>
                <a:lnTo>
                  <a:pt x="397524" y="1186764"/>
                </a:lnTo>
                <a:lnTo>
                  <a:pt x="401835" y="1188349"/>
                </a:lnTo>
                <a:lnTo>
                  <a:pt x="405919" y="1189935"/>
                </a:lnTo>
                <a:lnTo>
                  <a:pt x="409777" y="1191747"/>
                </a:lnTo>
                <a:lnTo>
                  <a:pt x="414088" y="1193785"/>
                </a:lnTo>
                <a:lnTo>
                  <a:pt x="417718" y="1195824"/>
                </a:lnTo>
                <a:lnTo>
                  <a:pt x="421575" y="1198089"/>
                </a:lnTo>
                <a:lnTo>
                  <a:pt x="425206" y="1200807"/>
                </a:lnTo>
                <a:lnTo>
                  <a:pt x="428609" y="1203298"/>
                </a:lnTo>
                <a:lnTo>
                  <a:pt x="432013" y="1206243"/>
                </a:lnTo>
                <a:lnTo>
                  <a:pt x="434962" y="1209187"/>
                </a:lnTo>
                <a:lnTo>
                  <a:pt x="438139" y="1212358"/>
                </a:lnTo>
                <a:lnTo>
                  <a:pt x="441088" y="1215756"/>
                </a:lnTo>
                <a:lnTo>
                  <a:pt x="443584" y="1219154"/>
                </a:lnTo>
                <a:lnTo>
                  <a:pt x="446307" y="1222778"/>
                </a:lnTo>
                <a:lnTo>
                  <a:pt x="448803" y="1226402"/>
                </a:lnTo>
                <a:lnTo>
                  <a:pt x="450845" y="1230026"/>
                </a:lnTo>
                <a:lnTo>
                  <a:pt x="452887" y="1233876"/>
                </a:lnTo>
                <a:lnTo>
                  <a:pt x="454702" y="1237953"/>
                </a:lnTo>
                <a:lnTo>
                  <a:pt x="456291" y="1242257"/>
                </a:lnTo>
                <a:lnTo>
                  <a:pt x="457879" y="1246334"/>
                </a:lnTo>
                <a:lnTo>
                  <a:pt x="459240" y="1250411"/>
                </a:lnTo>
                <a:lnTo>
                  <a:pt x="460148" y="1254941"/>
                </a:lnTo>
                <a:lnTo>
                  <a:pt x="461055" y="1259471"/>
                </a:lnTo>
                <a:lnTo>
                  <a:pt x="461509" y="1264001"/>
                </a:lnTo>
                <a:lnTo>
                  <a:pt x="461736" y="1268531"/>
                </a:lnTo>
                <a:lnTo>
                  <a:pt x="461963" y="1273061"/>
                </a:lnTo>
                <a:lnTo>
                  <a:pt x="461736" y="1277591"/>
                </a:lnTo>
                <a:lnTo>
                  <a:pt x="461509" y="1282348"/>
                </a:lnTo>
                <a:lnTo>
                  <a:pt x="461055" y="1286651"/>
                </a:lnTo>
                <a:lnTo>
                  <a:pt x="460148" y="1291408"/>
                </a:lnTo>
                <a:lnTo>
                  <a:pt x="459240" y="1295485"/>
                </a:lnTo>
                <a:lnTo>
                  <a:pt x="457879" y="1300015"/>
                </a:lnTo>
                <a:lnTo>
                  <a:pt x="456291" y="1304092"/>
                </a:lnTo>
                <a:lnTo>
                  <a:pt x="454702" y="1308169"/>
                </a:lnTo>
                <a:lnTo>
                  <a:pt x="452887" y="1312246"/>
                </a:lnTo>
                <a:lnTo>
                  <a:pt x="450845" y="1316323"/>
                </a:lnTo>
                <a:lnTo>
                  <a:pt x="448803" y="1319947"/>
                </a:lnTo>
                <a:lnTo>
                  <a:pt x="446307" y="1323571"/>
                </a:lnTo>
                <a:lnTo>
                  <a:pt x="443584" y="1327195"/>
                </a:lnTo>
                <a:lnTo>
                  <a:pt x="441088" y="1330366"/>
                </a:lnTo>
                <a:lnTo>
                  <a:pt x="438139" y="1333764"/>
                </a:lnTo>
                <a:lnTo>
                  <a:pt x="434962" y="1336935"/>
                </a:lnTo>
                <a:lnTo>
                  <a:pt x="432013" y="1340106"/>
                </a:lnTo>
                <a:lnTo>
                  <a:pt x="428609" y="1342824"/>
                </a:lnTo>
                <a:lnTo>
                  <a:pt x="425206" y="1345542"/>
                </a:lnTo>
                <a:lnTo>
                  <a:pt x="421575" y="1348033"/>
                </a:lnTo>
                <a:lnTo>
                  <a:pt x="417718" y="1350525"/>
                </a:lnTo>
                <a:lnTo>
                  <a:pt x="414088" y="1352563"/>
                </a:lnTo>
                <a:lnTo>
                  <a:pt x="409777" y="1354602"/>
                </a:lnTo>
                <a:lnTo>
                  <a:pt x="405919" y="1356414"/>
                </a:lnTo>
                <a:lnTo>
                  <a:pt x="401835" y="1357999"/>
                </a:lnTo>
                <a:lnTo>
                  <a:pt x="397524" y="1359585"/>
                </a:lnTo>
                <a:lnTo>
                  <a:pt x="393213" y="1360717"/>
                </a:lnTo>
                <a:lnTo>
                  <a:pt x="388902" y="1361850"/>
                </a:lnTo>
                <a:lnTo>
                  <a:pt x="384137" y="1362529"/>
                </a:lnTo>
                <a:lnTo>
                  <a:pt x="379826" y="1363209"/>
                </a:lnTo>
                <a:lnTo>
                  <a:pt x="375061" y="1363435"/>
                </a:lnTo>
                <a:lnTo>
                  <a:pt x="370523" y="1363662"/>
                </a:lnTo>
                <a:lnTo>
                  <a:pt x="91667" y="1363662"/>
                </a:lnTo>
                <a:lnTo>
                  <a:pt x="86902" y="1363435"/>
                </a:lnTo>
                <a:lnTo>
                  <a:pt x="82364" y="1363209"/>
                </a:lnTo>
                <a:lnTo>
                  <a:pt x="77599" y="1362529"/>
                </a:lnTo>
                <a:lnTo>
                  <a:pt x="73288" y="1361850"/>
                </a:lnTo>
                <a:lnTo>
                  <a:pt x="68750" y="1360717"/>
                </a:lnTo>
                <a:lnTo>
                  <a:pt x="64439" y="1359585"/>
                </a:lnTo>
                <a:lnTo>
                  <a:pt x="60128" y="1357999"/>
                </a:lnTo>
                <a:lnTo>
                  <a:pt x="56044" y="1356414"/>
                </a:lnTo>
                <a:lnTo>
                  <a:pt x="51959" y="1354602"/>
                </a:lnTo>
                <a:lnTo>
                  <a:pt x="48102" y="1352563"/>
                </a:lnTo>
                <a:lnTo>
                  <a:pt x="44245" y="1350525"/>
                </a:lnTo>
                <a:lnTo>
                  <a:pt x="40615" y="1348033"/>
                </a:lnTo>
                <a:lnTo>
                  <a:pt x="36757" y="1345542"/>
                </a:lnTo>
                <a:lnTo>
                  <a:pt x="33581" y="1342824"/>
                </a:lnTo>
                <a:lnTo>
                  <a:pt x="30177" y="1340106"/>
                </a:lnTo>
                <a:lnTo>
                  <a:pt x="26774" y="1336935"/>
                </a:lnTo>
                <a:lnTo>
                  <a:pt x="23824" y="1333764"/>
                </a:lnTo>
                <a:lnTo>
                  <a:pt x="21101" y="1330366"/>
                </a:lnTo>
                <a:lnTo>
                  <a:pt x="18152" y="1327195"/>
                </a:lnTo>
                <a:lnTo>
                  <a:pt x="15656" y="1323571"/>
                </a:lnTo>
                <a:lnTo>
                  <a:pt x="13160" y="1319947"/>
                </a:lnTo>
                <a:lnTo>
                  <a:pt x="11118" y="1316323"/>
                </a:lnTo>
                <a:lnTo>
                  <a:pt x="9076" y="1312246"/>
                </a:lnTo>
                <a:lnTo>
                  <a:pt x="7261" y="1308169"/>
                </a:lnTo>
                <a:lnTo>
                  <a:pt x="5446" y="1304092"/>
                </a:lnTo>
                <a:lnTo>
                  <a:pt x="4084" y="1300015"/>
                </a:lnTo>
                <a:lnTo>
                  <a:pt x="2950" y="1295485"/>
                </a:lnTo>
                <a:lnTo>
                  <a:pt x="1815" y="1291408"/>
                </a:lnTo>
                <a:lnTo>
                  <a:pt x="1134" y="1286651"/>
                </a:lnTo>
                <a:lnTo>
                  <a:pt x="454" y="1282348"/>
                </a:lnTo>
                <a:lnTo>
                  <a:pt x="0" y="1277591"/>
                </a:lnTo>
                <a:lnTo>
                  <a:pt x="0" y="1273061"/>
                </a:lnTo>
                <a:lnTo>
                  <a:pt x="0" y="1268531"/>
                </a:lnTo>
                <a:lnTo>
                  <a:pt x="454" y="1264001"/>
                </a:lnTo>
                <a:lnTo>
                  <a:pt x="1134" y="1259471"/>
                </a:lnTo>
                <a:lnTo>
                  <a:pt x="1815" y="1254941"/>
                </a:lnTo>
                <a:lnTo>
                  <a:pt x="2950" y="1250411"/>
                </a:lnTo>
                <a:lnTo>
                  <a:pt x="4084" y="1246334"/>
                </a:lnTo>
                <a:lnTo>
                  <a:pt x="5446" y="1242257"/>
                </a:lnTo>
                <a:lnTo>
                  <a:pt x="7261" y="1237953"/>
                </a:lnTo>
                <a:lnTo>
                  <a:pt x="9076" y="1233876"/>
                </a:lnTo>
                <a:lnTo>
                  <a:pt x="11118" y="1230026"/>
                </a:lnTo>
                <a:lnTo>
                  <a:pt x="13160" y="1226402"/>
                </a:lnTo>
                <a:lnTo>
                  <a:pt x="15656" y="1222778"/>
                </a:lnTo>
                <a:lnTo>
                  <a:pt x="18152" y="1219154"/>
                </a:lnTo>
                <a:lnTo>
                  <a:pt x="21101" y="1215756"/>
                </a:lnTo>
                <a:lnTo>
                  <a:pt x="23824" y="1212358"/>
                </a:lnTo>
                <a:lnTo>
                  <a:pt x="26774" y="1209187"/>
                </a:lnTo>
                <a:lnTo>
                  <a:pt x="30177" y="1206243"/>
                </a:lnTo>
                <a:lnTo>
                  <a:pt x="33581" y="1203298"/>
                </a:lnTo>
                <a:lnTo>
                  <a:pt x="36757" y="1200807"/>
                </a:lnTo>
                <a:lnTo>
                  <a:pt x="40615" y="1198089"/>
                </a:lnTo>
                <a:lnTo>
                  <a:pt x="44245" y="1195824"/>
                </a:lnTo>
                <a:lnTo>
                  <a:pt x="48102" y="1193785"/>
                </a:lnTo>
                <a:lnTo>
                  <a:pt x="51959" y="1191747"/>
                </a:lnTo>
                <a:lnTo>
                  <a:pt x="56044" y="1189935"/>
                </a:lnTo>
                <a:lnTo>
                  <a:pt x="60128" y="1188349"/>
                </a:lnTo>
                <a:lnTo>
                  <a:pt x="64439" y="1186764"/>
                </a:lnTo>
                <a:lnTo>
                  <a:pt x="68750" y="1185405"/>
                </a:lnTo>
                <a:lnTo>
                  <a:pt x="73288" y="1184499"/>
                </a:lnTo>
                <a:lnTo>
                  <a:pt x="77599" y="1183593"/>
                </a:lnTo>
                <a:lnTo>
                  <a:pt x="82364" y="1183140"/>
                </a:lnTo>
                <a:lnTo>
                  <a:pt x="86902" y="1182913"/>
                </a:lnTo>
                <a:lnTo>
                  <a:pt x="91667" y="1182687"/>
                </a:lnTo>
                <a:close/>
                <a:moveTo>
                  <a:pt x="1390308" y="782637"/>
                </a:moveTo>
                <a:lnTo>
                  <a:pt x="1396663" y="786039"/>
                </a:lnTo>
                <a:lnTo>
                  <a:pt x="1402564" y="789894"/>
                </a:lnTo>
                <a:lnTo>
                  <a:pt x="1408238" y="793749"/>
                </a:lnTo>
                <a:lnTo>
                  <a:pt x="1413458" y="797831"/>
                </a:lnTo>
                <a:lnTo>
                  <a:pt x="1418225" y="802140"/>
                </a:lnTo>
                <a:lnTo>
                  <a:pt x="1422764" y="806449"/>
                </a:lnTo>
                <a:lnTo>
                  <a:pt x="1426849" y="811439"/>
                </a:lnTo>
                <a:lnTo>
                  <a:pt x="1430935" y="816428"/>
                </a:lnTo>
                <a:lnTo>
                  <a:pt x="1434112" y="821417"/>
                </a:lnTo>
                <a:lnTo>
                  <a:pt x="1437516" y="826860"/>
                </a:lnTo>
                <a:lnTo>
                  <a:pt x="1440694" y="832303"/>
                </a:lnTo>
                <a:lnTo>
                  <a:pt x="1443644" y="837973"/>
                </a:lnTo>
                <a:lnTo>
                  <a:pt x="1446141" y="843869"/>
                </a:lnTo>
                <a:lnTo>
                  <a:pt x="1448411" y="849765"/>
                </a:lnTo>
                <a:lnTo>
                  <a:pt x="1450907" y="856115"/>
                </a:lnTo>
                <a:lnTo>
                  <a:pt x="1452723" y="862465"/>
                </a:lnTo>
                <a:lnTo>
                  <a:pt x="1454766" y="869042"/>
                </a:lnTo>
                <a:lnTo>
                  <a:pt x="1456581" y="875846"/>
                </a:lnTo>
                <a:lnTo>
                  <a:pt x="1459759" y="889680"/>
                </a:lnTo>
                <a:lnTo>
                  <a:pt x="1462709" y="904648"/>
                </a:lnTo>
                <a:lnTo>
                  <a:pt x="1465433" y="919842"/>
                </a:lnTo>
                <a:lnTo>
                  <a:pt x="1471107" y="952499"/>
                </a:lnTo>
                <a:lnTo>
                  <a:pt x="1474284" y="969735"/>
                </a:lnTo>
                <a:lnTo>
                  <a:pt x="1477462" y="987424"/>
                </a:lnTo>
                <a:lnTo>
                  <a:pt x="1483363" y="988785"/>
                </a:lnTo>
                <a:lnTo>
                  <a:pt x="1489037" y="990146"/>
                </a:lnTo>
                <a:lnTo>
                  <a:pt x="1494484" y="992187"/>
                </a:lnTo>
                <a:lnTo>
                  <a:pt x="1499704" y="994228"/>
                </a:lnTo>
                <a:lnTo>
                  <a:pt x="1504470" y="996949"/>
                </a:lnTo>
                <a:lnTo>
                  <a:pt x="1509237" y="999671"/>
                </a:lnTo>
                <a:lnTo>
                  <a:pt x="1513549" y="1003073"/>
                </a:lnTo>
                <a:lnTo>
                  <a:pt x="1517407" y="1006474"/>
                </a:lnTo>
                <a:lnTo>
                  <a:pt x="1521493" y="1010330"/>
                </a:lnTo>
                <a:lnTo>
                  <a:pt x="1525124" y="1014185"/>
                </a:lnTo>
                <a:lnTo>
                  <a:pt x="1528075" y="1018721"/>
                </a:lnTo>
                <a:lnTo>
                  <a:pt x="1530798" y="1023030"/>
                </a:lnTo>
                <a:lnTo>
                  <a:pt x="1533068" y="1027792"/>
                </a:lnTo>
                <a:lnTo>
                  <a:pt x="1535110" y="1032555"/>
                </a:lnTo>
                <a:lnTo>
                  <a:pt x="1536472" y="1037771"/>
                </a:lnTo>
                <a:lnTo>
                  <a:pt x="1537607" y="1043214"/>
                </a:lnTo>
                <a:lnTo>
                  <a:pt x="1538288" y="1048657"/>
                </a:lnTo>
                <a:lnTo>
                  <a:pt x="1538288" y="1054326"/>
                </a:lnTo>
                <a:lnTo>
                  <a:pt x="1537834" y="1060223"/>
                </a:lnTo>
                <a:lnTo>
                  <a:pt x="1536699" y="1066119"/>
                </a:lnTo>
                <a:lnTo>
                  <a:pt x="1535110" y="1072016"/>
                </a:lnTo>
                <a:lnTo>
                  <a:pt x="1533068" y="1078366"/>
                </a:lnTo>
                <a:lnTo>
                  <a:pt x="1530117" y="1084489"/>
                </a:lnTo>
                <a:lnTo>
                  <a:pt x="1526940" y="1091066"/>
                </a:lnTo>
                <a:lnTo>
                  <a:pt x="1522854" y="1097416"/>
                </a:lnTo>
                <a:lnTo>
                  <a:pt x="1518315" y="1103766"/>
                </a:lnTo>
                <a:lnTo>
                  <a:pt x="1512868" y="1110342"/>
                </a:lnTo>
                <a:lnTo>
                  <a:pt x="1506967" y="1116919"/>
                </a:lnTo>
                <a:lnTo>
                  <a:pt x="1500158" y="1123496"/>
                </a:lnTo>
                <a:lnTo>
                  <a:pt x="1492668" y="1129846"/>
                </a:lnTo>
                <a:lnTo>
                  <a:pt x="1484271" y="1136650"/>
                </a:lnTo>
                <a:lnTo>
                  <a:pt x="1474965" y="1143000"/>
                </a:lnTo>
                <a:lnTo>
                  <a:pt x="1472696" y="1155019"/>
                </a:lnTo>
                <a:lnTo>
                  <a:pt x="1469745" y="1167266"/>
                </a:lnTo>
                <a:lnTo>
                  <a:pt x="1466568" y="1179059"/>
                </a:lnTo>
                <a:lnTo>
                  <a:pt x="1462936" y="1190851"/>
                </a:lnTo>
                <a:lnTo>
                  <a:pt x="1459078" y="1202417"/>
                </a:lnTo>
                <a:lnTo>
                  <a:pt x="1454993" y="1213984"/>
                </a:lnTo>
                <a:lnTo>
                  <a:pt x="1450680" y="1225323"/>
                </a:lnTo>
                <a:lnTo>
                  <a:pt x="1445687" y="1236435"/>
                </a:lnTo>
                <a:lnTo>
                  <a:pt x="1440467" y="1247321"/>
                </a:lnTo>
                <a:lnTo>
                  <a:pt x="1435020" y="1257980"/>
                </a:lnTo>
                <a:lnTo>
                  <a:pt x="1429346" y="1268412"/>
                </a:lnTo>
                <a:lnTo>
                  <a:pt x="1423218" y="1278391"/>
                </a:lnTo>
                <a:lnTo>
                  <a:pt x="1416863" y="1288369"/>
                </a:lnTo>
                <a:lnTo>
                  <a:pt x="1410281" y="1297894"/>
                </a:lnTo>
                <a:lnTo>
                  <a:pt x="1403245" y="1307193"/>
                </a:lnTo>
                <a:lnTo>
                  <a:pt x="1395982" y="1316037"/>
                </a:lnTo>
                <a:lnTo>
                  <a:pt x="1388719" y="1324655"/>
                </a:lnTo>
                <a:lnTo>
                  <a:pt x="1381003" y="1332593"/>
                </a:lnTo>
                <a:lnTo>
                  <a:pt x="1373059" y="1340077"/>
                </a:lnTo>
                <a:lnTo>
                  <a:pt x="1364661" y="1347334"/>
                </a:lnTo>
                <a:lnTo>
                  <a:pt x="1356037" y="1354364"/>
                </a:lnTo>
                <a:lnTo>
                  <a:pt x="1347639" y="1360714"/>
                </a:lnTo>
                <a:lnTo>
                  <a:pt x="1338561" y="1366610"/>
                </a:lnTo>
                <a:lnTo>
                  <a:pt x="1329028" y="1371827"/>
                </a:lnTo>
                <a:lnTo>
                  <a:pt x="1319723" y="1376816"/>
                </a:lnTo>
                <a:lnTo>
                  <a:pt x="1310190" y="1380898"/>
                </a:lnTo>
                <a:lnTo>
                  <a:pt x="1300431" y="1384527"/>
                </a:lnTo>
                <a:lnTo>
                  <a:pt x="1295211" y="1386341"/>
                </a:lnTo>
                <a:lnTo>
                  <a:pt x="1290218" y="1387702"/>
                </a:lnTo>
                <a:lnTo>
                  <a:pt x="1284997" y="1389062"/>
                </a:lnTo>
                <a:lnTo>
                  <a:pt x="1279777" y="1390196"/>
                </a:lnTo>
                <a:lnTo>
                  <a:pt x="1274557" y="1391330"/>
                </a:lnTo>
                <a:lnTo>
                  <a:pt x="1269110" y="1392010"/>
                </a:lnTo>
                <a:lnTo>
                  <a:pt x="1264117" y="1392691"/>
                </a:lnTo>
                <a:lnTo>
                  <a:pt x="1258670" y="1393371"/>
                </a:lnTo>
                <a:lnTo>
                  <a:pt x="1253223" y="1393825"/>
                </a:lnTo>
                <a:lnTo>
                  <a:pt x="1247776" y="1393825"/>
                </a:lnTo>
                <a:lnTo>
                  <a:pt x="1242328" y="1393825"/>
                </a:lnTo>
                <a:lnTo>
                  <a:pt x="1236881" y="1393371"/>
                </a:lnTo>
                <a:lnTo>
                  <a:pt x="1231661" y="1392691"/>
                </a:lnTo>
                <a:lnTo>
                  <a:pt x="1226214" y="1392010"/>
                </a:lnTo>
                <a:lnTo>
                  <a:pt x="1220994" y="1391330"/>
                </a:lnTo>
                <a:lnTo>
                  <a:pt x="1215774" y="1390196"/>
                </a:lnTo>
                <a:lnTo>
                  <a:pt x="1210554" y="1389062"/>
                </a:lnTo>
                <a:lnTo>
                  <a:pt x="1205333" y="1387702"/>
                </a:lnTo>
                <a:lnTo>
                  <a:pt x="1200113" y="1386341"/>
                </a:lnTo>
                <a:lnTo>
                  <a:pt x="1195347" y="1384527"/>
                </a:lnTo>
                <a:lnTo>
                  <a:pt x="1185361" y="1380898"/>
                </a:lnTo>
                <a:lnTo>
                  <a:pt x="1175828" y="1376816"/>
                </a:lnTo>
                <a:lnTo>
                  <a:pt x="1166296" y="1371827"/>
                </a:lnTo>
                <a:lnTo>
                  <a:pt x="1157217" y="1366610"/>
                </a:lnTo>
                <a:lnTo>
                  <a:pt x="1148139" y="1360714"/>
                </a:lnTo>
                <a:lnTo>
                  <a:pt x="1139514" y="1354364"/>
                </a:lnTo>
                <a:lnTo>
                  <a:pt x="1130890" y="1347334"/>
                </a:lnTo>
                <a:lnTo>
                  <a:pt x="1122492" y="1340077"/>
                </a:lnTo>
                <a:lnTo>
                  <a:pt x="1114548" y="1332593"/>
                </a:lnTo>
                <a:lnTo>
                  <a:pt x="1106832" y="1324655"/>
                </a:lnTo>
                <a:lnTo>
                  <a:pt x="1099569" y="1316037"/>
                </a:lnTo>
                <a:lnTo>
                  <a:pt x="1092306" y="1307193"/>
                </a:lnTo>
                <a:lnTo>
                  <a:pt x="1085270" y="1297894"/>
                </a:lnTo>
                <a:lnTo>
                  <a:pt x="1078688" y="1288369"/>
                </a:lnTo>
                <a:lnTo>
                  <a:pt x="1072333" y="1278391"/>
                </a:lnTo>
                <a:lnTo>
                  <a:pt x="1066205" y="1268412"/>
                </a:lnTo>
                <a:lnTo>
                  <a:pt x="1060531" y="1257980"/>
                </a:lnTo>
                <a:lnTo>
                  <a:pt x="1055084" y="1247321"/>
                </a:lnTo>
                <a:lnTo>
                  <a:pt x="1049864" y="1236435"/>
                </a:lnTo>
                <a:lnTo>
                  <a:pt x="1045098" y="1225323"/>
                </a:lnTo>
                <a:lnTo>
                  <a:pt x="1040558" y="1213984"/>
                </a:lnTo>
                <a:lnTo>
                  <a:pt x="1036473" y="1202417"/>
                </a:lnTo>
                <a:lnTo>
                  <a:pt x="1032615" y="1190851"/>
                </a:lnTo>
                <a:lnTo>
                  <a:pt x="1028983" y="1179059"/>
                </a:lnTo>
                <a:lnTo>
                  <a:pt x="1025806" y="1167266"/>
                </a:lnTo>
                <a:lnTo>
                  <a:pt x="1022855" y="1155019"/>
                </a:lnTo>
                <a:lnTo>
                  <a:pt x="1020586" y="1143000"/>
                </a:lnTo>
                <a:lnTo>
                  <a:pt x="1011507" y="1136650"/>
                </a:lnTo>
                <a:lnTo>
                  <a:pt x="1003336" y="1129846"/>
                </a:lnTo>
                <a:lnTo>
                  <a:pt x="995620" y="1123496"/>
                </a:lnTo>
                <a:lnTo>
                  <a:pt x="988811" y="1116919"/>
                </a:lnTo>
                <a:lnTo>
                  <a:pt x="982683" y="1110342"/>
                </a:lnTo>
                <a:lnTo>
                  <a:pt x="977236" y="1103766"/>
                </a:lnTo>
                <a:lnTo>
                  <a:pt x="972696" y="1097416"/>
                </a:lnTo>
                <a:lnTo>
                  <a:pt x="968838" y="1091066"/>
                </a:lnTo>
                <a:lnTo>
                  <a:pt x="965434" y="1084489"/>
                </a:lnTo>
                <a:lnTo>
                  <a:pt x="962483" y="1078366"/>
                </a:lnTo>
                <a:lnTo>
                  <a:pt x="960440" y="1072016"/>
                </a:lnTo>
                <a:lnTo>
                  <a:pt x="958852" y="1066119"/>
                </a:lnTo>
                <a:lnTo>
                  <a:pt x="957944" y="1060223"/>
                </a:lnTo>
                <a:lnTo>
                  <a:pt x="957263" y="1054326"/>
                </a:lnTo>
                <a:lnTo>
                  <a:pt x="957263" y="1048657"/>
                </a:lnTo>
                <a:lnTo>
                  <a:pt x="958171" y="1043214"/>
                </a:lnTo>
                <a:lnTo>
                  <a:pt x="959079" y="1037771"/>
                </a:lnTo>
                <a:lnTo>
                  <a:pt x="960440" y="1032555"/>
                </a:lnTo>
                <a:lnTo>
                  <a:pt x="962483" y="1027792"/>
                </a:lnTo>
                <a:lnTo>
                  <a:pt x="964753" y="1023030"/>
                </a:lnTo>
                <a:lnTo>
                  <a:pt x="967476" y="1018721"/>
                </a:lnTo>
                <a:lnTo>
                  <a:pt x="970654" y="1014185"/>
                </a:lnTo>
                <a:lnTo>
                  <a:pt x="974285" y="1010330"/>
                </a:lnTo>
                <a:lnTo>
                  <a:pt x="978144" y="1006474"/>
                </a:lnTo>
                <a:lnTo>
                  <a:pt x="982002" y="1003073"/>
                </a:lnTo>
                <a:lnTo>
                  <a:pt x="986541" y="999671"/>
                </a:lnTo>
                <a:lnTo>
                  <a:pt x="991307" y="996949"/>
                </a:lnTo>
                <a:lnTo>
                  <a:pt x="996301" y="994228"/>
                </a:lnTo>
                <a:lnTo>
                  <a:pt x="1001521" y="992187"/>
                </a:lnTo>
                <a:lnTo>
                  <a:pt x="1006514" y="990146"/>
                </a:lnTo>
                <a:lnTo>
                  <a:pt x="1012415" y="988785"/>
                </a:lnTo>
                <a:lnTo>
                  <a:pt x="1018089" y="987424"/>
                </a:lnTo>
                <a:lnTo>
                  <a:pt x="1022401" y="964292"/>
                </a:lnTo>
                <a:lnTo>
                  <a:pt x="1026260" y="941840"/>
                </a:lnTo>
                <a:lnTo>
                  <a:pt x="1029891" y="920523"/>
                </a:lnTo>
                <a:lnTo>
                  <a:pt x="1033749" y="900339"/>
                </a:lnTo>
                <a:lnTo>
                  <a:pt x="1035792" y="890587"/>
                </a:lnTo>
                <a:lnTo>
                  <a:pt x="1037835" y="881289"/>
                </a:lnTo>
                <a:lnTo>
                  <a:pt x="1040104" y="872217"/>
                </a:lnTo>
                <a:lnTo>
                  <a:pt x="1042374" y="863373"/>
                </a:lnTo>
                <a:lnTo>
                  <a:pt x="1045325" y="854981"/>
                </a:lnTo>
                <a:lnTo>
                  <a:pt x="1048048" y="846817"/>
                </a:lnTo>
                <a:lnTo>
                  <a:pt x="1051453" y="838880"/>
                </a:lnTo>
                <a:lnTo>
                  <a:pt x="1055311" y="831396"/>
                </a:lnTo>
                <a:lnTo>
                  <a:pt x="1062574" y="834117"/>
                </a:lnTo>
                <a:lnTo>
                  <a:pt x="1072787" y="837065"/>
                </a:lnTo>
                <a:lnTo>
                  <a:pt x="1085270" y="840467"/>
                </a:lnTo>
                <a:lnTo>
                  <a:pt x="1092306" y="842281"/>
                </a:lnTo>
                <a:lnTo>
                  <a:pt x="1100023" y="843869"/>
                </a:lnTo>
                <a:lnTo>
                  <a:pt x="1108420" y="845456"/>
                </a:lnTo>
                <a:lnTo>
                  <a:pt x="1116818" y="847044"/>
                </a:lnTo>
                <a:lnTo>
                  <a:pt x="1126123" y="848178"/>
                </a:lnTo>
                <a:lnTo>
                  <a:pt x="1135883" y="849539"/>
                </a:lnTo>
                <a:lnTo>
                  <a:pt x="1145869" y="850673"/>
                </a:lnTo>
                <a:lnTo>
                  <a:pt x="1156309" y="851126"/>
                </a:lnTo>
                <a:lnTo>
                  <a:pt x="1167204" y="851580"/>
                </a:lnTo>
                <a:lnTo>
                  <a:pt x="1178552" y="851806"/>
                </a:lnTo>
                <a:lnTo>
                  <a:pt x="1190354" y="851580"/>
                </a:lnTo>
                <a:lnTo>
                  <a:pt x="1202156" y="851126"/>
                </a:lnTo>
                <a:lnTo>
                  <a:pt x="1214412" y="849992"/>
                </a:lnTo>
                <a:lnTo>
                  <a:pt x="1226895" y="848631"/>
                </a:lnTo>
                <a:lnTo>
                  <a:pt x="1239605" y="846364"/>
                </a:lnTo>
                <a:lnTo>
                  <a:pt x="1252542" y="844096"/>
                </a:lnTo>
                <a:lnTo>
                  <a:pt x="1265933" y="840921"/>
                </a:lnTo>
                <a:lnTo>
                  <a:pt x="1279323" y="837292"/>
                </a:lnTo>
                <a:lnTo>
                  <a:pt x="1292714" y="832983"/>
                </a:lnTo>
                <a:lnTo>
                  <a:pt x="1306559" y="827994"/>
                </a:lnTo>
                <a:lnTo>
                  <a:pt x="1313368" y="825499"/>
                </a:lnTo>
                <a:lnTo>
                  <a:pt x="1320404" y="822551"/>
                </a:lnTo>
                <a:lnTo>
                  <a:pt x="1327212" y="819603"/>
                </a:lnTo>
                <a:lnTo>
                  <a:pt x="1334248" y="816201"/>
                </a:lnTo>
                <a:lnTo>
                  <a:pt x="1341057" y="812799"/>
                </a:lnTo>
                <a:lnTo>
                  <a:pt x="1348093" y="809171"/>
                </a:lnTo>
                <a:lnTo>
                  <a:pt x="1355129" y="805315"/>
                </a:lnTo>
                <a:lnTo>
                  <a:pt x="1362165" y="801006"/>
                </a:lnTo>
                <a:lnTo>
                  <a:pt x="1369201" y="796924"/>
                </a:lnTo>
                <a:lnTo>
                  <a:pt x="1376463" y="792389"/>
                </a:lnTo>
                <a:lnTo>
                  <a:pt x="1383272" y="787626"/>
                </a:lnTo>
                <a:lnTo>
                  <a:pt x="1390308" y="782637"/>
                </a:lnTo>
                <a:close/>
                <a:moveTo>
                  <a:pt x="2282825" y="769937"/>
                </a:moveTo>
                <a:lnTo>
                  <a:pt x="2412173" y="829864"/>
                </a:lnTo>
                <a:lnTo>
                  <a:pt x="2422140" y="834858"/>
                </a:lnTo>
                <a:lnTo>
                  <a:pt x="2426897" y="837355"/>
                </a:lnTo>
                <a:lnTo>
                  <a:pt x="2431201" y="840078"/>
                </a:lnTo>
                <a:lnTo>
                  <a:pt x="2435732" y="842802"/>
                </a:lnTo>
                <a:lnTo>
                  <a:pt x="2439583" y="845526"/>
                </a:lnTo>
                <a:lnTo>
                  <a:pt x="2443434" y="848250"/>
                </a:lnTo>
                <a:lnTo>
                  <a:pt x="2447058" y="851201"/>
                </a:lnTo>
                <a:lnTo>
                  <a:pt x="2450456" y="853925"/>
                </a:lnTo>
                <a:lnTo>
                  <a:pt x="2453628" y="857103"/>
                </a:lnTo>
                <a:lnTo>
                  <a:pt x="2456799" y="860054"/>
                </a:lnTo>
                <a:lnTo>
                  <a:pt x="2459518" y="863005"/>
                </a:lnTo>
                <a:lnTo>
                  <a:pt x="2462236" y="866183"/>
                </a:lnTo>
                <a:lnTo>
                  <a:pt x="2464501" y="869361"/>
                </a:lnTo>
                <a:lnTo>
                  <a:pt x="2466766" y="872539"/>
                </a:lnTo>
                <a:lnTo>
                  <a:pt x="2468805" y="875717"/>
                </a:lnTo>
                <a:lnTo>
                  <a:pt x="2470617" y="878895"/>
                </a:lnTo>
                <a:lnTo>
                  <a:pt x="2472430" y="882300"/>
                </a:lnTo>
                <a:lnTo>
                  <a:pt x="2474015" y="885932"/>
                </a:lnTo>
                <a:lnTo>
                  <a:pt x="2475601" y="889337"/>
                </a:lnTo>
                <a:lnTo>
                  <a:pt x="2477866" y="896373"/>
                </a:lnTo>
                <a:lnTo>
                  <a:pt x="2479905" y="903637"/>
                </a:lnTo>
                <a:lnTo>
                  <a:pt x="2481264" y="911128"/>
                </a:lnTo>
                <a:lnTo>
                  <a:pt x="2482397" y="918846"/>
                </a:lnTo>
                <a:lnTo>
                  <a:pt x="2482850" y="927018"/>
                </a:lnTo>
                <a:lnTo>
                  <a:pt x="2482850" y="935190"/>
                </a:lnTo>
                <a:lnTo>
                  <a:pt x="2482850" y="1152652"/>
                </a:lnTo>
                <a:lnTo>
                  <a:pt x="2482850" y="1160824"/>
                </a:lnTo>
                <a:lnTo>
                  <a:pt x="2482397" y="1168768"/>
                </a:lnTo>
                <a:lnTo>
                  <a:pt x="2481264" y="1176486"/>
                </a:lnTo>
                <a:lnTo>
                  <a:pt x="2479905" y="1184204"/>
                </a:lnTo>
                <a:lnTo>
                  <a:pt x="2477866" y="1191468"/>
                </a:lnTo>
                <a:lnTo>
                  <a:pt x="2475601" y="1198732"/>
                </a:lnTo>
                <a:lnTo>
                  <a:pt x="2474015" y="1202137"/>
                </a:lnTo>
                <a:lnTo>
                  <a:pt x="2472430" y="1205315"/>
                </a:lnTo>
                <a:lnTo>
                  <a:pt x="2470617" y="1208720"/>
                </a:lnTo>
                <a:lnTo>
                  <a:pt x="2468805" y="1212125"/>
                </a:lnTo>
                <a:lnTo>
                  <a:pt x="2466766" y="1215303"/>
                </a:lnTo>
                <a:lnTo>
                  <a:pt x="2464501" y="1218708"/>
                </a:lnTo>
                <a:lnTo>
                  <a:pt x="2462236" y="1221658"/>
                </a:lnTo>
                <a:lnTo>
                  <a:pt x="2459518" y="1224836"/>
                </a:lnTo>
                <a:lnTo>
                  <a:pt x="2456799" y="1227787"/>
                </a:lnTo>
                <a:lnTo>
                  <a:pt x="2453628" y="1230738"/>
                </a:lnTo>
                <a:lnTo>
                  <a:pt x="2450456" y="1233689"/>
                </a:lnTo>
                <a:lnTo>
                  <a:pt x="2447058" y="1236640"/>
                </a:lnTo>
                <a:lnTo>
                  <a:pt x="2443434" y="1239364"/>
                </a:lnTo>
                <a:lnTo>
                  <a:pt x="2439583" y="1242315"/>
                </a:lnTo>
                <a:lnTo>
                  <a:pt x="2435732" y="1245039"/>
                </a:lnTo>
                <a:lnTo>
                  <a:pt x="2431201" y="1247763"/>
                </a:lnTo>
                <a:lnTo>
                  <a:pt x="2426897" y="1250260"/>
                </a:lnTo>
                <a:lnTo>
                  <a:pt x="2422140" y="1252984"/>
                </a:lnTo>
                <a:lnTo>
                  <a:pt x="2412173" y="1257978"/>
                </a:lnTo>
                <a:lnTo>
                  <a:pt x="2406963" y="1260475"/>
                </a:lnTo>
                <a:lnTo>
                  <a:pt x="2282825" y="1202818"/>
                </a:lnTo>
                <a:lnTo>
                  <a:pt x="2282825" y="769937"/>
                </a:lnTo>
                <a:close/>
                <a:moveTo>
                  <a:pt x="1247774" y="628650"/>
                </a:moveTo>
                <a:lnTo>
                  <a:pt x="1262265" y="628876"/>
                </a:lnTo>
                <a:lnTo>
                  <a:pt x="1276302" y="629556"/>
                </a:lnTo>
                <a:lnTo>
                  <a:pt x="1290113" y="631143"/>
                </a:lnTo>
                <a:lnTo>
                  <a:pt x="1303472" y="632956"/>
                </a:lnTo>
                <a:lnTo>
                  <a:pt x="1316830" y="635222"/>
                </a:lnTo>
                <a:lnTo>
                  <a:pt x="1329282" y="638169"/>
                </a:lnTo>
                <a:lnTo>
                  <a:pt x="1341282" y="641569"/>
                </a:lnTo>
                <a:lnTo>
                  <a:pt x="1353056" y="645195"/>
                </a:lnTo>
                <a:lnTo>
                  <a:pt x="1363923" y="649274"/>
                </a:lnTo>
                <a:lnTo>
                  <a:pt x="1374338" y="654034"/>
                </a:lnTo>
                <a:lnTo>
                  <a:pt x="1378866" y="656300"/>
                </a:lnTo>
                <a:lnTo>
                  <a:pt x="1383847" y="658794"/>
                </a:lnTo>
                <a:lnTo>
                  <a:pt x="1388149" y="661513"/>
                </a:lnTo>
                <a:lnTo>
                  <a:pt x="1392677" y="664006"/>
                </a:lnTo>
                <a:lnTo>
                  <a:pt x="1396753" y="666953"/>
                </a:lnTo>
                <a:lnTo>
                  <a:pt x="1400602" y="669672"/>
                </a:lnTo>
                <a:lnTo>
                  <a:pt x="1404451" y="672619"/>
                </a:lnTo>
                <a:lnTo>
                  <a:pt x="1407847" y="675565"/>
                </a:lnTo>
                <a:lnTo>
                  <a:pt x="1411243" y="678512"/>
                </a:lnTo>
                <a:lnTo>
                  <a:pt x="1414413" y="681685"/>
                </a:lnTo>
                <a:lnTo>
                  <a:pt x="1417130" y="685084"/>
                </a:lnTo>
                <a:lnTo>
                  <a:pt x="1419847" y="688257"/>
                </a:lnTo>
                <a:lnTo>
                  <a:pt x="1425507" y="688484"/>
                </a:lnTo>
                <a:lnTo>
                  <a:pt x="1430941" y="689164"/>
                </a:lnTo>
                <a:lnTo>
                  <a:pt x="1436148" y="690297"/>
                </a:lnTo>
                <a:lnTo>
                  <a:pt x="1441356" y="691430"/>
                </a:lnTo>
                <a:lnTo>
                  <a:pt x="1446110" y="693017"/>
                </a:lnTo>
                <a:lnTo>
                  <a:pt x="1450865" y="694830"/>
                </a:lnTo>
                <a:lnTo>
                  <a:pt x="1455167" y="697323"/>
                </a:lnTo>
                <a:lnTo>
                  <a:pt x="1459695" y="699816"/>
                </a:lnTo>
                <a:lnTo>
                  <a:pt x="1463544" y="702763"/>
                </a:lnTo>
                <a:lnTo>
                  <a:pt x="1467619" y="705709"/>
                </a:lnTo>
                <a:lnTo>
                  <a:pt x="1471242" y="708882"/>
                </a:lnTo>
                <a:lnTo>
                  <a:pt x="1474865" y="712508"/>
                </a:lnTo>
                <a:lnTo>
                  <a:pt x="1478261" y="716361"/>
                </a:lnTo>
                <a:lnTo>
                  <a:pt x="1481657" y="720668"/>
                </a:lnTo>
                <a:lnTo>
                  <a:pt x="1484827" y="724747"/>
                </a:lnTo>
                <a:lnTo>
                  <a:pt x="1487544" y="729053"/>
                </a:lnTo>
                <a:lnTo>
                  <a:pt x="1490487" y="733813"/>
                </a:lnTo>
                <a:lnTo>
                  <a:pt x="1492977" y="738799"/>
                </a:lnTo>
                <a:lnTo>
                  <a:pt x="1495468" y="743785"/>
                </a:lnTo>
                <a:lnTo>
                  <a:pt x="1497732" y="748998"/>
                </a:lnTo>
                <a:lnTo>
                  <a:pt x="1499996" y="754211"/>
                </a:lnTo>
                <a:lnTo>
                  <a:pt x="1502034" y="759877"/>
                </a:lnTo>
                <a:lnTo>
                  <a:pt x="1503845" y="765543"/>
                </a:lnTo>
                <a:lnTo>
                  <a:pt x="1505656" y="771436"/>
                </a:lnTo>
                <a:lnTo>
                  <a:pt x="1509053" y="783222"/>
                </a:lnTo>
                <a:lnTo>
                  <a:pt x="1511996" y="795460"/>
                </a:lnTo>
                <a:lnTo>
                  <a:pt x="1514260" y="808153"/>
                </a:lnTo>
                <a:lnTo>
                  <a:pt x="1516071" y="821071"/>
                </a:lnTo>
                <a:lnTo>
                  <a:pt x="1517656" y="833990"/>
                </a:lnTo>
                <a:lnTo>
                  <a:pt x="1519015" y="846909"/>
                </a:lnTo>
                <a:lnTo>
                  <a:pt x="1519694" y="860281"/>
                </a:lnTo>
                <a:lnTo>
                  <a:pt x="1520147" y="873200"/>
                </a:lnTo>
                <a:lnTo>
                  <a:pt x="1520826" y="886118"/>
                </a:lnTo>
                <a:lnTo>
                  <a:pt x="1520826" y="898584"/>
                </a:lnTo>
                <a:lnTo>
                  <a:pt x="1520373" y="910823"/>
                </a:lnTo>
                <a:lnTo>
                  <a:pt x="1520147" y="922608"/>
                </a:lnTo>
                <a:lnTo>
                  <a:pt x="1519241" y="945046"/>
                </a:lnTo>
                <a:lnTo>
                  <a:pt x="1517883" y="964311"/>
                </a:lnTo>
                <a:lnTo>
                  <a:pt x="1516524" y="981083"/>
                </a:lnTo>
                <a:lnTo>
                  <a:pt x="1514939" y="993321"/>
                </a:lnTo>
                <a:lnTo>
                  <a:pt x="1511996" y="991508"/>
                </a:lnTo>
                <a:lnTo>
                  <a:pt x="1508600" y="990148"/>
                </a:lnTo>
                <a:lnTo>
                  <a:pt x="1505204" y="988562"/>
                </a:lnTo>
                <a:lnTo>
                  <a:pt x="1501808" y="987202"/>
                </a:lnTo>
                <a:lnTo>
                  <a:pt x="1498185" y="985842"/>
                </a:lnTo>
                <a:lnTo>
                  <a:pt x="1494562" y="984936"/>
                </a:lnTo>
                <a:lnTo>
                  <a:pt x="1490713" y="983802"/>
                </a:lnTo>
                <a:lnTo>
                  <a:pt x="1487091" y="983349"/>
                </a:lnTo>
                <a:lnTo>
                  <a:pt x="1481657" y="946859"/>
                </a:lnTo>
                <a:lnTo>
                  <a:pt x="1479166" y="929408"/>
                </a:lnTo>
                <a:lnTo>
                  <a:pt x="1476223" y="912636"/>
                </a:lnTo>
                <a:lnTo>
                  <a:pt x="1473280" y="896544"/>
                </a:lnTo>
                <a:lnTo>
                  <a:pt x="1469657" y="881132"/>
                </a:lnTo>
                <a:lnTo>
                  <a:pt x="1467846" y="873653"/>
                </a:lnTo>
                <a:lnTo>
                  <a:pt x="1465808" y="866400"/>
                </a:lnTo>
                <a:lnTo>
                  <a:pt x="1463770" y="859374"/>
                </a:lnTo>
                <a:lnTo>
                  <a:pt x="1461506" y="852802"/>
                </a:lnTo>
                <a:lnTo>
                  <a:pt x="1459242" y="846002"/>
                </a:lnTo>
                <a:lnTo>
                  <a:pt x="1456299" y="839430"/>
                </a:lnTo>
                <a:lnTo>
                  <a:pt x="1453356" y="833310"/>
                </a:lnTo>
                <a:lnTo>
                  <a:pt x="1450412" y="826964"/>
                </a:lnTo>
                <a:lnTo>
                  <a:pt x="1447242" y="821071"/>
                </a:lnTo>
                <a:lnTo>
                  <a:pt x="1443620" y="815405"/>
                </a:lnTo>
                <a:lnTo>
                  <a:pt x="1439771" y="809966"/>
                </a:lnTo>
                <a:lnTo>
                  <a:pt x="1435922" y="804526"/>
                </a:lnTo>
                <a:lnTo>
                  <a:pt x="1431394" y="799313"/>
                </a:lnTo>
                <a:lnTo>
                  <a:pt x="1426865" y="794780"/>
                </a:lnTo>
                <a:lnTo>
                  <a:pt x="1421884" y="789794"/>
                </a:lnTo>
                <a:lnTo>
                  <a:pt x="1416677" y="785261"/>
                </a:lnTo>
                <a:lnTo>
                  <a:pt x="1411017" y="781182"/>
                </a:lnTo>
                <a:lnTo>
                  <a:pt x="1405130" y="777102"/>
                </a:lnTo>
                <a:lnTo>
                  <a:pt x="1398791" y="773249"/>
                </a:lnTo>
                <a:lnTo>
                  <a:pt x="1391998" y="769623"/>
                </a:lnTo>
                <a:lnTo>
                  <a:pt x="1384753" y="774609"/>
                </a:lnTo>
                <a:lnTo>
                  <a:pt x="1377508" y="779595"/>
                </a:lnTo>
                <a:lnTo>
                  <a:pt x="1370263" y="784355"/>
                </a:lnTo>
                <a:lnTo>
                  <a:pt x="1363018" y="788661"/>
                </a:lnTo>
                <a:lnTo>
                  <a:pt x="1355772" y="793194"/>
                </a:lnTo>
                <a:lnTo>
                  <a:pt x="1348301" y="797047"/>
                </a:lnTo>
                <a:lnTo>
                  <a:pt x="1341056" y="800900"/>
                </a:lnTo>
                <a:lnTo>
                  <a:pt x="1334037" y="804526"/>
                </a:lnTo>
                <a:lnTo>
                  <a:pt x="1326792" y="807926"/>
                </a:lnTo>
                <a:lnTo>
                  <a:pt x="1319547" y="811326"/>
                </a:lnTo>
                <a:lnTo>
                  <a:pt x="1312302" y="814045"/>
                </a:lnTo>
                <a:lnTo>
                  <a:pt x="1305283" y="816992"/>
                </a:lnTo>
                <a:lnTo>
                  <a:pt x="1298038" y="819711"/>
                </a:lnTo>
                <a:lnTo>
                  <a:pt x="1291245" y="822205"/>
                </a:lnTo>
                <a:lnTo>
                  <a:pt x="1277208" y="826511"/>
                </a:lnTo>
                <a:lnTo>
                  <a:pt x="1263397" y="830364"/>
                </a:lnTo>
                <a:lnTo>
                  <a:pt x="1249812" y="833537"/>
                </a:lnTo>
                <a:lnTo>
                  <a:pt x="1236454" y="836030"/>
                </a:lnTo>
                <a:lnTo>
                  <a:pt x="1223322" y="838296"/>
                </a:lnTo>
                <a:lnTo>
                  <a:pt x="1210417" y="839656"/>
                </a:lnTo>
                <a:lnTo>
                  <a:pt x="1197964" y="840789"/>
                </a:lnTo>
                <a:lnTo>
                  <a:pt x="1185511" y="841469"/>
                </a:lnTo>
                <a:lnTo>
                  <a:pt x="1173738" y="841469"/>
                </a:lnTo>
                <a:lnTo>
                  <a:pt x="1162191" y="841469"/>
                </a:lnTo>
                <a:lnTo>
                  <a:pt x="1151097" y="841016"/>
                </a:lnTo>
                <a:lnTo>
                  <a:pt x="1140229" y="840336"/>
                </a:lnTo>
                <a:lnTo>
                  <a:pt x="1129814" y="839203"/>
                </a:lnTo>
                <a:lnTo>
                  <a:pt x="1120079" y="837843"/>
                </a:lnTo>
                <a:lnTo>
                  <a:pt x="1110796" y="836710"/>
                </a:lnTo>
                <a:lnTo>
                  <a:pt x="1101739" y="835123"/>
                </a:lnTo>
                <a:lnTo>
                  <a:pt x="1093362" y="833310"/>
                </a:lnTo>
                <a:lnTo>
                  <a:pt x="1085438" y="831724"/>
                </a:lnTo>
                <a:lnTo>
                  <a:pt x="1078193" y="829910"/>
                </a:lnTo>
                <a:lnTo>
                  <a:pt x="1065514" y="826284"/>
                </a:lnTo>
                <a:lnTo>
                  <a:pt x="1055099" y="823111"/>
                </a:lnTo>
                <a:lnTo>
                  <a:pt x="1047401" y="820391"/>
                </a:lnTo>
                <a:lnTo>
                  <a:pt x="1043552" y="828097"/>
                </a:lnTo>
                <a:lnTo>
                  <a:pt x="1040156" y="836483"/>
                </a:lnTo>
                <a:lnTo>
                  <a:pt x="1036986" y="844869"/>
                </a:lnTo>
                <a:lnTo>
                  <a:pt x="1034043" y="853708"/>
                </a:lnTo>
                <a:lnTo>
                  <a:pt x="1031552" y="862774"/>
                </a:lnTo>
                <a:lnTo>
                  <a:pt x="1029288" y="872520"/>
                </a:lnTo>
                <a:lnTo>
                  <a:pt x="1027024" y="882265"/>
                </a:lnTo>
                <a:lnTo>
                  <a:pt x="1024986" y="892464"/>
                </a:lnTo>
                <a:lnTo>
                  <a:pt x="1021137" y="913316"/>
                </a:lnTo>
                <a:lnTo>
                  <a:pt x="1017288" y="935527"/>
                </a:lnTo>
                <a:lnTo>
                  <a:pt x="1013213" y="958871"/>
                </a:lnTo>
                <a:lnTo>
                  <a:pt x="1011175" y="970884"/>
                </a:lnTo>
                <a:lnTo>
                  <a:pt x="1008458" y="983349"/>
                </a:lnTo>
                <a:lnTo>
                  <a:pt x="1004609" y="984029"/>
                </a:lnTo>
                <a:lnTo>
                  <a:pt x="1000760" y="984936"/>
                </a:lnTo>
                <a:lnTo>
                  <a:pt x="997138" y="985842"/>
                </a:lnTo>
                <a:lnTo>
                  <a:pt x="993515" y="987202"/>
                </a:lnTo>
                <a:lnTo>
                  <a:pt x="989892" y="988789"/>
                </a:lnTo>
                <a:lnTo>
                  <a:pt x="986496" y="990375"/>
                </a:lnTo>
                <a:lnTo>
                  <a:pt x="983100" y="991962"/>
                </a:lnTo>
                <a:lnTo>
                  <a:pt x="979704" y="993775"/>
                </a:lnTo>
                <a:lnTo>
                  <a:pt x="977666" y="979723"/>
                </a:lnTo>
                <a:lnTo>
                  <a:pt x="976761" y="970657"/>
                </a:lnTo>
                <a:lnTo>
                  <a:pt x="975402" y="960458"/>
                </a:lnTo>
                <a:lnTo>
                  <a:pt x="974496" y="949352"/>
                </a:lnTo>
                <a:lnTo>
                  <a:pt x="973817" y="937340"/>
                </a:lnTo>
                <a:lnTo>
                  <a:pt x="973364" y="924421"/>
                </a:lnTo>
                <a:lnTo>
                  <a:pt x="973138" y="911049"/>
                </a:lnTo>
                <a:lnTo>
                  <a:pt x="973364" y="896771"/>
                </a:lnTo>
                <a:lnTo>
                  <a:pt x="974044" y="882039"/>
                </a:lnTo>
                <a:lnTo>
                  <a:pt x="975402" y="866854"/>
                </a:lnTo>
                <a:lnTo>
                  <a:pt x="977213" y="851442"/>
                </a:lnTo>
                <a:lnTo>
                  <a:pt x="978119" y="843736"/>
                </a:lnTo>
                <a:lnTo>
                  <a:pt x="979704" y="835577"/>
                </a:lnTo>
                <a:lnTo>
                  <a:pt x="981062" y="827871"/>
                </a:lnTo>
                <a:lnTo>
                  <a:pt x="982874" y="819711"/>
                </a:lnTo>
                <a:lnTo>
                  <a:pt x="984911" y="812006"/>
                </a:lnTo>
                <a:lnTo>
                  <a:pt x="986949" y="804073"/>
                </a:lnTo>
                <a:lnTo>
                  <a:pt x="989440" y="796140"/>
                </a:lnTo>
                <a:lnTo>
                  <a:pt x="991930" y="788208"/>
                </a:lnTo>
                <a:lnTo>
                  <a:pt x="994873" y="780502"/>
                </a:lnTo>
                <a:lnTo>
                  <a:pt x="997817" y="772569"/>
                </a:lnTo>
                <a:lnTo>
                  <a:pt x="1001213" y="765090"/>
                </a:lnTo>
                <a:lnTo>
                  <a:pt x="1004836" y="757384"/>
                </a:lnTo>
                <a:lnTo>
                  <a:pt x="1008685" y="749905"/>
                </a:lnTo>
                <a:lnTo>
                  <a:pt x="1012986" y="742652"/>
                </a:lnTo>
                <a:lnTo>
                  <a:pt x="1017288" y="735400"/>
                </a:lnTo>
                <a:lnTo>
                  <a:pt x="1022043" y="728147"/>
                </a:lnTo>
                <a:lnTo>
                  <a:pt x="1027024" y="721121"/>
                </a:lnTo>
                <a:lnTo>
                  <a:pt x="1032458" y="714095"/>
                </a:lnTo>
                <a:lnTo>
                  <a:pt x="1038118" y="707522"/>
                </a:lnTo>
                <a:lnTo>
                  <a:pt x="1044231" y="701176"/>
                </a:lnTo>
                <a:lnTo>
                  <a:pt x="1050344" y="694603"/>
                </a:lnTo>
                <a:lnTo>
                  <a:pt x="1057136" y="688711"/>
                </a:lnTo>
                <a:lnTo>
                  <a:pt x="1064382" y="682818"/>
                </a:lnTo>
                <a:lnTo>
                  <a:pt x="1071627" y="676925"/>
                </a:lnTo>
                <a:lnTo>
                  <a:pt x="1079778" y="671486"/>
                </a:lnTo>
                <a:lnTo>
                  <a:pt x="1087702" y="666726"/>
                </a:lnTo>
                <a:lnTo>
                  <a:pt x="1096306" y="661740"/>
                </a:lnTo>
                <a:lnTo>
                  <a:pt x="1105362" y="656980"/>
                </a:lnTo>
                <a:lnTo>
                  <a:pt x="1114645" y="652674"/>
                </a:lnTo>
                <a:lnTo>
                  <a:pt x="1124380" y="648821"/>
                </a:lnTo>
                <a:lnTo>
                  <a:pt x="1134795" y="645195"/>
                </a:lnTo>
                <a:lnTo>
                  <a:pt x="1145437" y="641795"/>
                </a:lnTo>
                <a:lnTo>
                  <a:pt x="1156531" y="638622"/>
                </a:lnTo>
                <a:lnTo>
                  <a:pt x="1168304" y="636129"/>
                </a:lnTo>
                <a:lnTo>
                  <a:pt x="1180304" y="634089"/>
                </a:lnTo>
                <a:lnTo>
                  <a:pt x="1192757" y="631823"/>
                </a:lnTo>
                <a:lnTo>
                  <a:pt x="1205662" y="630690"/>
                </a:lnTo>
                <a:lnTo>
                  <a:pt x="1219247" y="629330"/>
                </a:lnTo>
                <a:lnTo>
                  <a:pt x="1233058" y="628876"/>
                </a:lnTo>
                <a:lnTo>
                  <a:pt x="1247774" y="628650"/>
                </a:lnTo>
                <a:close/>
                <a:moveTo>
                  <a:pt x="91667" y="541337"/>
                </a:moveTo>
                <a:lnTo>
                  <a:pt x="370523" y="541337"/>
                </a:lnTo>
                <a:lnTo>
                  <a:pt x="375061" y="541563"/>
                </a:lnTo>
                <a:lnTo>
                  <a:pt x="379826" y="542015"/>
                </a:lnTo>
                <a:lnTo>
                  <a:pt x="384137" y="542468"/>
                </a:lnTo>
                <a:lnTo>
                  <a:pt x="388902" y="543373"/>
                </a:lnTo>
                <a:lnTo>
                  <a:pt x="393213" y="544278"/>
                </a:lnTo>
                <a:lnTo>
                  <a:pt x="397524" y="545635"/>
                </a:lnTo>
                <a:lnTo>
                  <a:pt x="401835" y="546992"/>
                </a:lnTo>
                <a:lnTo>
                  <a:pt x="405919" y="548576"/>
                </a:lnTo>
                <a:lnTo>
                  <a:pt x="409777" y="550386"/>
                </a:lnTo>
                <a:lnTo>
                  <a:pt x="414088" y="552421"/>
                </a:lnTo>
                <a:lnTo>
                  <a:pt x="417718" y="554684"/>
                </a:lnTo>
                <a:lnTo>
                  <a:pt x="421575" y="556946"/>
                </a:lnTo>
                <a:lnTo>
                  <a:pt x="425206" y="559434"/>
                </a:lnTo>
                <a:lnTo>
                  <a:pt x="428609" y="562149"/>
                </a:lnTo>
                <a:lnTo>
                  <a:pt x="432013" y="564864"/>
                </a:lnTo>
                <a:lnTo>
                  <a:pt x="434962" y="568031"/>
                </a:lnTo>
                <a:lnTo>
                  <a:pt x="438139" y="571198"/>
                </a:lnTo>
                <a:lnTo>
                  <a:pt x="441088" y="574591"/>
                </a:lnTo>
                <a:lnTo>
                  <a:pt x="443584" y="577984"/>
                </a:lnTo>
                <a:lnTo>
                  <a:pt x="446307" y="581604"/>
                </a:lnTo>
                <a:lnTo>
                  <a:pt x="448803" y="585223"/>
                </a:lnTo>
                <a:lnTo>
                  <a:pt x="450845" y="589069"/>
                </a:lnTo>
                <a:lnTo>
                  <a:pt x="452887" y="592915"/>
                </a:lnTo>
                <a:lnTo>
                  <a:pt x="454702" y="596760"/>
                </a:lnTo>
                <a:lnTo>
                  <a:pt x="456291" y="600832"/>
                </a:lnTo>
                <a:lnTo>
                  <a:pt x="457879" y="605130"/>
                </a:lnTo>
                <a:lnTo>
                  <a:pt x="459240" y="609429"/>
                </a:lnTo>
                <a:lnTo>
                  <a:pt x="460148" y="613727"/>
                </a:lnTo>
                <a:lnTo>
                  <a:pt x="461055" y="618251"/>
                </a:lnTo>
                <a:lnTo>
                  <a:pt x="461509" y="622549"/>
                </a:lnTo>
                <a:lnTo>
                  <a:pt x="461736" y="627300"/>
                </a:lnTo>
                <a:lnTo>
                  <a:pt x="461963" y="631824"/>
                </a:lnTo>
                <a:lnTo>
                  <a:pt x="461736" y="636575"/>
                </a:lnTo>
                <a:lnTo>
                  <a:pt x="461509" y="641099"/>
                </a:lnTo>
                <a:lnTo>
                  <a:pt x="461055" y="645624"/>
                </a:lnTo>
                <a:lnTo>
                  <a:pt x="460148" y="650148"/>
                </a:lnTo>
                <a:lnTo>
                  <a:pt x="459240" y="654446"/>
                </a:lnTo>
                <a:lnTo>
                  <a:pt x="457879" y="658518"/>
                </a:lnTo>
                <a:lnTo>
                  <a:pt x="456291" y="662816"/>
                </a:lnTo>
                <a:lnTo>
                  <a:pt x="454702" y="666888"/>
                </a:lnTo>
                <a:lnTo>
                  <a:pt x="452887" y="670960"/>
                </a:lnTo>
                <a:lnTo>
                  <a:pt x="450845" y="674806"/>
                </a:lnTo>
                <a:lnTo>
                  <a:pt x="448803" y="678652"/>
                </a:lnTo>
                <a:lnTo>
                  <a:pt x="446307" y="682271"/>
                </a:lnTo>
                <a:lnTo>
                  <a:pt x="443584" y="685664"/>
                </a:lnTo>
                <a:lnTo>
                  <a:pt x="441088" y="689284"/>
                </a:lnTo>
                <a:lnTo>
                  <a:pt x="438139" y="692451"/>
                </a:lnTo>
                <a:lnTo>
                  <a:pt x="434962" y="695618"/>
                </a:lnTo>
                <a:lnTo>
                  <a:pt x="432013" y="698559"/>
                </a:lnTo>
                <a:lnTo>
                  <a:pt x="428609" y="701500"/>
                </a:lnTo>
                <a:lnTo>
                  <a:pt x="425206" y="703988"/>
                </a:lnTo>
                <a:lnTo>
                  <a:pt x="421575" y="706703"/>
                </a:lnTo>
                <a:lnTo>
                  <a:pt x="417718" y="708965"/>
                </a:lnTo>
                <a:lnTo>
                  <a:pt x="414088" y="711227"/>
                </a:lnTo>
                <a:lnTo>
                  <a:pt x="409777" y="713489"/>
                </a:lnTo>
                <a:lnTo>
                  <a:pt x="405919" y="715299"/>
                </a:lnTo>
                <a:lnTo>
                  <a:pt x="401835" y="716883"/>
                </a:lnTo>
                <a:lnTo>
                  <a:pt x="397524" y="718014"/>
                </a:lnTo>
                <a:lnTo>
                  <a:pt x="393213" y="719371"/>
                </a:lnTo>
                <a:lnTo>
                  <a:pt x="388902" y="720502"/>
                </a:lnTo>
                <a:lnTo>
                  <a:pt x="384137" y="721181"/>
                </a:lnTo>
                <a:lnTo>
                  <a:pt x="379826" y="721633"/>
                </a:lnTo>
                <a:lnTo>
                  <a:pt x="375061" y="722312"/>
                </a:lnTo>
                <a:lnTo>
                  <a:pt x="370523" y="722312"/>
                </a:lnTo>
                <a:lnTo>
                  <a:pt x="91667" y="722312"/>
                </a:lnTo>
                <a:lnTo>
                  <a:pt x="86902" y="722312"/>
                </a:lnTo>
                <a:lnTo>
                  <a:pt x="82364" y="721633"/>
                </a:lnTo>
                <a:lnTo>
                  <a:pt x="77599" y="721181"/>
                </a:lnTo>
                <a:lnTo>
                  <a:pt x="73288" y="720502"/>
                </a:lnTo>
                <a:lnTo>
                  <a:pt x="68750" y="719371"/>
                </a:lnTo>
                <a:lnTo>
                  <a:pt x="64439" y="718014"/>
                </a:lnTo>
                <a:lnTo>
                  <a:pt x="60128" y="716883"/>
                </a:lnTo>
                <a:lnTo>
                  <a:pt x="56044" y="715299"/>
                </a:lnTo>
                <a:lnTo>
                  <a:pt x="51959" y="713489"/>
                </a:lnTo>
                <a:lnTo>
                  <a:pt x="48102" y="711227"/>
                </a:lnTo>
                <a:lnTo>
                  <a:pt x="44245" y="708965"/>
                </a:lnTo>
                <a:lnTo>
                  <a:pt x="40615" y="706703"/>
                </a:lnTo>
                <a:lnTo>
                  <a:pt x="36757" y="703988"/>
                </a:lnTo>
                <a:lnTo>
                  <a:pt x="33581" y="701500"/>
                </a:lnTo>
                <a:lnTo>
                  <a:pt x="30177" y="698559"/>
                </a:lnTo>
                <a:lnTo>
                  <a:pt x="26774" y="695618"/>
                </a:lnTo>
                <a:lnTo>
                  <a:pt x="23824" y="692451"/>
                </a:lnTo>
                <a:lnTo>
                  <a:pt x="21101" y="689284"/>
                </a:lnTo>
                <a:lnTo>
                  <a:pt x="18152" y="685664"/>
                </a:lnTo>
                <a:lnTo>
                  <a:pt x="15656" y="682271"/>
                </a:lnTo>
                <a:lnTo>
                  <a:pt x="13160" y="678652"/>
                </a:lnTo>
                <a:lnTo>
                  <a:pt x="11118" y="674806"/>
                </a:lnTo>
                <a:lnTo>
                  <a:pt x="9076" y="670960"/>
                </a:lnTo>
                <a:lnTo>
                  <a:pt x="7261" y="666888"/>
                </a:lnTo>
                <a:lnTo>
                  <a:pt x="5446" y="662816"/>
                </a:lnTo>
                <a:lnTo>
                  <a:pt x="4084" y="658518"/>
                </a:lnTo>
                <a:lnTo>
                  <a:pt x="2950" y="654446"/>
                </a:lnTo>
                <a:lnTo>
                  <a:pt x="1815" y="650148"/>
                </a:lnTo>
                <a:lnTo>
                  <a:pt x="1134" y="645624"/>
                </a:lnTo>
                <a:lnTo>
                  <a:pt x="454" y="641099"/>
                </a:lnTo>
                <a:lnTo>
                  <a:pt x="0" y="636575"/>
                </a:lnTo>
                <a:lnTo>
                  <a:pt x="0" y="631824"/>
                </a:lnTo>
                <a:lnTo>
                  <a:pt x="0" y="627300"/>
                </a:lnTo>
                <a:lnTo>
                  <a:pt x="454" y="622549"/>
                </a:lnTo>
                <a:lnTo>
                  <a:pt x="1134" y="618251"/>
                </a:lnTo>
                <a:lnTo>
                  <a:pt x="1815" y="613727"/>
                </a:lnTo>
                <a:lnTo>
                  <a:pt x="2950" y="609429"/>
                </a:lnTo>
                <a:lnTo>
                  <a:pt x="4084" y="605130"/>
                </a:lnTo>
                <a:lnTo>
                  <a:pt x="5446" y="600832"/>
                </a:lnTo>
                <a:lnTo>
                  <a:pt x="7261" y="596760"/>
                </a:lnTo>
                <a:lnTo>
                  <a:pt x="9076" y="592915"/>
                </a:lnTo>
                <a:lnTo>
                  <a:pt x="11118" y="589069"/>
                </a:lnTo>
                <a:lnTo>
                  <a:pt x="13160" y="585223"/>
                </a:lnTo>
                <a:lnTo>
                  <a:pt x="15656" y="581604"/>
                </a:lnTo>
                <a:lnTo>
                  <a:pt x="18152" y="577984"/>
                </a:lnTo>
                <a:lnTo>
                  <a:pt x="21101" y="574591"/>
                </a:lnTo>
                <a:lnTo>
                  <a:pt x="23824" y="571198"/>
                </a:lnTo>
                <a:lnTo>
                  <a:pt x="26774" y="568031"/>
                </a:lnTo>
                <a:lnTo>
                  <a:pt x="30177" y="564864"/>
                </a:lnTo>
                <a:lnTo>
                  <a:pt x="33581" y="562149"/>
                </a:lnTo>
                <a:lnTo>
                  <a:pt x="36757" y="559434"/>
                </a:lnTo>
                <a:lnTo>
                  <a:pt x="40615" y="556946"/>
                </a:lnTo>
                <a:lnTo>
                  <a:pt x="44245" y="554684"/>
                </a:lnTo>
                <a:lnTo>
                  <a:pt x="48102" y="552421"/>
                </a:lnTo>
                <a:lnTo>
                  <a:pt x="51959" y="550386"/>
                </a:lnTo>
                <a:lnTo>
                  <a:pt x="56044" y="548576"/>
                </a:lnTo>
                <a:lnTo>
                  <a:pt x="60128" y="546992"/>
                </a:lnTo>
                <a:lnTo>
                  <a:pt x="64439" y="545635"/>
                </a:lnTo>
                <a:lnTo>
                  <a:pt x="68750" y="544278"/>
                </a:lnTo>
                <a:lnTo>
                  <a:pt x="73288" y="543373"/>
                </a:lnTo>
                <a:lnTo>
                  <a:pt x="77599" y="542468"/>
                </a:lnTo>
                <a:lnTo>
                  <a:pt x="82364" y="542015"/>
                </a:lnTo>
                <a:lnTo>
                  <a:pt x="86902" y="541563"/>
                </a:lnTo>
                <a:lnTo>
                  <a:pt x="91667" y="541337"/>
                </a:lnTo>
                <a:close/>
                <a:moveTo>
                  <a:pt x="2282825" y="312737"/>
                </a:moveTo>
                <a:lnTo>
                  <a:pt x="2412173" y="372470"/>
                </a:lnTo>
                <a:lnTo>
                  <a:pt x="2422140" y="377674"/>
                </a:lnTo>
                <a:lnTo>
                  <a:pt x="2426897" y="380163"/>
                </a:lnTo>
                <a:lnTo>
                  <a:pt x="2431201" y="382878"/>
                </a:lnTo>
                <a:lnTo>
                  <a:pt x="2435732" y="385367"/>
                </a:lnTo>
                <a:lnTo>
                  <a:pt x="2439583" y="388308"/>
                </a:lnTo>
                <a:lnTo>
                  <a:pt x="2443434" y="391023"/>
                </a:lnTo>
                <a:lnTo>
                  <a:pt x="2447058" y="393964"/>
                </a:lnTo>
                <a:lnTo>
                  <a:pt x="2450456" y="396680"/>
                </a:lnTo>
                <a:lnTo>
                  <a:pt x="2453628" y="399621"/>
                </a:lnTo>
                <a:lnTo>
                  <a:pt x="2456799" y="402562"/>
                </a:lnTo>
                <a:lnTo>
                  <a:pt x="2459518" y="405504"/>
                </a:lnTo>
                <a:lnTo>
                  <a:pt x="2462236" y="408671"/>
                </a:lnTo>
                <a:lnTo>
                  <a:pt x="2464501" y="411839"/>
                </a:lnTo>
                <a:lnTo>
                  <a:pt x="2466766" y="415233"/>
                </a:lnTo>
                <a:lnTo>
                  <a:pt x="2468805" y="418174"/>
                </a:lnTo>
                <a:lnTo>
                  <a:pt x="2470617" y="421568"/>
                </a:lnTo>
                <a:lnTo>
                  <a:pt x="2472430" y="424962"/>
                </a:lnTo>
                <a:lnTo>
                  <a:pt x="2474015" y="428356"/>
                </a:lnTo>
                <a:lnTo>
                  <a:pt x="2475601" y="431750"/>
                </a:lnTo>
                <a:lnTo>
                  <a:pt x="2477866" y="438990"/>
                </a:lnTo>
                <a:lnTo>
                  <a:pt x="2479905" y="446231"/>
                </a:lnTo>
                <a:lnTo>
                  <a:pt x="2481264" y="453697"/>
                </a:lnTo>
                <a:lnTo>
                  <a:pt x="2482397" y="461390"/>
                </a:lnTo>
                <a:lnTo>
                  <a:pt x="2482850" y="469536"/>
                </a:lnTo>
                <a:lnTo>
                  <a:pt x="2482850" y="477455"/>
                </a:lnTo>
                <a:lnTo>
                  <a:pt x="2482850" y="694213"/>
                </a:lnTo>
                <a:lnTo>
                  <a:pt x="2482850" y="702584"/>
                </a:lnTo>
                <a:lnTo>
                  <a:pt x="2482397" y="710504"/>
                </a:lnTo>
                <a:lnTo>
                  <a:pt x="2481264" y="718423"/>
                </a:lnTo>
                <a:lnTo>
                  <a:pt x="2479905" y="725889"/>
                </a:lnTo>
                <a:lnTo>
                  <a:pt x="2477866" y="733130"/>
                </a:lnTo>
                <a:lnTo>
                  <a:pt x="2475601" y="740144"/>
                </a:lnTo>
                <a:lnTo>
                  <a:pt x="2474015" y="743311"/>
                </a:lnTo>
                <a:lnTo>
                  <a:pt x="2472430" y="746932"/>
                </a:lnTo>
                <a:lnTo>
                  <a:pt x="2470617" y="750326"/>
                </a:lnTo>
                <a:lnTo>
                  <a:pt x="2468805" y="753493"/>
                </a:lnTo>
                <a:lnTo>
                  <a:pt x="2466766" y="756887"/>
                </a:lnTo>
                <a:lnTo>
                  <a:pt x="2464501" y="760055"/>
                </a:lnTo>
                <a:lnTo>
                  <a:pt x="2462236" y="762996"/>
                </a:lnTo>
                <a:lnTo>
                  <a:pt x="2459518" y="766164"/>
                </a:lnTo>
                <a:lnTo>
                  <a:pt x="2456799" y="769331"/>
                </a:lnTo>
                <a:lnTo>
                  <a:pt x="2453628" y="772047"/>
                </a:lnTo>
                <a:lnTo>
                  <a:pt x="2450456" y="775214"/>
                </a:lnTo>
                <a:lnTo>
                  <a:pt x="2447058" y="778156"/>
                </a:lnTo>
                <a:lnTo>
                  <a:pt x="2443434" y="780871"/>
                </a:lnTo>
                <a:lnTo>
                  <a:pt x="2439583" y="783812"/>
                </a:lnTo>
                <a:lnTo>
                  <a:pt x="2435732" y="786301"/>
                </a:lnTo>
                <a:lnTo>
                  <a:pt x="2431201" y="789242"/>
                </a:lnTo>
                <a:lnTo>
                  <a:pt x="2426897" y="791731"/>
                </a:lnTo>
                <a:lnTo>
                  <a:pt x="2422140" y="794446"/>
                </a:lnTo>
                <a:lnTo>
                  <a:pt x="2412173" y="799198"/>
                </a:lnTo>
                <a:lnTo>
                  <a:pt x="2406963" y="801687"/>
                </a:lnTo>
                <a:lnTo>
                  <a:pt x="2282825" y="744216"/>
                </a:lnTo>
                <a:lnTo>
                  <a:pt x="2282825" y="312737"/>
                </a:lnTo>
                <a:close/>
                <a:moveTo>
                  <a:pt x="458964" y="22907"/>
                </a:moveTo>
                <a:lnTo>
                  <a:pt x="448307" y="23134"/>
                </a:lnTo>
                <a:lnTo>
                  <a:pt x="438104" y="24041"/>
                </a:lnTo>
                <a:lnTo>
                  <a:pt x="427674" y="25175"/>
                </a:lnTo>
                <a:lnTo>
                  <a:pt x="417471" y="26990"/>
                </a:lnTo>
                <a:lnTo>
                  <a:pt x="407722" y="29485"/>
                </a:lnTo>
                <a:lnTo>
                  <a:pt x="397745" y="32206"/>
                </a:lnTo>
                <a:lnTo>
                  <a:pt x="388222" y="35382"/>
                </a:lnTo>
                <a:lnTo>
                  <a:pt x="378926" y="39237"/>
                </a:lnTo>
                <a:lnTo>
                  <a:pt x="369857" y="43320"/>
                </a:lnTo>
                <a:lnTo>
                  <a:pt x="361014" y="47856"/>
                </a:lnTo>
                <a:lnTo>
                  <a:pt x="352171" y="52846"/>
                </a:lnTo>
                <a:lnTo>
                  <a:pt x="344009" y="58289"/>
                </a:lnTo>
                <a:lnTo>
                  <a:pt x="335847" y="63959"/>
                </a:lnTo>
                <a:lnTo>
                  <a:pt x="328138" y="70083"/>
                </a:lnTo>
                <a:lnTo>
                  <a:pt x="320655" y="76660"/>
                </a:lnTo>
                <a:lnTo>
                  <a:pt x="313626" y="83238"/>
                </a:lnTo>
                <a:lnTo>
                  <a:pt x="306598" y="90722"/>
                </a:lnTo>
                <a:lnTo>
                  <a:pt x="300022" y="98207"/>
                </a:lnTo>
                <a:lnTo>
                  <a:pt x="294127" y="105918"/>
                </a:lnTo>
                <a:lnTo>
                  <a:pt x="288232" y="113856"/>
                </a:lnTo>
                <a:lnTo>
                  <a:pt x="283017" y="122248"/>
                </a:lnTo>
                <a:lnTo>
                  <a:pt x="278029" y="130867"/>
                </a:lnTo>
                <a:lnTo>
                  <a:pt x="273494" y="139939"/>
                </a:lnTo>
                <a:lnTo>
                  <a:pt x="269186" y="149011"/>
                </a:lnTo>
                <a:lnTo>
                  <a:pt x="265559" y="158310"/>
                </a:lnTo>
                <a:lnTo>
                  <a:pt x="262158" y="167836"/>
                </a:lnTo>
                <a:lnTo>
                  <a:pt x="259664" y="177589"/>
                </a:lnTo>
                <a:lnTo>
                  <a:pt x="257396" y="187568"/>
                </a:lnTo>
                <a:lnTo>
                  <a:pt x="255582" y="197775"/>
                </a:lnTo>
                <a:lnTo>
                  <a:pt x="254222" y="207754"/>
                </a:lnTo>
                <a:lnTo>
                  <a:pt x="253542" y="218414"/>
                </a:lnTo>
                <a:lnTo>
                  <a:pt x="253088" y="229074"/>
                </a:lnTo>
                <a:lnTo>
                  <a:pt x="253088" y="495117"/>
                </a:lnTo>
                <a:lnTo>
                  <a:pt x="369630" y="495117"/>
                </a:lnTo>
                <a:lnTo>
                  <a:pt x="376659" y="495344"/>
                </a:lnTo>
                <a:lnTo>
                  <a:pt x="383461" y="496024"/>
                </a:lnTo>
                <a:lnTo>
                  <a:pt x="390263" y="496705"/>
                </a:lnTo>
                <a:lnTo>
                  <a:pt x="397065" y="498066"/>
                </a:lnTo>
                <a:lnTo>
                  <a:pt x="403867" y="499653"/>
                </a:lnTo>
                <a:lnTo>
                  <a:pt x="410216" y="501468"/>
                </a:lnTo>
                <a:lnTo>
                  <a:pt x="416791" y="503509"/>
                </a:lnTo>
                <a:lnTo>
                  <a:pt x="422913" y="505777"/>
                </a:lnTo>
                <a:lnTo>
                  <a:pt x="428808" y="508726"/>
                </a:lnTo>
                <a:lnTo>
                  <a:pt x="434930" y="511674"/>
                </a:lnTo>
                <a:lnTo>
                  <a:pt x="440598" y="514849"/>
                </a:lnTo>
                <a:lnTo>
                  <a:pt x="446266" y="518478"/>
                </a:lnTo>
                <a:lnTo>
                  <a:pt x="451481" y="522334"/>
                </a:lnTo>
                <a:lnTo>
                  <a:pt x="456923" y="526190"/>
                </a:lnTo>
                <a:lnTo>
                  <a:pt x="461911" y="530726"/>
                </a:lnTo>
                <a:lnTo>
                  <a:pt x="466446" y="535035"/>
                </a:lnTo>
                <a:lnTo>
                  <a:pt x="471207" y="539798"/>
                </a:lnTo>
                <a:lnTo>
                  <a:pt x="475289" y="545015"/>
                </a:lnTo>
                <a:lnTo>
                  <a:pt x="479370" y="549777"/>
                </a:lnTo>
                <a:lnTo>
                  <a:pt x="483451" y="555221"/>
                </a:lnTo>
                <a:lnTo>
                  <a:pt x="487079" y="560664"/>
                </a:lnTo>
                <a:lnTo>
                  <a:pt x="490026" y="566561"/>
                </a:lnTo>
                <a:lnTo>
                  <a:pt x="493201" y="572458"/>
                </a:lnTo>
                <a:lnTo>
                  <a:pt x="496148" y="578355"/>
                </a:lnTo>
                <a:lnTo>
                  <a:pt x="498416" y="584706"/>
                </a:lnTo>
                <a:lnTo>
                  <a:pt x="500683" y="591056"/>
                </a:lnTo>
                <a:lnTo>
                  <a:pt x="502497" y="597407"/>
                </a:lnTo>
                <a:lnTo>
                  <a:pt x="504084" y="603984"/>
                </a:lnTo>
                <a:lnTo>
                  <a:pt x="505218" y="610788"/>
                </a:lnTo>
                <a:lnTo>
                  <a:pt x="506125" y="617592"/>
                </a:lnTo>
                <a:lnTo>
                  <a:pt x="506578" y="624623"/>
                </a:lnTo>
                <a:lnTo>
                  <a:pt x="506578" y="631428"/>
                </a:lnTo>
                <a:lnTo>
                  <a:pt x="506578" y="638459"/>
                </a:lnTo>
                <a:lnTo>
                  <a:pt x="506125" y="645263"/>
                </a:lnTo>
                <a:lnTo>
                  <a:pt x="505218" y="652294"/>
                </a:lnTo>
                <a:lnTo>
                  <a:pt x="504084" y="659098"/>
                </a:lnTo>
                <a:lnTo>
                  <a:pt x="502497" y="665449"/>
                </a:lnTo>
                <a:lnTo>
                  <a:pt x="500683" y="672026"/>
                </a:lnTo>
                <a:lnTo>
                  <a:pt x="498416" y="678150"/>
                </a:lnTo>
                <a:lnTo>
                  <a:pt x="496148" y="684500"/>
                </a:lnTo>
                <a:lnTo>
                  <a:pt x="493201" y="690397"/>
                </a:lnTo>
                <a:lnTo>
                  <a:pt x="490026" y="696294"/>
                </a:lnTo>
                <a:lnTo>
                  <a:pt x="487079" y="701964"/>
                </a:lnTo>
                <a:lnTo>
                  <a:pt x="483451" y="707861"/>
                </a:lnTo>
                <a:lnTo>
                  <a:pt x="479370" y="712851"/>
                </a:lnTo>
                <a:lnTo>
                  <a:pt x="475289" y="718067"/>
                </a:lnTo>
                <a:lnTo>
                  <a:pt x="471207" y="723057"/>
                </a:lnTo>
                <a:lnTo>
                  <a:pt x="466446" y="727820"/>
                </a:lnTo>
                <a:lnTo>
                  <a:pt x="461911" y="732356"/>
                </a:lnTo>
                <a:lnTo>
                  <a:pt x="456923" y="736666"/>
                </a:lnTo>
                <a:lnTo>
                  <a:pt x="451481" y="740748"/>
                </a:lnTo>
                <a:lnTo>
                  <a:pt x="446266" y="744604"/>
                </a:lnTo>
                <a:lnTo>
                  <a:pt x="440598" y="748006"/>
                </a:lnTo>
                <a:lnTo>
                  <a:pt x="434930" y="751408"/>
                </a:lnTo>
                <a:lnTo>
                  <a:pt x="428808" y="754356"/>
                </a:lnTo>
                <a:lnTo>
                  <a:pt x="422913" y="757078"/>
                </a:lnTo>
                <a:lnTo>
                  <a:pt x="416791" y="759573"/>
                </a:lnTo>
                <a:lnTo>
                  <a:pt x="410216" y="761614"/>
                </a:lnTo>
                <a:lnTo>
                  <a:pt x="403867" y="763429"/>
                </a:lnTo>
                <a:lnTo>
                  <a:pt x="397065" y="765016"/>
                </a:lnTo>
                <a:lnTo>
                  <a:pt x="390263" y="766377"/>
                </a:lnTo>
                <a:lnTo>
                  <a:pt x="383461" y="767058"/>
                </a:lnTo>
                <a:lnTo>
                  <a:pt x="376659" y="767738"/>
                </a:lnTo>
                <a:lnTo>
                  <a:pt x="369630" y="767965"/>
                </a:lnTo>
                <a:lnTo>
                  <a:pt x="253088" y="767965"/>
                </a:lnTo>
                <a:lnTo>
                  <a:pt x="253088" y="1135844"/>
                </a:lnTo>
                <a:lnTo>
                  <a:pt x="369630" y="1135844"/>
                </a:lnTo>
                <a:lnTo>
                  <a:pt x="376659" y="1136071"/>
                </a:lnTo>
                <a:lnTo>
                  <a:pt x="383461" y="1136751"/>
                </a:lnTo>
                <a:lnTo>
                  <a:pt x="390263" y="1137659"/>
                </a:lnTo>
                <a:lnTo>
                  <a:pt x="397065" y="1138793"/>
                </a:lnTo>
                <a:lnTo>
                  <a:pt x="403867" y="1140380"/>
                </a:lnTo>
                <a:lnTo>
                  <a:pt x="410216" y="1142195"/>
                </a:lnTo>
                <a:lnTo>
                  <a:pt x="416791" y="1144236"/>
                </a:lnTo>
                <a:lnTo>
                  <a:pt x="422913" y="1146731"/>
                </a:lnTo>
                <a:lnTo>
                  <a:pt x="428808" y="1149452"/>
                </a:lnTo>
                <a:lnTo>
                  <a:pt x="434930" y="1152401"/>
                </a:lnTo>
                <a:lnTo>
                  <a:pt x="440598" y="1155803"/>
                </a:lnTo>
                <a:lnTo>
                  <a:pt x="446266" y="1159205"/>
                </a:lnTo>
                <a:lnTo>
                  <a:pt x="451481" y="1163061"/>
                </a:lnTo>
                <a:lnTo>
                  <a:pt x="456923" y="1167370"/>
                </a:lnTo>
                <a:lnTo>
                  <a:pt x="461911" y="1171453"/>
                </a:lnTo>
                <a:lnTo>
                  <a:pt x="466446" y="1175989"/>
                </a:lnTo>
                <a:lnTo>
                  <a:pt x="471207" y="1180752"/>
                </a:lnTo>
                <a:lnTo>
                  <a:pt x="475289" y="1185741"/>
                </a:lnTo>
                <a:lnTo>
                  <a:pt x="479370" y="1190958"/>
                </a:lnTo>
                <a:lnTo>
                  <a:pt x="483451" y="1196401"/>
                </a:lnTo>
                <a:lnTo>
                  <a:pt x="487079" y="1201845"/>
                </a:lnTo>
                <a:lnTo>
                  <a:pt x="490026" y="1207515"/>
                </a:lnTo>
                <a:lnTo>
                  <a:pt x="493201" y="1213412"/>
                </a:lnTo>
                <a:lnTo>
                  <a:pt x="496148" y="1219309"/>
                </a:lnTo>
                <a:lnTo>
                  <a:pt x="498416" y="1225659"/>
                </a:lnTo>
                <a:lnTo>
                  <a:pt x="500683" y="1231783"/>
                </a:lnTo>
                <a:lnTo>
                  <a:pt x="502497" y="1238360"/>
                </a:lnTo>
                <a:lnTo>
                  <a:pt x="504084" y="1245165"/>
                </a:lnTo>
                <a:lnTo>
                  <a:pt x="505218" y="1251742"/>
                </a:lnTo>
                <a:lnTo>
                  <a:pt x="506125" y="1258546"/>
                </a:lnTo>
                <a:lnTo>
                  <a:pt x="506578" y="1265350"/>
                </a:lnTo>
                <a:lnTo>
                  <a:pt x="506578" y="1272381"/>
                </a:lnTo>
                <a:lnTo>
                  <a:pt x="506578" y="1279639"/>
                </a:lnTo>
                <a:lnTo>
                  <a:pt x="506125" y="1286216"/>
                </a:lnTo>
                <a:lnTo>
                  <a:pt x="505218" y="1293021"/>
                </a:lnTo>
                <a:lnTo>
                  <a:pt x="504084" y="1299825"/>
                </a:lnTo>
                <a:lnTo>
                  <a:pt x="502497" y="1306629"/>
                </a:lnTo>
                <a:lnTo>
                  <a:pt x="500683" y="1312980"/>
                </a:lnTo>
                <a:lnTo>
                  <a:pt x="498416" y="1319330"/>
                </a:lnTo>
                <a:lnTo>
                  <a:pt x="496148" y="1325454"/>
                </a:lnTo>
                <a:lnTo>
                  <a:pt x="493201" y="1331351"/>
                </a:lnTo>
                <a:lnTo>
                  <a:pt x="490026" y="1337475"/>
                </a:lnTo>
                <a:lnTo>
                  <a:pt x="487079" y="1343145"/>
                </a:lnTo>
                <a:lnTo>
                  <a:pt x="483451" y="1348588"/>
                </a:lnTo>
                <a:lnTo>
                  <a:pt x="479370" y="1354031"/>
                </a:lnTo>
                <a:lnTo>
                  <a:pt x="475289" y="1359248"/>
                </a:lnTo>
                <a:lnTo>
                  <a:pt x="471207" y="1364011"/>
                </a:lnTo>
                <a:lnTo>
                  <a:pt x="466446" y="1368774"/>
                </a:lnTo>
                <a:lnTo>
                  <a:pt x="461911" y="1373537"/>
                </a:lnTo>
                <a:lnTo>
                  <a:pt x="456923" y="1377619"/>
                </a:lnTo>
                <a:lnTo>
                  <a:pt x="451481" y="1381702"/>
                </a:lnTo>
                <a:lnTo>
                  <a:pt x="446266" y="1385557"/>
                </a:lnTo>
                <a:lnTo>
                  <a:pt x="440598" y="1388960"/>
                </a:lnTo>
                <a:lnTo>
                  <a:pt x="434930" y="1392362"/>
                </a:lnTo>
                <a:lnTo>
                  <a:pt x="428808" y="1395537"/>
                </a:lnTo>
                <a:lnTo>
                  <a:pt x="422913" y="1398032"/>
                </a:lnTo>
                <a:lnTo>
                  <a:pt x="416791" y="1400300"/>
                </a:lnTo>
                <a:lnTo>
                  <a:pt x="410216" y="1402795"/>
                </a:lnTo>
                <a:lnTo>
                  <a:pt x="403867" y="1404609"/>
                </a:lnTo>
                <a:lnTo>
                  <a:pt x="397065" y="1406197"/>
                </a:lnTo>
                <a:lnTo>
                  <a:pt x="390263" y="1407104"/>
                </a:lnTo>
                <a:lnTo>
                  <a:pt x="383461" y="1408238"/>
                </a:lnTo>
                <a:lnTo>
                  <a:pt x="376659" y="1408692"/>
                </a:lnTo>
                <a:lnTo>
                  <a:pt x="369630" y="1408692"/>
                </a:lnTo>
                <a:lnTo>
                  <a:pt x="253088" y="1408692"/>
                </a:lnTo>
                <a:lnTo>
                  <a:pt x="253088" y="1777025"/>
                </a:lnTo>
                <a:lnTo>
                  <a:pt x="369630" y="1777025"/>
                </a:lnTo>
                <a:lnTo>
                  <a:pt x="376659" y="1777252"/>
                </a:lnTo>
                <a:lnTo>
                  <a:pt x="383461" y="1777705"/>
                </a:lnTo>
                <a:lnTo>
                  <a:pt x="390263" y="1778386"/>
                </a:lnTo>
                <a:lnTo>
                  <a:pt x="397065" y="1779747"/>
                </a:lnTo>
                <a:lnTo>
                  <a:pt x="403867" y="1781334"/>
                </a:lnTo>
                <a:lnTo>
                  <a:pt x="410216" y="1783149"/>
                </a:lnTo>
                <a:lnTo>
                  <a:pt x="416791" y="1785190"/>
                </a:lnTo>
                <a:lnTo>
                  <a:pt x="422913" y="1787912"/>
                </a:lnTo>
                <a:lnTo>
                  <a:pt x="428808" y="1790407"/>
                </a:lnTo>
                <a:lnTo>
                  <a:pt x="434930" y="1793582"/>
                </a:lnTo>
                <a:lnTo>
                  <a:pt x="440598" y="1796984"/>
                </a:lnTo>
                <a:lnTo>
                  <a:pt x="446266" y="1800159"/>
                </a:lnTo>
                <a:lnTo>
                  <a:pt x="451481" y="1804242"/>
                </a:lnTo>
                <a:lnTo>
                  <a:pt x="456923" y="1808324"/>
                </a:lnTo>
                <a:lnTo>
                  <a:pt x="461911" y="1812407"/>
                </a:lnTo>
                <a:lnTo>
                  <a:pt x="466446" y="1817170"/>
                </a:lnTo>
                <a:lnTo>
                  <a:pt x="471207" y="1821706"/>
                </a:lnTo>
                <a:lnTo>
                  <a:pt x="475289" y="1826695"/>
                </a:lnTo>
                <a:lnTo>
                  <a:pt x="479370" y="1831912"/>
                </a:lnTo>
                <a:lnTo>
                  <a:pt x="483451" y="1837129"/>
                </a:lnTo>
                <a:lnTo>
                  <a:pt x="487079" y="1842799"/>
                </a:lnTo>
                <a:lnTo>
                  <a:pt x="490026" y="1848469"/>
                </a:lnTo>
                <a:lnTo>
                  <a:pt x="493201" y="1854139"/>
                </a:lnTo>
                <a:lnTo>
                  <a:pt x="496148" y="1860490"/>
                </a:lnTo>
                <a:lnTo>
                  <a:pt x="498416" y="1866613"/>
                </a:lnTo>
                <a:lnTo>
                  <a:pt x="500683" y="1872964"/>
                </a:lnTo>
                <a:lnTo>
                  <a:pt x="502497" y="1879314"/>
                </a:lnTo>
                <a:lnTo>
                  <a:pt x="504084" y="1885892"/>
                </a:lnTo>
                <a:lnTo>
                  <a:pt x="505218" y="1892696"/>
                </a:lnTo>
                <a:lnTo>
                  <a:pt x="506125" y="1899273"/>
                </a:lnTo>
                <a:lnTo>
                  <a:pt x="506578" y="1906304"/>
                </a:lnTo>
                <a:lnTo>
                  <a:pt x="506578" y="1913335"/>
                </a:lnTo>
                <a:lnTo>
                  <a:pt x="506578" y="1920366"/>
                </a:lnTo>
                <a:lnTo>
                  <a:pt x="506125" y="1927397"/>
                </a:lnTo>
                <a:lnTo>
                  <a:pt x="505218" y="1933975"/>
                </a:lnTo>
                <a:lnTo>
                  <a:pt x="504084" y="1940779"/>
                </a:lnTo>
                <a:lnTo>
                  <a:pt x="502497" y="1947356"/>
                </a:lnTo>
                <a:lnTo>
                  <a:pt x="500683" y="1953707"/>
                </a:lnTo>
                <a:lnTo>
                  <a:pt x="498416" y="1960284"/>
                </a:lnTo>
                <a:lnTo>
                  <a:pt x="496148" y="1966408"/>
                </a:lnTo>
                <a:lnTo>
                  <a:pt x="493201" y="1972532"/>
                </a:lnTo>
                <a:lnTo>
                  <a:pt x="490026" y="1978429"/>
                </a:lnTo>
                <a:lnTo>
                  <a:pt x="487079" y="1984099"/>
                </a:lnTo>
                <a:lnTo>
                  <a:pt x="483451" y="1989542"/>
                </a:lnTo>
                <a:lnTo>
                  <a:pt x="479370" y="1994986"/>
                </a:lnTo>
                <a:lnTo>
                  <a:pt x="475289" y="1999975"/>
                </a:lnTo>
                <a:lnTo>
                  <a:pt x="471207" y="2004965"/>
                </a:lnTo>
                <a:lnTo>
                  <a:pt x="466446" y="2009728"/>
                </a:lnTo>
                <a:lnTo>
                  <a:pt x="461911" y="2014264"/>
                </a:lnTo>
                <a:lnTo>
                  <a:pt x="456923" y="2018573"/>
                </a:lnTo>
                <a:lnTo>
                  <a:pt x="451481" y="2022429"/>
                </a:lnTo>
                <a:lnTo>
                  <a:pt x="446266" y="2026285"/>
                </a:lnTo>
                <a:lnTo>
                  <a:pt x="440598" y="2029914"/>
                </a:lnTo>
                <a:lnTo>
                  <a:pt x="434930" y="2033089"/>
                </a:lnTo>
                <a:lnTo>
                  <a:pt x="428808" y="2036264"/>
                </a:lnTo>
                <a:lnTo>
                  <a:pt x="422913" y="2038759"/>
                </a:lnTo>
                <a:lnTo>
                  <a:pt x="416791" y="2041481"/>
                </a:lnTo>
                <a:lnTo>
                  <a:pt x="410216" y="2043522"/>
                </a:lnTo>
                <a:lnTo>
                  <a:pt x="403867" y="2045336"/>
                </a:lnTo>
                <a:lnTo>
                  <a:pt x="397065" y="2046924"/>
                </a:lnTo>
                <a:lnTo>
                  <a:pt x="390263" y="2048285"/>
                </a:lnTo>
                <a:lnTo>
                  <a:pt x="383461" y="2048965"/>
                </a:lnTo>
                <a:lnTo>
                  <a:pt x="376659" y="2049419"/>
                </a:lnTo>
                <a:lnTo>
                  <a:pt x="369630" y="2049646"/>
                </a:lnTo>
                <a:lnTo>
                  <a:pt x="253088" y="2049646"/>
                </a:lnTo>
                <a:lnTo>
                  <a:pt x="253088" y="2315689"/>
                </a:lnTo>
                <a:lnTo>
                  <a:pt x="253542" y="2326349"/>
                </a:lnTo>
                <a:lnTo>
                  <a:pt x="254222" y="2336782"/>
                </a:lnTo>
                <a:lnTo>
                  <a:pt x="255582" y="2347215"/>
                </a:lnTo>
                <a:lnTo>
                  <a:pt x="257396" y="2357195"/>
                </a:lnTo>
                <a:lnTo>
                  <a:pt x="259664" y="2367401"/>
                </a:lnTo>
                <a:lnTo>
                  <a:pt x="262158" y="2376927"/>
                </a:lnTo>
                <a:lnTo>
                  <a:pt x="265559" y="2386679"/>
                </a:lnTo>
                <a:lnTo>
                  <a:pt x="269186" y="2395978"/>
                </a:lnTo>
                <a:lnTo>
                  <a:pt x="273494" y="2405051"/>
                </a:lnTo>
                <a:lnTo>
                  <a:pt x="278029" y="2414123"/>
                </a:lnTo>
                <a:lnTo>
                  <a:pt x="283017" y="2422515"/>
                </a:lnTo>
                <a:lnTo>
                  <a:pt x="288232" y="2430907"/>
                </a:lnTo>
                <a:lnTo>
                  <a:pt x="294127" y="2439072"/>
                </a:lnTo>
                <a:lnTo>
                  <a:pt x="300022" y="2446783"/>
                </a:lnTo>
                <a:lnTo>
                  <a:pt x="306598" y="2454268"/>
                </a:lnTo>
                <a:lnTo>
                  <a:pt x="313626" y="2461525"/>
                </a:lnTo>
                <a:lnTo>
                  <a:pt x="320655" y="2468330"/>
                </a:lnTo>
                <a:lnTo>
                  <a:pt x="328138" y="2474680"/>
                </a:lnTo>
                <a:lnTo>
                  <a:pt x="335847" y="2481031"/>
                </a:lnTo>
                <a:lnTo>
                  <a:pt x="344009" y="2486701"/>
                </a:lnTo>
                <a:lnTo>
                  <a:pt x="352171" y="2492144"/>
                </a:lnTo>
                <a:lnTo>
                  <a:pt x="361014" y="2497134"/>
                </a:lnTo>
                <a:lnTo>
                  <a:pt x="369857" y="2501443"/>
                </a:lnTo>
                <a:lnTo>
                  <a:pt x="378926" y="2505526"/>
                </a:lnTo>
                <a:lnTo>
                  <a:pt x="388222" y="2509608"/>
                </a:lnTo>
                <a:lnTo>
                  <a:pt x="397745" y="2512557"/>
                </a:lnTo>
                <a:lnTo>
                  <a:pt x="407722" y="2515505"/>
                </a:lnTo>
                <a:lnTo>
                  <a:pt x="417471" y="2517773"/>
                </a:lnTo>
                <a:lnTo>
                  <a:pt x="427674" y="2519588"/>
                </a:lnTo>
                <a:lnTo>
                  <a:pt x="438104" y="2520948"/>
                </a:lnTo>
                <a:lnTo>
                  <a:pt x="448307" y="2521629"/>
                </a:lnTo>
                <a:lnTo>
                  <a:pt x="458964" y="2521856"/>
                </a:lnTo>
                <a:lnTo>
                  <a:pt x="2030011" y="2521856"/>
                </a:lnTo>
                <a:lnTo>
                  <a:pt x="2040667" y="2521629"/>
                </a:lnTo>
                <a:lnTo>
                  <a:pt x="2051324" y="2520948"/>
                </a:lnTo>
                <a:lnTo>
                  <a:pt x="2061527" y="2519588"/>
                </a:lnTo>
                <a:lnTo>
                  <a:pt x="2071503" y="2517773"/>
                </a:lnTo>
                <a:lnTo>
                  <a:pt x="2081706" y="2515505"/>
                </a:lnTo>
                <a:lnTo>
                  <a:pt x="2091456" y="2512557"/>
                </a:lnTo>
                <a:lnTo>
                  <a:pt x="2100752" y="2509608"/>
                </a:lnTo>
                <a:lnTo>
                  <a:pt x="2110502" y="2505526"/>
                </a:lnTo>
                <a:lnTo>
                  <a:pt x="2119571" y="2501443"/>
                </a:lnTo>
                <a:lnTo>
                  <a:pt x="2128187" y="2497134"/>
                </a:lnTo>
                <a:lnTo>
                  <a:pt x="2136803" y="2492144"/>
                </a:lnTo>
                <a:lnTo>
                  <a:pt x="2145192" y="2486701"/>
                </a:lnTo>
                <a:lnTo>
                  <a:pt x="2153354" y="2481031"/>
                </a:lnTo>
                <a:lnTo>
                  <a:pt x="2161290" y="2474680"/>
                </a:lnTo>
                <a:lnTo>
                  <a:pt x="2168546" y="2468330"/>
                </a:lnTo>
                <a:lnTo>
                  <a:pt x="2175801" y="2461525"/>
                </a:lnTo>
                <a:lnTo>
                  <a:pt x="2182376" y="2454268"/>
                </a:lnTo>
                <a:lnTo>
                  <a:pt x="2188952" y="2446783"/>
                </a:lnTo>
                <a:lnTo>
                  <a:pt x="2195074" y="2439072"/>
                </a:lnTo>
                <a:lnTo>
                  <a:pt x="2200969" y="2430907"/>
                </a:lnTo>
                <a:lnTo>
                  <a:pt x="2206410" y="2422515"/>
                </a:lnTo>
                <a:lnTo>
                  <a:pt x="2211172" y="2414123"/>
                </a:lnTo>
                <a:lnTo>
                  <a:pt x="2215933" y="2405051"/>
                </a:lnTo>
                <a:lnTo>
                  <a:pt x="2219788" y="2395978"/>
                </a:lnTo>
                <a:lnTo>
                  <a:pt x="2223642" y="2386679"/>
                </a:lnTo>
                <a:lnTo>
                  <a:pt x="2226817" y="2376927"/>
                </a:lnTo>
                <a:lnTo>
                  <a:pt x="2229538" y="2367401"/>
                </a:lnTo>
                <a:lnTo>
                  <a:pt x="2232032" y="2357195"/>
                </a:lnTo>
                <a:lnTo>
                  <a:pt x="2233845" y="2347215"/>
                </a:lnTo>
                <a:lnTo>
                  <a:pt x="2235206" y="2336782"/>
                </a:lnTo>
                <a:lnTo>
                  <a:pt x="2235886" y="2326349"/>
                </a:lnTo>
                <a:lnTo>
                  <a:pt x="2236113" y="2315689"/>
                </a:lnTo>
                <a:lnTo>
                  <a:pt x="2236113" y="229074"/>
                </a:lnTo>
                <a:lnTo>
                  <a:pt x="2235886" y="218414"/>
                </a:lnTo>
                <a:lnTo>
                  <a:pt x="2235206" y="207754"/>
                </a:lnTo>
                <a:lnTo>
                  <a:pt x="2233845" y="197775"/>
                </a:lnTo>
                <a:lnTo>
                  <a:pt x="2232032" y="187568"/>
                </a:lnTo>
                <a:lnTo>
                  <a:pt x="2229538" y="177589"/>
                </a:lnTo>
                <a:lnTo>
                  <a:pt x="2226817" y="167836"/>
                </a:lnTo>
                <a:lnTo>
                  <a:pt x="2223642" y="158310"/>
                </a:lnTo>
                <a:lnTo>
                  <a:pt x="2219788" y="149011"/>
                </a:lnTo>
                <a:lnTo>
                  <a:pt x="2215933" y="139939"/>
                </a:lnTo>
                <a:lnTo>
                  <a:pt x="2211172" y="130867"/>
                </a:lnTo>
                <a:lnTo>
                  <a:pt x="2206410" y="122248"/>
                </a:lnTo>
                <a:lnTo>
                  <a:pt x="2200969" y="113856"/>
                </a:lnTo>
                <a:lnTo>
                  <a:pt x="2195074" y="105918"/>
                </a:lnTo>
                <a:lnTo>
                  <a:pt x="2188952" y="98207"/>
                </a:lnTo>
                <a:lnTo>
                  <a:pt x="2182376" y="90722"/>
                </a:lnTo>
                <a:lnTo>
                  <a:pt x="2175801" y="83238"/>
                </a:lnTo>
                <a:lnTo>
                  <a:pt x="2168546" y="76660"/>
                </a:lnTo>
                <a:lnTo>
                  <a:pt x="2161290" y="70083"/>
                </a:lnTo>
                <a:lnTo>
                  <a:pt x="2153354" y="63959"/>
                </a:lnTo>
                <a:lnTo>
                  <a:pt x="2145192" y="58289"/>
                </a:lnTo>
                <a:lnTo>
                  <a:pt x="2136803" y="52846"/>
                </a:lnTo>
                <a:lnTo>
                  <a:pt x="2128187" y="47856"/>
                </a:lnTo>
                <a:lnTo>
                  <a:pt x="2119571" y="43320"/>
                </a:lnTo>
                <a:lnTo>
                  <a:pt x="2110502" y="39237"/>
                </a:lnTo>
                <a:lnTo>
                  <a:pt x="2100752" y="35382"/>
                </a:lnTo>
                <a:lnTo>
                  <a:pt x="2091456" y="32206"/>
                </a:lnTo>
                <a:lnTo>
                  <a:pt x="2081706" y="29485"/>
                </a:lnTo>
                <a:lnTo>
                  <a:pt x="2071503" y="26990"/>
                </a:lnTo>
                <a:lnTo>
                  <a:pt x="2061527" y="25175"/>
                </a:lnTo>
                <a:lnTo>
                  <a:pt x="2051324" y="24041"/>
                </a:lnTo>
                <a:lnTo>
                  <a:pt x="2040667" y="23134"/>
                </a:lnTo>
                <a:lnTo>
                  <a:pt x="2030011" y="22907"/>
                </a:lnTo>
                <a:lnTo>
                  <a:pt x="458964" y="22907"/>
                </a:lnTo>
                <a:close/>
                <a:moveTo>
                  <a:pt x="458964" y="0"/>
                </a:moveTo>
                <a:lnTo>
                  <a:pt x="2030011" y="0"/>
                </a:lnTo>
                <a:lnTo>
                  <a:pt x="2042028" y="453"/>
                </a:lnTo>
                <a:lnTo>
                  <a:pt x="2053364" y="1134"/>
                </a:lnTo>
                <a:lnTo>
                  <a:pt x="2064701" y="2722"/>
                </a:lnTo>
                <a:lnTo>
                  <a:pt x="2076265" y="4763"/>
                </a:lnTo>
                <a:lnTo>
                  <a:pt x="2087148" y="7258"/>
                </a:lnTo>
                <a:lnTo>
                  <a:pt x="2098031" y="10433"/>
                </a:lnTo>
                <a:lnTo>
                  <a:pt x="2108688" y="14062"/>
                </a:lnTo>
                <a:lnTo>
                  <a:pt x="2118891" y="18371"/>
                </a:lnTo>
                <a:lnTo>
                  <a:pt x="2129094" y="22680"/>
                </a:lnTo>
                <a:lnTo>
                  <a:pt x="2138843" y="27897"/>
                </a:lnTo>
                <a:lnTo>
                  <a:pt x="2148593" y="33340"/>
                </a:lnTo>
                <a:lnTo>
                  <a:pt x="2157889" y="39237"/>
                </a:lnTo>
                <a:lnTo>
                  <a:pt x="2166959" y="45815"/>
                </a:lnTo>
                <a:lnTo>
                  <a:pt x="2175574" y="52392"/>
                </a:lnTo>
                <a:lnTo>
                  <a:pt x="2183737" y="59650"/>
                </a:lnTo>
                <a:lnTo>
                  <a:pt x="2191899" y="67361"/>
                </a:lnTo>
                <a:lnTo>
                  <a:pt x="2199382" y="75299"/>
                </a:lnTo>
                <a:lnTo>
                  <a:pt x="2206637" y="83691"/>
                </a:lnTo>
                <a:lnTo>
                  <a:pt x="2213212" y="92083"/>
                </a:lnTo>
                <a:lnTo>
                  <a:pt x="2219788" y="101155"/>
                </a:lnTo>
                <a:lnTo>
                  <a:pt x="2225683" y="110681"/>
                </a:lnTo>
                <a:lnTo>
                  <a:pt x="2231125" y="120207"/>
                </a:lnTo>
                <a:lnTo>
                  <a:pt x="2236340" y="129960"/>
                </a:lnTo>
                <a:lnTo>
                  <a:pt x="2241101" y="140166"/>
                </a:lnTo>
                <a:lnTo>
                  <a:pt x="2244955" y="150599"/>
                </a:lnTo>
                <a:lnTo>
                  <a:pt x="2248583" y="161032"/>
                </a:lnTo>
                <a:lnTo>
                  <a:pt x="2251758" y="172145"/>
                </a:lnTo>
                <a:lnTo>
                  <a:pt x="2254252" y="183032"/>
                </a:lnTo>
                <a:lnTo>
                  <a:pt x="2256292" y="194372"/>
                </a:lnTo>
                <a:lnTo>
                  <a:pt x="2257879" y="205713"/>
                </a:lnTo>
                <a:lnTo>
                  <a:pt x="2258786" y="217053"/>
                </a:lnTo>
                <a:lnTo>
                  <a:pt x="2259013" y="229074"/>
                </a:lnTo>
                <a:lnTo>
                  <a:pt x="2259013" y="2315689"/>
                </a:lnTo>
                <a:lnTo>
                  <a:pt x="2258786" y="2327483"/>
                </a:lnTo>
                <a:lnTo>
                  <a:pt x="2257879" y="2339050"/>
                </a:lnTo>
                <a:lnTo>
                  <a:pt x="2256292" y="2350617"/>
                </a:lnTo>
                <a:lnTo>
                  <a:pt x="2254252" y="2361958"/>
                </a:lnTo>
                <a:lnTo>
                  <a:pt x="2251758" y="2372844"/>
                </a:lnTo>
                <a:lnTo>
                  <a:pt x="2248583" y="2383731"/>
                </a:lnTo>
                <a:lnTo>
                  <a:pt x="2244955" y="2394391"/>
                </a:lnTo>
                <a:lnTo>
                  <a:pt x="2241101" y="2404824"/>
                </a:lnTo>
                <a:lnTo>
                  <a:pt x="2236340" y="2414803"/>
                </a:lnTo>
                <a:lnTo>
                  <a:pt x="2231125" y="2424783"/>
                </a:lnTo>
                <a:lnTo>
                  <a:pt x="2225683" y="2434309"/>
                </a:lnTo>
                <a:lnTo>
                  <a:pt x="2219788" y="2443608"/>
                </a:lnTo>
                <a:lnTo>
                  <a:pt x="2213212" y="2452680"/>
                </a:lnTo>
                <a:lnTo>
                  <a:pt x="2206637" y="2461299"/>
                </a:lnTo>
                <a:lnTo>
                  <a:pt x="2199382" y="2469464"/>
                </a:lnTo>
                <a:lnTo>
                  <a:pt x="2191899" y="2477629"/>
                </a:lnTo>
                <a:lnTo>
                  <a:pt x="2183737" y="2485113"/>
                </a:lnTo>
                <a:lnTo>
                  <a:pt x="2175574" y="2492371"/>
                </a:lnTo>
                <a:lnTo>
                  <a:pt x="2166959" y="2499175"/>
                </a:lnTo>
                <a:lnTo>
                  <a:pt x="2157889" y="2505526"/>
                </a:lnTo>
                <a:lnTo>
                  <a:pt x="2148593" y="2511649"/>
                </a:lnTo>
                <a:lnTo>
                  <a:pt x="2138843" y="2517093"/>
                </a:lnTo>
                <a:lnTo>
                  <a:pt x="2129094" y="2522309"/>
                </a:lnTo>
                <a:lnTo>
                  <a:pt x="2118891" y="2526619"/>
                </a:lnTo>
                <a:lnTo>
                  <a:pt x="2108688" y="2530701"/>
                </a:lnTo>
                <a:lnTo>
                  <a:pt x="2098031" y="2534330"/>
                </a:lnTo>
                <a:lnTo>
                  <a:pt x="2087148" y="2537505"/>
                </a:lnTo>
                <a:lnTo>
                  <a:pt x="2076265" y="2540000"/>
                </a:lnTo>
                <a:lnTo>
                  <a:pt x="2064701" y="2542268"/>
                </a:lnTo>
                <a:lnTo>
                  <a:pt x="2053364" y="2543402"/>
                </a:lnTo>
                <a:lnTo>
                  <a:pt x="2042028" y="2544536"/>
                </a:lnTo>
                <a:lnTo>
                  <a:pt x="2030011" y="2544763"/>
                </a:lnTo>
                <a:lnTo>
                  <a:pt x="458964" y="2544763"/>
                </a:lnTo>
                <a:lnTo>
                  <a:pt x="447400" y="2544536"/>
                </a:lnTo>
                <a:lnTo>
                  <a:pt x="435610" y="2543402"/>
                </a:lnTo>
                <a:lnTo>
                  <a:pt x="424273" y="2542268"/>
                </a:lnTo>
                <a:lnTo>
                  <a:pt x="413163" y="2540000"/>
                </a:lnTo>
                <a:lnTo>
                  <a:pt x="402053" y="2537505"/>
                </a:lnTo>
                <a:lnTo>
                  <a:pt x="391170" y="2534330"/>
                </a:lnTo>
                <a:lnTo>
                  <a:pt x="380513" y="2530701"/>
                </a:lnTo>
                <a:lnTo>
                  <a:pt x="370084" y="2526619"/>
                </a:lnTo>
                <a:lnTo>
                  <a:pt x="359880" y="2522309"/>
                </a:lnTo>
                <a:lnTo>
                  <a:pt x="350131" y="2517093"/>
                </a:lnTo>
                <a:lnTo>
                  <a:pt x="340608" y="2511649"/>
                </a:lnTo>
                <a:lnTo>
                  <a:pt x="331085" y="2505526"/>
                </a:lnTo>
                <a:lnTo>
                  <a:pt x="322469" y="2499175"/>
                </a:lnTo>
                <a:lnTo>
                  <a:pt x="313626" y="2492371"/>
                </a:lnTo>
                <a:lnTo>
                  <a:pt x="305237" y="2485113"/>
                </a:lnTo>
                <a:lnTo>
                  <a:pt x="297528" y="2477629"/>
                </a:lnTo>
                <a:lnTo>
                  <a:pt x="289819" y="2469464"/>
                </a:lnTo>
                <a:lnTo>
                  <a:pt x="282564" y="2461299"/>
                </a:lnTo>
                <a:lnTo>
                  <a:pt x="275762" y="2452680"/>
                </a:lnTo>
                <a:lnTo>
                  <a:pt x="269413" y="2443608"/>
                </a:lnTo>
                <a:lnTo>
                  <a:pt x="263518" y="2434309"/>
                </a:lnTo>
                <a:lnTo>
                  <a:pt x="257850" y="2424783"/>
                </a:lnTo>
                <a:lnTo>
                  <a:pt x="252862" y="2414803"/>
                </a:lnTo>
                <a:lnTo>
                  <a:pt x="248327" y="2404824"/>
                </a:lnTo>
                <a:lnTo>
                  <a:pt x="244019" y="2394391"/>
                </a:lnTo>
                <a:lnTo>
                  <a:pt x="240391" y="2383731"/>
                </a:lnTo>
                <a:lnTo>
                  <a:pt x="237444" y="2372844"/>
                </a:lnTo>
                <a:lnTo>
                  <a:pt x="234723" y="2361958"/>
                </a:lnTo>
                <a:lnTo>
                  <a:pt x="232682" y="2350617"/>
                </a:lnTo>
                <a:lnTo>
                  <a:pt x="231322" y="2339050"/>
                </a:lnTo>
                <a:lnTo>
                  <a:pt x="230415" y="2327483"/>
                </a:lnTo>
                <a:lnTo>
                  <a:pt x="230188" y="2315689"/>
                </a:lnTo>
                <a:lnTo>
                  <a:pt x="230188" y="2026965"/>
                </a:lnTo>
                <a:lnTo>
                  <a:pt x="369630" y="2026965"/>
                </a:lnTo>
                <a:lnTo>
                  <a:pt x="375298" y="2026738"/>
                </a:lnTo>
                <a:lnTo>
                  <a:pt x="381194" y="2026285"/>
                </a:lnTo>
                <a:lnTo>
                  <a:pt x="386862" y="2025604"/>
                </a:lnTo>
                <a:lnTo>
                  <a:pt x="392530" y="2024470"/>
                </a:lnTo>
                <a:lnTo>
                  <a:pt x="397972" y="2023336"/>
                </a:lnTo>
                <a:lnTo>
                  <a:pt x="403414" y="2021749"/>
                </a:lnTo>
                <a:lnTo>
                  <a:pt x="408628" y="2019934"/>
                </a:lnTo>
                <a:lnTo>
                  <a:pt x="413843" y="2017893"/>
                </a:lnTo>
                <a:lnTo>
                  <a:pt x="419058" y="2015852"/>
                </a:lnTo>
                <a:lnTo>
                  <a:pt x="424046" y="2013130"/>
                </a:lnTo>
                <a:lnTo>
                  <a:pt x="428581" y="2010408"/>
                </a:lnTo>
                <a:lnTo>
                  <a:pt x="433343" y="2007460"/>
                </a:lnTo>
                <a:lnTo>
                  <a:pt x="438104" y="2004285"/>
                </a:lnTo>
                <a:lnTo>
                  <a:pt x="442185" y="2000882"/>
                </a:lnTo>
                <a:lnTo>
                  <a:pt x="446266" y="1997254"/>
                </a:lnTo>
                <a:lnTo>
                  <a:pt x="450348" y="1993398"/>
                </a:lnTo>
                <a:lnTo>
                  <a:pt x="453975" y="1989542"/>
                </a:lnTo>
                <a:lnTo>
                  <a:pt x="457603" y="1985460"/>
                </a:lnTo>
                <a:lnTo>
                  <a:pt x="461004" y="1981377"/>
                </a:lnTo>
                <a:lnTo>
                  <a:pt x="464405" y="1976841"/>
                </a:lnTo>
                <a:lnTo>
                  <a:pt x="467353" y="1972305"/>
                </a:lnTo>
                <a:lnTo>
                  <a:pt x="470074" y="1967315"/>
                </a:lnTo>
                <a:lnTo>
                  <a:pt x="472794" y="1962552"/>
                </a:lnTo>
                <a:lnTo>
                  <a:pt x="474835" y="1957336"/>
                </a:lnTo>
                <a:lnTo>
                  <a:pt x="476876" y="1952119"/>
                </a:lnTo>
                <a:lnTo>
                  <a:pt x="478690" y="1947129"/>
                </a:lnTo>
                <a:lnTo>
                  <a:pt x="480277" y="1941686"/>
                </a:lnTo>
                <a:lnTo>
                  <a:pt x="481637" y="1936243"/>
                </a:lnTo>
                <a:lnTo>
                  <a:pt x="482544" y="1930799"/>
                </a:lnTo>
                <a:lnTo>
                  <a:pt x="483451" y="1924902"/>
                </a:lnTo>
                <a:lnTo>
                  <a:pt x="483904" y="1919232"/>
                </a:lnTo>
                <a:lnTo>
                  <a:pt x="483904" y="1913335"/>
                </a:lnTo>
                <a:lnTo>
                  <a:pt x="483904" y="1907665"/>
                </a:lnTo>
                <a:lnTo>
                  <a:pt x="483451" y="1901768"/>
                </a:lnTo>
                <a:lnTo>
                  <a:pt x="482544" y="1896325"/>
                </a:lnTo>
                <a:lnTo>
                  <a:pt x="481637" y="1890428"/>
                </a:lnTo>
                <a:lnTo>
                  <a:pt x="480277" y="1884985"/>
                </a:lnTo>
                <a:lnTo>
                  <a:pt x="478690" y="1879541"/>
                </a:lnTo>
                <a:lnTo>
                  <a:pt x="476876" y="1874325"/>
                </a:lnTo>
                <a:lnTo>
                  <a:pt x="474835" y="1869335"/>
                </a:lnTo>
                <a:lnTo>
                  <a:pt x="472794" y="1864345"/>
                </a:lnTo>
                <a:lnTo>
                  <a:pt x="470074" y="1859356"/>
                </a:lnTo>
                <a:lnTo>
                  <a:pt x="467353" y="1854366"/>
                </a:lnTo>
                <a:lnTo>
                  <a:pt x="464405" y="1850056"/>
                </a:lnTo>
                <a:lnTo>
                  <a:pt x="461004" y="1845747"/>
                </a:lnTo>
                <a:lnTo>
                  <a:pt x="457603" y="1841211"/>
                </a:lnTo>
                <a:lnTo>
                  <a:pt x="453975" y="1837129"/>
                </a:lnTo>
                <a:lnTo>
                  <a:pt x="450348" y="1833273"/>
                </a:lnTo>
                <a:lnTo>
                  <a:pt x="446266" y="1829417"/>
                </a:lnTo>
                <a:lnTo>
                  <a:pt x="442185" y="1826015"/>
                </a:lnTo>
                <a:lnTo>
                  <a:pt x="438104" y="1822613"/>
                </a:lnTo>
                <a:lnTo>
                  <a:pt x="433343" y="1819211"/>
                </a:lnTo>
                <a:lnTo>
                  <a:pt x="428581" y="1816262"/>
                </a:lnTo>
                <a:lnTo>
                  <a:pt x="424046" y="1813541"/>
                </a:lnTo>
                <a:lnTo>
                  <a:pt x="419058" y="1811273"/>
                </a:lnTo>
                <a:lnTo>
                  <a:pt x="413843" y="1808778"/>
                </a:lnTo>
                <a:lnTo>
                  <a:pt x="408628" y="1806737"/>
                </a:lnTo>
                <a:lnTo>
                  <a:pt x="403414" y="1804922"/>
                </a:lnTo>
                <a:lnTo>
                  <a:pt x="397972" y="1803334"/>
                </a:lnTo>
                <a:lnTo>
                  <a:pt x="392530" y="1801974"/>
                </a:lnTo>
                <a:lnTo>
                  <a:pt x="386862" y="1801293"/>
                </a:lnTo>
                <a:lnTo>
                  <a:pt x="381194" y="1800613"/>
                </a:lnTo>
                <a:lnTo>
                  <a:pt x="375298" y="1799932"/>
                </a:lnTo>
                <a:lnTo>
                  <a:pt x="369630" y="1799932"/>
                </a:lnTo>
                <a:lnTo>
                  <a:pt x="230188" y="1799932"/>
                </a:lnTo>
                <a:lnTo>
                  <a:pt x="230188" y="1385784"/>
                </a:lnTo>
                <a:lnTo>
                  <a:pt x="369630" y="1385784"/>
                </a:lnTo>
                <a:lnTo>
                  <a:pt x="375298" y="1385557"/>
                </a:lnTo>
                <a:lnTo>
                  <a:pt x="381194" y="1385331"/>
                </a:lnTo>
                <a:lnTo>
                  <a:pt x="386862" y="1384650"/>
                </a:lnTo>
                <a:lnTo>
                  <a:pt x="392530" y="1383516"/>
                </a:lnTo>
                <a:lnTo>
                  <a:pt x="397972" y="1382155"/>
                </a:lnTo>
                <a:lnTo>
                  <a:pt x="403414" y="1380795"/>
                </a:lnTo>
                <a:lnTo>
                  <a:pt x="408628" y="1378980"/>
                </a:lnTo>
                <a:lnTo>
                  <a:pt x="413843" y="1376712"/>
                </a:lnTo>
                <a:lnTo>
                  <a:pt x="419058" y="1374671"/>
                </a:lnTo>
                <a:lnTo>
                  <a:pt x="424046" y="1372176"/>
                </a:lnTo>
                <a:lnTo>
                  <a:pt x="428581" y="1369227"/>
                </a:lnTo>
                <a:lnTo>
                  <a:pt x="433343" y="1366506"/>
                </a:lnTo>
                <a:lnTo>
                  <a:pt x="438104" y="1363331"/>
                </a:lnTo>
                <a:lnTo>
                  <a:pt x="442185" y="1359928"/>
                </a:lnTo>
                <a:lnTo>
                  <a:pt x="446266" y="1356300"/>
                </a:lnTo>
                <a:lnTo>
                  <a:pt x="450348" y="1352671"/>
                </a:lnTo>
                <a:lnTo>
                  <a:pt x="453975" y="1348588"/>
                </a:lnTo>
                <a:lnTo>
                  <a:pt x="457603" y="1344732"/>
                </a:lnTo>
                <a:lnTo>
                  <a:pt x="461004" y="1340196"/>
                </a:lnTo>
                <a:lnTo>
                  <a:pt x="464405" y="1335887"/>
                </a:lnTo>
                <a:lnTo>
                  <a:pt x="467353" y="1331124"/>
                </a:lnTo>
                <a:lnTo>
                  <a:pt x="470074" y="1326588"/>
                </a:lnTo>
                <a:lnTo>
                  <a:pt x="472794" y="1321598"/>
                </a:lnTo>
                <a:lnTo>
                  <a:pt x="474835" y="1316608"/>
                </a:lnTo>
                <a:lnTo>
                  <a:pt x="476876" y="1311392"/>
                </a:lnTo>
                <a:lnTo>
                  <a:pt x="478690" y="1305949"/>
                </a:lnTo>
                <a:lnTo>
                  <a:pt x="480277" y="1300732"/>
                </a:lnTo>
                <a:lnTo>
                  <a:pt x="481637" y="1295289"/>
                </a:lnTo>
                <a:lnTo>
                  <a:pt x="482544" y="1289619"/>
                </a:lnTo>
                <a:lnTo>
                  <a:pt x="483451" y="1283948"/>
                </a:lnTo>
                <a:lnTo>
                  <a:pt x="483904" y="1278278"/>
                </a:lnTo>
                <a:lnTo>
                  <a:pt x="483904" y="1272381"/>
                </a:lnTo>
                <a:lnTo>
                  <a:pt x="483904" y="1266711"/>
                </a:lnTo>
                <a:lnTo>
                  <a:pt x="483451" y="1260814"/>
                </a:lnTo>
                <a:lnTo>
                  <a:pt x="482544" y="1255144"/>
                </a:lnTo>
                <a:lnTo>
                  <a:pt x="481637" y="1249474"/>
                </a:lnTo>
                <a:lnTo>
                  <a:pt x="480277" y="1244031"/>
                </a:lnTo>
                <a:lnTo>
                  <a:pt x="478690" y="1238814"/>
                </a:lnTo>
                <a:lnTo>
                  <a:pt x="476876" y="1233371"/>
                </a:lnTo>
                <a:lnTo>
                  <a:pt x="474835" y="1228154"/>
                </a:lnTo>
                <a:lnTo>
                  <a:pt x="472794" y="1223391"/>
                </a:lnTo>
                <a:lnTo>
                  <a:pt x="470074" y="1218401"/>
                </a:lnTo>
                <a:lnTo>
                  <a:pt x="467353" y="1213639"/>
                </a:lnTo>
                <a:lnTo>
                  <a:pt x="464405" y="1209102"/>
                </a:lnTo>
                <a:lnTo>
                  <a:pt x="461004" y="1204566"/>
                </a:lnTo>
                <a:lnTo>
                  <a:pt x="457603" y="1200257"/>
                </a:lnTo>
                <a:lnTo>
                  <a:pt x="453975" y="1196175"/>
                </a:lnTo>
                <a:lnTo>
                  <a:pt x="450348" y="1192092"/>
                </a:lnTo>
                <a:lnTo>
                  <a:pt x="446266" y="1188463"/>
                </a:lnTo>
                <a:lnTo>
                  <a:pt x="442185" y="1184834"/>
                </a:lnTo>
                <a:lnTo>
                  <a:pt x="438104" y="1181659"/>
                </a:lnTo>
                <a:lnTo>
                  <a:pt x="433343" y="1178484"/>
                </a:lnTo>
                <a:lnTo>
                  <a:pt x="428581" y="1175308"/>
                </a:lnTo>
                <a:lnTo>
                  <a:pt x="424046" y="1172813"/>
                </a:lnTo>
                <a:lnTo>
                  <a:pt x="419058" y="1170092"/>
                </a:lnTo>
                <a:lnTo>
                  <a:pt x="413843" y="1167824"/>
                </a:lnTo>
                <a:lnTo>
                  <a:pt x="408628" y="1165783"/>
                </a:lnTo>
                <a:lnTo>
                  <a:pt x="403414" y="1164195"/>
                </a:lnTo>
                <a:lnTo>
                  <a:pt x="397972" y="1162607"/>
                </a:lnTo>
                <a:lnTo>
                  <a:pt x="392530" y="1161246"/>
                </a:lnTo>
                <a:lnTo>
                  <a:pt x="386862" y="1160339"/>
                </a:lnTo>
                <a:lnTo>
                  <a:pt x="381194" y="1159432"/>
                </a:lnTo>
                <a:lnTo>
                  <a:pt x="375298" y="1158978"/>
                </a:lnTo>
                <a:lnTo>
                  <a:pt x="369630" y="1158978"/>
                </a:lnTo>
                <a:lnTo>
                  <a:pt x="230188" y="1158978"/>
                </a:lnTo>
                <a:lnTo>
                  <a:pt x="230188" y="744831"/>
                </a:lnTo>
                <a:lnTo>
                  <a:pt x="369630" y="744831"/>
                </a:lnTo>
                <a:lnTo>
                  <a:pt x="375298" y="744831"/>
                </a:lnTo>
                <a:lnTo>
                  <a:pt x="381194" y="744377"/>
                </a:lnTo>
                <a:lnTo>
                  <a:pt x="386862" y="743470"/>
                </a:lnTo>
                <a:lnTo>
                  <a:pt x="392530" y="742563"/>
                </a:lnTo>
                <a:lnTo>
                  <a:pt x="397972" y="741429"/>
                </a:lnTo>
                <a:lnTo>
                  <a:pt x="403414" y="739841"/>
                </a:lnTo>
                <a:lnTo>
                  <a:pt x="408628" y="738026"/>
                </a:lnTo>
                <a:lnTo>
                  <a:pt x="413843" y="735985"/>
                </a:lnTo>
                <a:lnTo>
                  <a:pt x="419058" y="733717"/>
                </a:lnTo>
                <a:lnTo>
                  <a:pt x="424046" y="731222"/>
                </a:lnTo>
                <a:lnTo>
                  <a:pt x="428581" y="728501"/>
                </a:lnTo>
                <a:lnTo>
                  <a:pt x="433343" y="725325"/>
                </a:lnTo>
                <a:lnTo>
                  <a:pt x="438104" y="722377"/>
                </a:lnTo>
                <a:lnTo>
                  <a:pt x="442185" y="718975"/>
                </a:lnTo>
                <a:lnTo>
                  <a:pt x="446266" y="715573"/>
                </a:lnTo>
                <a:lnTo>
                  <a:pt x="450348" y="711717"/>
                </a:lnTo>
                <a:lnTo>
                  <a:pt x="453975" y="707861"/>
                </a:lnTo>
                <a:lnTo>
                  <a:pt x="457603" y="703552"/>
                </a:lnTo>
                <a:lnTo>
                  <a:pt x="461004" y="699243"/>
                </a:lnTo>
                <a:lnTo>
                  <a:pt x="464405" y="694706"/>
                </a:lnTo>
                <a:lnTo>
                  <a:pt x="467353" y="690170"/>
                </a:lnTo>
                <a:lnTo>
                  <a:pt x="470074" y="685407"/>
                </a:lnTo>
                <a:lnTo>
                  <a:pt x="472794" y="680645"/>
                </a:lnTo>
                <a:lnTo>
                  <a:pt x="474835" y="675655"/>
                </a:lnTo>
                <a:lnTo>
                  <a:pt x="476876" y="670438"/>
                </a:lnTo>
                <a:lnTo>
                  <a:pt x="478690" y="665222"/>
                </a:lnTo>
                <a:lnTo>
                  <a:pt x="480277" y="659778"/>
                </a:lnTo>
                <a:lnTo>
                  <a:pt x="481637" y="654335"/>
                </a:lnTo>
                <a:lnTo>
                  <a:pt x="482544" y="648665"/>
                </a:lnTo>
                <a:lnTo>
                  <a:pt x="483451" y="642995"/>
                </a:lnTo>
                <a:lnTo>
                  <a:pt x="483904" y="637325"/>
                </a:lnTo>
                <a:lnTo>
                  <a:pt x="483904" y="631428"/>
                </a:lnTo>
                <a:lnTo>
                  <a:pt x="483904" y="625531"/>
                </a:lnTo>
                <a:lnTo>
                  <a:pt x="483451" y="619861"/>
                </a:lnTo>
                <a:lnTo>
                  <a:pt x="482544" y="614190"/>
                </a:lnTo>
                <a:lnTo>
                  <a:pt x="481637" y="608747"/>
                </a:lnTo>
                <a:lnTo>
                  <a:pt x="480277" y="603077"/>
                </a:lnTo>
                <a:lnTo>
                  <a:pt x="478690" y="597860"/>
                </a:lnTo>
                <a:lnTo>
                  <a:pt x="476876" y="592417"/>
                </a:lnTo>
                <a:lnTo>
                  <a:pt x="474835" y="587427"/>
                </a:lnTo>
                <a:lnTo>
                  <a:pt x="472794" y="582211"/>
                </a:lnTo>
                <a:lnTo>
                  <a:pt x="470074" y="577448"/>
                </a:lnTo>
                <a:lnTo>
                  <a:pt x="467353" y="572685"/>
                </a:lnTo>
                <a:lnTo>
                  <a:pt x="464405" y="567922"/>
                </a:lnTo>
                <a:lnTo>
                  <a:pt x="461004" y="563613"/>
                </a:lnTo>
                <a:lnTo>
                  <a:pt x="457603" y="559530"/>
                </a:lnTo>
                <a:lnTo>
                  <a:pt x="453975" y="555221"/>
                </a:lnTo>
                <a:lnTo>
                  <a:pt x="450348" y="551138"/>
                </a:lnTo>
                <a:lnTo>
                  <a:pt x="446266" y="547509"/>
                </a:lnTo>
                <a:lnTo>
                  <a:pt x="442185" y="543881"/>
                </a:lnTo>
                <a:lnTo>
                  <a:pt x="438104" y="540478"/>
                </a:lnTo>
                <a:lnTo>
                  <a:pt x="433343" y="537303"/>
                </a:lnTo>
                <a:lnTo>
                  <a:pt x="428581" y="534581"/>
                </a:lnTo>
                <a:lnTo>
                  <a:pt x="424046" y="531633"/>
                </a:lnTo>
                <a:lnTo>
                  <a:pt x="419058" y="529138"/>
                </a:lnTo>
                <a:lnTo>
                  <a:pt x="413843" y="527097"/>
                </a:lnTo>
                <a:lnTo>
                  <a:pt x="408628" y="525056"/>
                </a:lnTo>
                <a:lnTo>
                  <a:pt x="403414" y="523241"/>
                </a:lnTo>
                <a:lnTo>
                  <a:pt x="397972" y="521654"/>
                </a:lnTo>
                <a:lnTo>
                  <a:pt x="392530" y="520293"/>
                </a:lnTo>
                <a:lnTo>
                  <a:pt x="386862" y="519159"/>
                </a:lnTo>
                <a:lnTo>
                  <a:pt x="381194" y="518478"/>
                </a:lnTo>
                <a:lnTo>
                  <a:pt x="375298" y="518251"/>
                </a:lnTo>
                <a:lnTo>
                  <a:pt x="369630" y="518025"/>
                </a:lnTo>
                <a:lnTo>
                  <a:pt x="230188" y="518025"/>
                </a:lnTo>
                <a:lnTo>
                  <a:pt x="230188" y="229074"/>
                </a:lnTo>
                <a:lnTo>
                  <a:pt x="230415" y="217053"/>
                </a:lnTo>
                <a:lnTo>
                  <a:pt x="231322" y="205713"/>
                </a:lnTo>
                <a:lnTo>
                  <a:pt x="232682" y="194372"/>
                </a:lnTo>
                <a:lnTo>
                  <a:pt x="234723" y="183032"/>
                </a:lnTo>
                <a:lnTo>
                  <a:pt x="237444" y="172145"/>
                </a:lnTo>
                <a:lnTo>
                  <a:pt x="240391" y="161032"/>
                </a:lnTo>
                <a:lnTo>
                  <a:pt x="244019" y="150599"/>
                </a:lnTo>
                <a:lnTo>
                  <a:pt x="248327" y="140166"/>
                </a:lnTo>
                <a:lnTo>
                  <a:pt x="252862" y="129960"/>
                </a:lnTo>
                <a:lnTo>
                  <a:pt x="257850" y="120207"/>
                </a:lnTo>
                <a:lnTo>
                  <a:pt x="263518" y="110681"/>
                </a:lnTo>
                <a:lnTo>
                  <a:pt x="269413" y="101155"/>
                </a:lnTo>
                <a:lnTo>
                  <a:pt x="275762" y="92083"/>
                </a:lnTo>
                <a:lnTo>
                  <a:pt x="282564" y="83691"/>
                </a:lnTo>
                <a:lnTo>
                  <a:pt x="289819" y="75299"/>
                </a:lnTo>
                <a:lnTo>
                  <a:pt x="297528" y="67361"/>
                </a:lnTo>
                <a:lnTo>
                  <a:pt x="305237" y="59650"/>
                </a:lnTo>
                <a:lnTo>
                  <a:pt x="313626" y="52392"/>
                </a:lnTo>
                <a:lnTo>
                  <a:pt x="322469" y="45815"/>
                </a:lnTo>
                <a:lnTo>
                  <a:pt x="331085" y="39237"/>
                </a:lnTo>
                <a:lnTo>
                  <a:pt x="340608" y="33340"/>
                </a:lnTo>
                <a:lnTo>
                  <a:pt x="350131" y="27897"/>
                </a:lnTo>
                <a:lnTo>
                  <a:pt x="359880" y="22680"/>
                </a:lnTo>
                <a:lnTo>
                  <a:pt x="370084" y="18371"/>
                </a:lnTo>
                <a:lnTo>
                  <a:pt x="380513" y="14062"/>
                </a:lnTo>
                <a:lnTo>
                  <a:pt x="391170" y="10433"/>
                </a:lnTo>
                <a:lnTo>
                  <a:pt x="402053" y="7258"/>
                </a:lnTo>
                <a:lnTo>
                  <a:pt x="413163" y="4763"/>
                </a:lnTo>
                <a:lnTo>
                  <a:pt x="424273" y="2722"/>
                </a:lnTo>
                <a:lnTo>
                  <a:pt x="435610" y="1134"/>
                </a:lnTo>
                <a:lnTo>
                  <a:pt x="447400" y="453"/>
                </a:lnTo>
                <a:lnTo>
                  <a:pt x="458964" y="0"/>
                </a:lnTo>
                <a:close/>
              </a:path>
            </a:pathLst>
          </a:custGeom>
          <a:solidFill>
            <a:srgbClr val="FFFFFF"/>
          </a:solidFill>
          <a:ln>
            <a:noFill/>
          </a:ln>
        </p:spPr>
        <p:txBody>
          <a:bodyPr wrap="square" anchor="ctr">
            <a:norm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1pPr>
            <a:lvl2pPr marL="4572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2pPr>
            <a:lvl3pPr marL="9144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3pPr>
            <a:lvl4pPr marL="13716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4pPr>
            <a:lvl5pPr marL="18288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5pPr>
            <a:lvl6pPr marL="22860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6pPr>
            <a:lvl7pPr marL="27432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7pPr>
            <a:lvl8pPr marL="32004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8pPr>
            <a:lvl9pPr marL="36576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9pPr>
          </a:lstStyle>
          <a:p>
            <a:pPr algn="ctr">
              <a:defRPr/>
            </a:pPr>
            <a:endParaRPr lang="zh-CN" altLang="en-US">
              <a:solidFill>
                <a:srgbClr val="FFFFFF"/>
              </a:solidFill>
              <a:latin typeface="Arial" panose="020B0604020202020204" pitchFamily="34" charset="0"/>
              <a:ea typeface="微软雅黑" panose="020B0503020204020204" pitchFamily="34" charset="-122"/>
            </a:endParaRPr>
          </a:p>
        </p:txBody>
      </p:sp>
      <p:sp>
        <p:nvSpPr>
          <p:cNvPr id="32" name="文本框 14"/>
          <p:cNvSpPr txBox="1">
            <a:spLocks noChangeArrowheads="1"/>
          </p:cNvSpPr>
          <p:nvPr>
            <p:custDataLst>
              <p:tags r:id="rId24"/>
            </p:custDataLst>
          </p:nvPr>
        </p:nvSpPr>
        <p:spPr bwMode="auto">
          <a:xfrm>
            <a:off x="775549" y="4624621"/>
            <a:ext cx="2310224"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rgbClr val="000000"/>
                </a:solidFill>
                <a:latin typeface="Calibri" panose="020F0502020204030204" charset="0"/>
                <a:ea typeface="宋体" panose="02010600030101010101" pitchFamily="2" charset="-122"/>
              </a:defRPr>
            </a:lvl1pPr>
            <a:lvl2pPr marL="742950" indent="-285750">
              <a:defRPr>
                <a:solidFill>
                  <a:srgbClr val="000000"/>
                </a:solidFill>
                <a:latin typeface="Calibri" panose="020F0502020204030204" charset="0"/>
                <a:ea typeface="宋体" panose="02010600030101010101" pitchFamily="2" charset="-122"/>
              </a:defRPr>
            </a:lvl2pPr>
            <a:lvl3pPr marL="1143000" indent="-228600">
              <a:defRPr>
                <a:solidFill>
                  <a:srgbClr val="000000"/>
                </a:solidFill>
                <a:latin typeface="Calibri" panose="020F0502020204030204" charset="0"/>
                <a:ea typeface="宋体" panose="02010600030101010101" pitchFamily="2" charset="-122"/>
              </a:defRPr>
            </a:lvl3pPr>
            <a:lvl4pPr marL="1600200" indent="-228600">
              <a:defRPr>
                <a:solidFill>
                  <a:srgbClr val="000000"/>
                </a:solidFill>
                <a:latin typeface="Calibri" panose="020F0502020204030204" charset="0"/>
                <a:ea typeface="宋体" panose="02010600030101010101" pitchFamily="2" charset="-122"/>
              </a:defRPr>
            </a:lvl4pPr>
            <a:lvl5pPr marL="2057400" indent="-22860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a:lnSpc>
                <a:spcPct val="120000"/>
              </a:lnSpc>
            </a:pPr>
            <a:r>
              <a:rPr lang="zh-CN" altLang="en-US" sz="2000" b="1" spc="300">
                <a:solidFill>
                  <a:srgbClr val="9BC674"/>
                </a:solidFill>
                <a:latin typeface="Arial" panose="020B0604020202020204" pitchFamily="34" charset="0"/>
                <a:ea typeface="微软雅黑" panose="020B0503020204020204" pitchFamily="34" charset="-122"/>
                <a:cs typeface="+mn-ea"/>
              </a:rPr>
              <a:t>表 ⇋</a:t>
            </a:r>
            <a:r>
              <a:rPr lang="en-US" altLang="zh-CN" sz="2000" b="1" spc="300">
                <a:solidFill>
                  <a:srgbClr val="9BC674"/>
                </a:solidFill>
                <a:latin typeface="Arial" panose="020B0604020202020204" pitchFamily="34" charset="0"/>
                <a:ea typeface="微软雅黑" panose="020B0503020204020204" pitchFamily="34" charset="-122"/>
                <a:cs typeface="+mn-ea"/>
              </a:rPr>
              <a:t> </a:t>
            </a:r>
            <a:r>
              <a:rPr lang="zh-CN" altLang="en-US" sz="2000" b="1" spc="300">
                <a:solidFill>
                  <a:srgbClr val="9BC674"/>
                </a:solidFill>
                <a:latin typeface="Arial" panose="020B0604020202020204" pitchFamily="34" charset="0"/>
                <a:ea typeface="微软雅黑" panose="020B0503020204020204" pitchFamily="34" charset="-122"/>
                <a:cs typeface="+mn-ea"/>
              </a:rPr>
              <a:t>表</a:t>
            </a:r>
            <a:endParaRPr lang="zh-CN" altLang="en-US" sz="2000" b="1" spc="300">
              <a:solidFill>
                <a:srgbClr val="9BC674"/>
              </a:solidFill>
              <a:latin typeface="Arial" panose="020B0604020202020204" pitchFamily="34" charset="0"/>
              <a:ea typeface="微软雅黑" panose="020B0503020204020204" pitchFamily="34" charset="-122"/>
              <a:cs typeface="+mn-ea"/>
            </a:endParaRPr>
          </a:p>
        </p:txBody>
      </p:sp>
      <p:sp>
        <p:nvSpPr>
          <p:cNvPr id="33" name="文本框 32"/>
          <p:cNvSpPr txBox="1"/>
          <p:nvPr>
            <p:custDataLst>
              <p:tags r:id="rId25"/>
            </p:custDataLst>
          </p:nvPr>
        </p:nvSpPr>
        <p:spPr>
          <a:xfrm>
            <a:off x="775549" y="5129351"/>
            <a:ext cx="2310224" cy="715971"/>
          </a:xfrm>
          <a:prstGeom prst="rect">
            <a:avLst/>
          </a:prstGeom>
          <a:noFill/>
        </p:spPr>
        <p:txBody>
          <a:bodyPr wrap="square" rtlCol="0">
            <a:normAutofit fontScale="80000" lnSpcReduction="10000"/>
          </a:bodyPr>
          <a:lstStyle>
            <a:defPPr>
              <a:defRPr lang="zh-CN"/>
            </a:defPPr>
            <a:lvl1pPr algn="r">
              <a:lnSpc>
                <a:spcPct val="120000"/>
              </a:lnSpc>
              <a:defRPr sz="1600" spc="150">
                <a:latin typeface="微软雅黑" panose="020B0503020204020204" pitchFamily="34" charset="-122"/>
                <a:ea typeface="微软雅黑" panose="020B0503020204020204" pitchFamily="34" charset="-122"/>
              </a:defRPr>
            </a:lvl1pPr>
          </a:lstStyle>
          <a:p>
            <a:r>
              <a:rPr lang="zh-CN" altLang="en-US">
                <a:latin typeface="Arial" panose="020B0604020202020204" pitchFamily="34" charset="0"/>
              </a:rPr>
              <a:t>同构库同构</a:t>
            </a:r>
            <a:r>
              <a:rPr lang="en-US" altLang="zh-CN">
                <a:latin typeface="Arial" panose="020B0604020202020204" pitchFamily="34" charset="0"/>
              </a:rPr>
              <a:t>/</a:t>
            </a:r>
            <a:r>
              <a:rPr lang="zh-CN" altLang="en-US">
                <a:latin typeface="Arial" panose="020B0604020202020204" pitchFamily="34" charset="0"/>
              </a:rPr>
              <a:t>异构表、异构库同构</a:t>
            </a:r>
            <a:r>
              <a:rPr lang="en-US" altLang="zh-CN">
                <a:latin typeface="Arial" panose="020B0604020202020204" pitchFamily="34" charset="0"/>
              </a:rPr>
              <a:t>/</a:t>
            </a:r>
            <a:r>
              <a:rPr lang="zh-CN" altLang="en-US">
                <a:latin typeface="Arial" panose="020B0604020202020204" pitchFamily="34" charset="0"/>
              </a:rPr>
              <a:t>异构表数据同步</a:t>
            </a:r>
            <a:endParaRPr lang="zh-CN" altLang="en-US">
              <a:latin typeface="Arial" panose="020B0604020202020204" pitchFamily="34" charset="0"/>
            </a:endParaRPr>
          </a:p>
        </p:txBody>
      </p:sp>
      <p:sp>
        <p:nvSpPr>
          <p:cNvPr id="34" name="文本框 33"/>
          <p:cNvSpPr txBox="1"/>
          <p:nvPr>
            <p:custDataLst>
              <p:tags r:id="rId26"/>
            </p:custDataLst>
          </p:nvPr>
        </p:nvSpPr>
        <p:spPr>
          <a:xfrm>
            <a:off x="153328" y="4865138"/>
            <a:ext cx="413238" cy="400110"/>
          </a:xfrm>
          <a:prstGeom prst="rect">
            <a:avLst/>
          </a:prstGeom>
          <a:noFill/>
        </p:spPr>
        <p:txBody>
          <a:bodyPr wrap="square" rtlCol="0">
            <a:normAutofit/>
          </a:bodyPr>
          <a:lstStyle/>
          <a:p>
            <a:r>
              <a:rPr lang="zh-CN" altLang="en-US" sz="2000" b="1" dirty="0">
                <a:solidFill>
                  <a:srgbClr val="9BC674"/>
                </a:solidFill>
              </a:rPr>
              <a:t>⑤</a:t>
            </a:r>
            <a:endParaRPr lang="zh-CN" altLang="en-US" sz="2000" b="1" dirty="0">
              <a:solidFill>
                <a:srgbClr val="9BC674"/>
              </a:solidFill>
            </a:endParaRPr>
          </a:p>
        </p:txBody>
      </p:sp>
      <p:cxnSp>
        <p:nvCxnSpPr>
          <p:cNvPr id="35" name="MH_Other_19"/>
          <p:cNvCxnSpPr/>
          <p:nvPr>
            <p:custDataLst>
              <p:tags r:id="rId27"/>
            </p:custDataLst>
          </p:nvPr>
        </p:nvCxnSpPr>
        <p:spPr>
          <a:xfrm flipH="1">
            <a:off x="5464595" y="2912904"/>
            <a:ext cx="2728913" cy="0"/>
          </a:xfrm>
          <a:prstGeom prst="line">
            <a:avLst/>
          </a:prstGeom>
          <a:ln>
            <a:solidFill>
              <a:srgbClr val="DB8087"/>
            </a:solidFill>
            <a:prstDash val="dash"/>
            <a:headEnd type="oval"/>
          </a:ln>
        </p:spPr>
        <p:style>
          <a:lnRef idx="1">
            <a:srgbClr val="48A5BD"/>
          </a:lnRef>
          <a:fillRef idx="0">
            <a:srgbClr val="48A5BD"/>
          </a:fillRef>
          <a:effectRef idx="0">
            <a:srgbClr val="48A5BD"/>
          </a:effectRef>
          <a:fontRef idx="minor">
            <a:srgbClr val="000000"/>
          </a:fontRef>
        </p:style>
      </p:cxnSp>
      <p:sp>
        <p:nvSpPr>
          <p:cNvPr id="36" name="MH_Other_4"/>
          <p:cNvSpPr/>
          <p:nvPr>
            <p:custDataLst>
              <p:tags r:id="rId28"/>
            </p:custDataLst>
          </p:nvPr>
        </p:nvSpPr>
        <p:spPr>
          <a:xfrm flipH="1">
            <a:off x="4381500" y="2388084"/>
            <a:ext cx="971192" cy="973414"/>
          </a:xfrm>
          <a:prstGeom prst="ellipse">
            <a:avLst/>
          </a:prstGeom>
          <a:solidFill>
            <a:srgbClr val="DB8087"/>
          </a:solidFill>
          <a:ln>
            <a:noFill/>
          </a:ln>
        </p:spPr>
        <p:style>
          <a:lnRef idx="2">
            <a:srgbClr val="48A5BD">
              <a:shade val="50000"/>
            </a:srgbClr>
          </a:lnRef>
          <a:fillRef idx="1">
            <a:srgbClr val="48A5BD"/>
          </a:fillRef>
          <a:effectRef idx="0">
            <a:srgbClr val="48A5BD"/>
          </a:effectRef>
          <a:fontRef idx="minor">
            <a:srgbClr val="FFFFFF"/>
          </a:fontRef>
        </p:style>
        <p:txBody>
          <a:bodyPr wrap="square" anchor="ctr">
            <a:normAutofit/>
          </a:bodyPr>
          <a:lstStyle/>
          <a:p>
            <a:pPr algn="ctr">
              <a:defRPr/>
            </a:pPr>
            <a:endParaRPr lang="zh-CN" altLang="en-US" sz="2000" dirty="0">
              <a:solidFill>
                <a:srgbClr val="FEFFFF"/>
              </a:solidFill>
            </a:endParaRPr>
          </a:p>
        </p:txBody>
      </p:sp>
      <p:sp>
        <p:nvSpPr>
          <p:cNvPr id="37" name="MH_Other_5"/>
          <p:cNvSpPr/>
          <p:nvPr>
            <p:custDataLst>
              <p:tags r:id="rId29"/>
            </p:custDataLst>
          </p:nvPr>
        </p:nvSpPr>
        <p:spPr>
          <a:xfrm flipH="1">
            <a:off x="4550403" y="2263629"/>
            <a:ext cx="926744" cy="1346778"/>
          </a:xfrm>
          <a:custGeom>
            <a:avLst/>
            <a:gdLst>
              <a:gd name="connsiteX0" fmla="*/ 436034 w 661577"/>
              <a:gd name="connsiteY0" fmla="*/ 0 h 960970"/>
              <a:gd name="connsiteX1" fmla="*/ 436034 w 661577"/>
              <a:gd name="connsiteY1" fmla="*/ 31343 h 960970"/>
              <a:gd name="connsiteX2" fmla="*/ 436033 w 661577"/>
              <a:gd name="connsiteY2" fmla="*/ 31343 h 960970"/>
              <a:gd name="connsiteX3" fmla="*/ 31342 w 661577"/>
              <a:gd name="connsiteY3" fmla="*/ 436034 h 960970"/>
              <a:gd name="connsiteX4" fmla="*/ 436033 w 661577"/>
              <a:gd name="connsiteY4" fmla="*/ 840725 h 960970"/>
              <a:gd name="connsiteX5" fmla="*/ 436034 w 661577"/>
              <a:gd name="connsiteY5" fmla="*/ 840725 h 960970"/>
              <a:gd name="connsiteX6" fmla="*/ 436034 w 661577"/>
              <a:gd name="connsiteY6" fmla="*/ 840582 h 960970"/>
              <a:gd name="connsiteX7" fmla="*/ 661013 w 661577"/>
              <a:gd name="connsiteY7" fmla="*/ 958769 h 960970"/>
              <a:gd name="connsiteX8" fmla="*/ 661577 w 661577"/>
              <a:gd name="connsiteY8" fmla="*/ 960970 h 960970"/>
              <a:gd name="connsiteX9" fmla="*/ 616261 w 661577"/>
              <a:gd name="connsiteY9" fmla="*/ 960970 h 960970"/>
              <a:gd name="connsiteX10" fmla="*/ 612658 w 661577"/>
              <a:gd name="connsiteY10" fmla="*/ 949974 h 960970"/>
              <a:gd name="connsiteX11" fmla="*/ 436035 w 661577"/>
              <a:gd name="connsiteY11" fmla="*/ 871925 h 960970"/>
              <a:gd name="connsiteX12" fmla="*/ 436034 w 661577"/>
              <a:gd name="connsiteY12" fmla="*/ 871925 h 960970"/>
              <a:gd name="connsiteX13" fmla="*/ 436034 w 661577"/>
              <a:gd name="connsiteY13" fmla="*/ 872068 h 960970"/>
              <a:gd name="connsiteX14" fmla="*/ 0 w 661577"/>
              <a:gd name="connsiteY14" fmla="*/ 436034 h 960970"/>
              <a:gd name="connsiteX15" fmla="*/ 436034 w 661577"/>
              <a:gd name="connsiteY15" fmla="*/ 0 h 96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1577" h="960970">
                <a:moveTo>
                  <a:pt x="436034" y="0"/>
                </a:moveTo>
                <a:lnTo>
                  <a:pt x="436034" y="31343"/>
                </a:lnTo>
                <a:lnTo>
                  <a:pt x="436033" y="31343"/>
                </a:lnTo>
                <a:cubicBezTo>
                  <a:pt x="212528" y="31343"/>
                  <a:pt x="31342" y="212529"/>
                  <a:pt x="31342" y="436034"/>
                </a:cubicBezTo>
                <a:cubicBezTo>
                  <a:pt x="31342" y="659539"/>
                  <a:pt x="212528" y="840725"/>
                  <a:pt x="436033" y="840725"/>
                </a:cubicBezTo>
                <a:lnTo>
                  <a:pt x="436034" y="840725"/>
                </a:lnTo>
                <a:lnTo>
                  <a:pt x="436034" y="840582"/>
                </a:lnTo>
                <a:cubicBezTo>
                  <a:pt x="556441" y="840582"/>
                  <a:pt x="582106" y="879862"/>
                  <a:pt x="661013" y="958769"/>
                </a:cubicBezTo>
                <a:lnTo>
                  <a:pt x="661577" y="960970"/>
                </a:lnTo>
                <a:lnTo>
                  <a:pt x="616261" y="960970"/>
                </a:lnTo>
                <a:lnTo>
                  <a:pt x="612658" y="949974"/>
                </a:lnTo>
                <a:cubicBezTo>
                  <a:pt x="551329" y="895790"/>
                  <a:pt x="547787" y="871925"/>
                  <a:pt x="436035" y="871925"/>
                </a:cubicBezTo>
                <a:lnTo>
                  <a:pt x="436034" y="871925"/>
                </a:lnTo>
                <a:lnTo>
                  <a:pt x="436034" y="872068"/>
                </a:lnTo>
                <a:cubicBezTo>
                  <a:pt x="195219" y="872068"/>
                  <a:pt x="0" y="676849"/>
                  <a:pt x="0" y="436034"/>
                </a:cubicBezTo>
                <a:cubicBezTo>
                  <a:pt x="0" y="195219"/>
                  <a:pt x="195219" y="0"/>
                  <a:pt x="436034" y="0"/>
                </a:cubicBezTo>
                <a:close/>
              </a:path>
            </a:pathLst>
          </a:custGeom>
          <a:solidFill>
            <a:srgbClr val="DB8087"/>
          </a:solidFill>
          <a:ln>
            <a:noFill/>
          </a:ln>
        </p:spPr>
        <p:style>
          <a:lnRef idx="2">
            <a:srgbClr val="48A5BD">
              <a:shade val="50000"/>
            </a:srgbClr>
          </a:lnRef>
          <a:fillRef idx="1">
            <a:srgbClr val="48A5BD"/>
          </a:fillRef>
          <a:effectRef idx="0">
            <a:srgbClr val="48A5BD"/>
          </a:effectRef>
          <a:fontRef idx="minor">
            <a:srgbClr val="FFFFFF"/>
          </a:fontRef>
        </p:style>
        <p:txBody>
          <a:bodyPr wrap="square" anchor="ctr">
            <a:normAutofit/>
          </a:bodyPr>
          <a:lstStyle/>
          <a:p>
            <a:pPr algn="ctr">
              <a:defRPr/>
            </a:pPr>
            <a:endParaRPr lang="zh-CN" altLang="en-US">
              <a:solidFill>
                <a:srgbClr val="FEFFFF"/>
              </a:solidFill>
            </a:endParaRPr>
          </a:p>
        </p:txBody>
      </p:sp>
      <p:sp>
        <p:nvSpPr>
          <p:cNvPr id="38" name="MH_Other_6"/>
          <p:cNvSpPr/>
          <p:nvPr>
            <p:custDataLst>
              <p:tags r:id="rId30"/>
            </p:custDataLst>
          </p:nvPr>
        </p:nvSpPr>
        <p:spPr>
          <a:xfrm flipH="1">
            <a:off x="4521513" y="3583738"/>
            <a:ext cx="102231" cy="102231"/>
          </a:xfrm>
          <a:prstGeom prst="ellipse">
            <a:avLst/>
          </a:prstGeom>
          <a:solidFill>
            <a:srgbClr val="DB8087"/>
          </a:solidFill>
          <a:ln w="9525">
            <a:solidFill>
              <a:srgbClr val="FEFFFF"/>
            </a:solidFill>
          </a:ln>
        </p:spPr>
        <p:style>
          <a:lnRef idx="2">
            <a:srgbClr val="48A5BD">
              <a:shade val="50000"/>
            </a:srgbClr>
          </a:lnRef>
          <a:fillRef idx="1">
            <a:srgbClr val="48A5BD"/>
          </a:fillRef>
          <a:effectRef idx="0">
            <a:srgbClr val="48A5BD"/>
          </a:effectRef>
          <a:fontRef idx="minor">
            <a:srgbClr val="FFFFFF"/>
          </a:fontRef>
        </p:style>
        <p:txBody>
          <a:bodyPr wrap="square" anchor="ctr">
            <a:normAutofit fontScale="25000" lnSpcReduction="20000"/>
          </a:bodyPr>
          <a:lstStyle/>
          <a:p>
            <a:pPr algn="ctr">
              <a:defRPr/>
            </a:pPr>
            <a:endParaRPr lang="zh-CN" altLang="en-US">
              <a:solidFill>
                <a:srgbClr val="FEFFFF"/>
              </a:solidFill>
            </a:endParaRPr>
          </a:p>
        </p:txBody>
      </p:sp>
      <p:sp>
        <p:nvSpPr>
          <p:cNvPr id="39" name="KSO_Shape"/>
          <p:cNvSpPr/>
          <p:nvPr>
            <p:custDataLst>
              <p:tags r:id="rId31"/>
            </p:custDataLst>
          </p:nvPr>
        </p:nvSpPr>
        <p:spPr bwMode="auto">
          <a:xfrm>
            <a:off x="4617699" y="2633865"/>
            <a:ext cx="507634" cy="493252"/>
          </a:xfrm>
          <a:custGeom>
            <a:avLst/>
            <a:gdLst>
              <a:gd name="T0" fmla="*/ 647115728 w 5608"/>
              <a:gd name="T1" fmla="*/ 107108861 h 5444"/>
              <a:gd name="T2" fmla="*/ 482682772 w 5608"/>
              <a:gd name="T3" fmla="*/ 308963069 h 5444"/>
              <a:gd name="T4" fmla="*/ 482682772 w 5608"/>
              <a:gd name="T5" fmla="*/ 529535615 h 5444"/>
              <a:gd name="T6" fmla="*/ 644346208 w 5608"/>
              <a:gd name="T7" fmla="*/ 535543626 h 5444"/>
              <a:gd name="T8" fmla="*/ 640769238 w 5608"/>
              <a:gd name="T9" fmla="*/ 552412978 h 5444"/>
              <a:gd name="T10" fmla="*/ 635345695 w 5608"/>
              <a:gd name="T11" fmla="*/ 567664894 h 5444"/>
              <a:gd name="T12" fmla="*/ 628191414 w 5608"/>
              <a:gd name="T13" fmla="*/ 581299033 h 5444"/>
              <a:gd name="T14" fmla="*/ 619537048 w 5608"/>
              <a:gd name="T15" fmla="*/ 593199791 h 5444"/>
              <a:gd name="T16" fmla="*/ 609382596 w 5608"/>
              <a:gd name="T17" fmla="*/ 603598716 h 5444"/>
              <a:gd name="T18" fmla="*/ 598305198 w 5608"/>
              <a:gd name="T19" fmla="*/ 612148996 h 5444"/>
              <a:gd name="T20" fmla="*/ 585958366 w 5608"/>
              <a:gd name="T21" fmla="*/ 618966235 h 5444"/>
              <a:gd name="T22" fmla="*/ 572918899 w 5608"/>
              <a:gd name="T23" fmla="*/ 624165358 h 5444"/>
              <a:gd name="T24" fmla="*/ 559187477 w 5608"/>
              <a:gd name="T25" fmla="*/ 627400572 h 5444"/>
              <a:gd name="T26" fmla="*/ 544994072 w 5608"/>
              <a:gd name="T27" fmla="*/ 628902744 h 5444"/>
              <a:gd name="T28" fmla="*/ 106852564 w 5608"/>
              <a:gd name="T29" fmla="*/ 629018348 h 5444"/>
              <a:gd name="T30" fmla="*/ 90582274 w 5608"/>
              <a:gd name="T31" fmla="*/ 627862988 h 5444"/>
              <a:gd name="T32" fmla="*/ 75119775 w 5608"/>
              <a:gd name="T33" fmla="*/ 624165358 h 5444"/>
              <a:gd name="T34" fmla="*/ 60580563 w 5608"/>
              <a:gd name="T35" fmla="*/ 618388215 h 5444"/>
              <a:gd name="T36" fmla="*/ 47079792 w 5608"/>
              <a:gd name="T37" fmla="*/ 610646823 h 5444"/>
              <a:gd name="T38" fmla="*/ 35079108 w 5608"/>
              <a:gd name="T39" fmla="*/ 601172391 h 5444"/>
              <a:gd name="T40" fmla="*/ 24347517 w 5608"/>
              <a:gd name="T41" fmla="*/ 589964577 h 5444"/>
              <a:gd name="T42" fmla="*/ 15462499 w 5608"/>
              <a:gd name="T43" fmla="*/ 577254931 h 5444"/>
              <a:gd name="T44" fmla="*/ 8308219 w 5608"/>
              <a:gd name="T45" fmla="*/ 563505188 h 5444"/>
              <a:gd name="T46" fmla="*/ 3230823 w 5608"/>
              <a:gd name="T47" fmla="*/ 548600084 h 5444"/>
              <a:gd name="T48" fmla="*/ 461643 w 5608"/>
              <a:gd name="T49" fmla="*/ 532770829 h 5444"/>
              <a:gd name="T50" fmla="*/ 0 w 5608"/>
              <a:gd name="T51" fmla="*/ 107108861 h 5444"/>
              <a:gd name="T52" fmla="*/ 461643 w 5608"/>
              <a:gd name="T53" fmla="*/ 96247520 h 5444"/>
              <a:gd name="T54" fmla="*/ 3230823 w 5608"/>
              <a:gd name="T55" fmla="*/ 80418264 h 5444"/>
              <a:gd name="T56" fmla="*/ 8308219 w 5608"/>
              <a:gd name="T57" fmla="*/ 65513161 h 5444"/>
              <a:gd name="T58" fmla="*/ 15462499 w 5608"/>
              <a:gd name="T59" fmla="*/ 51763418 h 5444"/>
              <a:gd name="T60" fmla="*/ 24347517 w 5608"/>
              <a:gd name="T61" fmla="*/ 39169375 h 5444"/>
              <a:gd name="T62" fmla="*/ 35079108 w 5608"/>
              <a:gd name="T63" fmla="*/ 27961562 h 5444"/>
              <a:gd name="T64" fmla="*/ 47079792 w 5608"/>
              <a:gd name="T65" fmla="*/ 18486789 h 5444"/>
              <a:gd name="T66" fmla="*/ 60580563 w 5608"/>
              <a:gd name="T67" fmla="*/ 10745397 h 5444"/>
              <a:gd name="T68" fmla="*/ 75119775 w 5608"/>
              <a:gd name="T69" fmla="*/ 4968254 h 5444"/>
              <a:gd name="T70" fmla="*/ 90582274 w 5608"/>
              <a:gd name="T71" fmla="*/ 1386569 h 5444"/>
              <a:gd name="T72" fmla="*/ 106852564 w 5608"/>
              <a:gd name="T73" fmla="*/ 0 h 5444"/>
              <a:gd name="T74" fmla="*/ 134085096 w 5608"/>
              <a:gd name="T75" fmla="*/ 56847276 h 5444"/>
              <a:gd name="T76" fmla="*/ 508069071 w 5608"/>
              <a:gd name="T77" fmla="*/ 56847276 h 5444"/>
              <a:gd name="T78" fmla="*/ 190280558 w 5608"/>
              <a:gd name="T79" fmla="*/ 90355113 h 5444"/>
              <a:gd name="T80" fmla="*/ 273708552 w 5608"/>
              <a:gd name="T81" fmla="*/ 90355113 h 5444"/>
              <a:gd name="T82" fmla="*/ 64388524 w 5608"/>
              <a:gd name="T83" fmla="*/ 565700645 h 5444"/>
              <a:gd name="T84" fmla="*/ 64388524 w 5608"/>
              <a:gd name="T85" fmla="*/ 498454444 h 544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608" h="5444">
                <a:moveTo>
                  <a:pt x="926" y="0"/>
                </a:moveTo>
                <a:lnTo>
                  <a:pt x="4681" y="0"/>
                </a:lnTo>
                <a:lnTo>
                  <a:pt x="5608" y="927"/>
                </a:lnTo>
                <a:lnTo>
                  <a:pt x="5608" y="3234"/>
                </a:lnTo>
                <a:lnTo>
                  <a:pt x="4183" y="3234"/>
                </a:lnTo>
                <a:lnTo>
                  <a:pt x="4183" y="2674"/>
                </a:lnTo>
                <a:lnTo>
                  <a:pt x="2679" y="3899"/>
                </a:lnTo>
                <a:lnTo>
                  <a:pt x="4183" y="5123"/>
                </a:lnTo>
                <a:lnTo>
                  <a:pt x="4183" y="4583"/>
                </a:lnTo>
                <a:lnTo>
                  <a:pt x="5589" y="4583"/>
                </a:lnTo>
                <a:lnTo>
                  <a:pt x="5584" y="4635"/>
                </a:lnTo>
                <a:lnTo>
                  <a:pt x="5575" y="4685"/>
                </a:lnTo>
                <a:lnTo>
                  <a:pt x="5565" y="4734"/>
                </a:lnTo>
                <a:lnTo>
                  <a:pt x="5553" y="4781"/>
                </a:lnTo>
                <a:lnTo>
                  <a:pt x="5539" y="4827"/>
                </a:lnTo>
                <a:lnTo>
                  <a:pt x="5523" y="4871"/>
                </a:lnTo>
                <a:lnTo>
                  <a:pt x="5506" y="4913"/>
                </a:lnTo>
                <a:lnTo>
                  <a:pt x="5487" y="4955"/>
                </a:lnTo>
                <a:lnTo>
                  <a:pt x="5467" y="4994"/>
                </a:lnTo>
                <a:lnTo>
                  <a:pt x="5444" y="5031"/>
                </a:lnTo>
                <a:lnTo>
                  <a:pt x="5421" y="5067"/>
                </a:lnTo>
                <a:lnTo>
                  <a:pt x="5395" y="5103"/>
                </a:lnTo>
                <a:lnTo>
                  <a:pt x="5369" y="5134"/>
                </a:lnTo>
                <a:lnTo>
                  <a:pt x="5341" y="5166"/>
                </a:lnTo>
                <a:lnTo>
                  <a:pt x="5312" y="5196"/>
                </a:lnTo>
                <a:lnTo>
                  <a:pt x="5281" y="5224"/>
                </a:lnTo>
                <a:lnTo>
                  <a:pt x="5251" y="5251"/>
                </a:lnTo>
                <a:lnTo>
                  <a:pt x="5218" y="5275"/>
                </a:lnTo>
                <a:lnTo>
                  <a:pt x="5185" y="5298"/>
                </a:lnTo>
                <a:lnTo>
                  <a:pt x="5151" y="5320"/>
                </a:lnTo>
                <a:lnTo>
                  <a:pt x="5114" y="5339"/>
                </a:lnTo>
                <a:lnTo>
                  <a:pt x="5078" y="5357"/>
                </a:lnTo>
                <a:lnTo>
                  <a:pt x="5041" y="5374"/>
                </a:lnTo>
                <a:lnTo>
                  <a:pt x="5004" y="5388"/>
                </a:lnTo>
                <a:lnTo>
                  <a:pt x="4965" y="5402"/>
                </a:lnTo>
                <a:lnTo>
                  <a:pt x="4926" y="5412"/>
                </a:lnTo>
                <a:lnTo>
                  <a:pt x="4887" y="5422"/>
                </a:lnTo>
                <a:lnTo>
                  <a:pt x="4846" y="5430"/>
                </a:lnTo>
                <a:lnTo>
                  <a:pt x="4806" y="5436"/>
                </a:lnTo>
                <a:lnTo>
                  <a:pt x="4764" y="5440"/>
                </a:lnTo>
                <a:lnTo>
                  <a:pt x="4723" y="5443"/>
                </a:lnTo>
                <a:lnTo>
                  <a:pt x="4681" y="5444"/>
                </a:lnTo>
                <a:lnTo>
                  <a:pt x="926" y="5444"/>
                </a:lnTo>
                <a:lnTo>
                  <a:pt x="879" y="5443"/>
                </a:lnTo>
                <a:lnTo>
                  <a:pt x="832" y="5439"/>
                </a:lnTo>
                <a:lnTo>
                  <a:pt x="785" y="5434"/>
                </a:lnTo>
                <a:lnTo>
                  <a:pt x="739" y="5425"/>
                </a:lnTo>
                <a:lnTo>
                  <a:pt x="695" y="5414"/>
                </a:lnTo>
                <a:lnTo>
                  <a:pt x="651" y="5402"/>
                </a:lnTo>
                <a:lnTo>
                  <a:pt x="608" y="5388"/>
                </a:lnTo>
                <a:lnTo>
                  <a:pt x="566" y="5371"/>
                </a:lnTo>
                <a:lnTo>
                  <a:pt x="525" y="5352"/>
                </a:lnTo>
                <a:lnTo>
                  <a:pt x="485" y="5331"/>
                </a:lnTo>
                <a:lnTo>
                  <a:pt x="447" y="5309"/>
                </a:lnTo>
                <a:lnTo>
                  <a:pt x="408" y="5285"/>
                </a:lnTo>
                <a:lnTo>
                  <a:pt x="372" y="5259"/>
                </a:lnTo>
                <a:lnTo>
                  <a:pt x="337" y="5231"/>
                </a:lnTo>
                <a:lnTo>
                  <a:pt x="304" y="5203"/>
                </a:lnTo>
                <a:lnTo>
                  <a:pt x="271" y="5172"/>
                </a:lnTo>
                <a:lnTo>
                  <a:pt x="240" y="5140"/>
                </a:lnTo>
                <a:lnTo>
                  <a:pt x="211" y="5106"/>
                </a:lnTo>
                <a:lnTo>
                  <a:pt x="184" y="5071"/>
                </a:lnTo>
                <a:lnTo>
                  <a:pt x="158" y="5034"/>
                </a:lnTo>
                <a:lnTo>
                  <a:pt x="134" y="4996"/>
                </a:lnTo>
                <a:lnTo>
                  <a:pt x="111" y="4958"/>
                </a:lnTo>
                <a:lnTo>
                  <a:pt x="91" y="4917"/>
                </a:lnTo>
                <a:lnTo>
                  <a:pt x="72" y="4877"/>
                </a:lnTo>
                <a:lnTo>
                  <a:pt x="56" y="4834"/>
                </a:lnTo>
                <a:lnTo>
                  <a:pt x="41" y="4792"/>
                </a:lnTo>
                <a:lnTo>
                  <a:pt x="28" y="4748"/>
                </a:lnTo>
                <a:lnTo>
                  <a:pt x="18" y="4703"/>
                </a:lnTo>
                <a:lnTo>
                  <a:pt x="10" y="4658"/>
                </a:lnTo>
                <a:lnTo>
                  <a:pt x="4" y="4611"/>
                </a:lnTo>
                <a:lnTo>
                  <a:pt x="1" y="4564"/>
                </a:lnTo>
                <a:lnTo>
                  <a:pt x="0" y="4517"/>
                </a:lnTo>
                <a:lnTo>
                  <a:pt x="0" y="927"/>
                </a:lnTo>
                <a:lnTo>
                  <a:pt x="1" y="880"/>
                </a:lnTo>
                <a:lnTo>
                  <a:pt x="4" y="833"/>
                </a:lnTo>
                <a:lnTo>
                  <a:pt x="10" y="787"/>
                </a:lnTo>
                <a:lnTo>
                  <a:pt x="18" y="741"/>
                </a:lnTo>
                <a:lnTo>
                  <a:pt x="28" y="696"/>
                </a:lnTo>
                <a:lnTo>
                  <a:pt x="41" y="653"/>
                </a:lnTo>
                <a:lnTo>
                  <a:pt x="56" y="610"/>
                </a:lnTo>
                <a:lnTo>
                  <a:pt x="72" y="567"/>
                </a:lnTo>
                <a:lnTo>
                  <a:pt x="91" y="527"/>
                </a:lnTo>
                <a:lnTo>
                  <a:pt x="111" y="486"/>
                </a:lnTo>
                <a:lnTo>
                  <a:pt x="134" y="448"/>
                </a:lnTo>
                <a:lnTo>
                  <a:pt x="158" y="410"/>
                </a:lnTo>
                <a:lnTo>
                  <a:pt x="184" y="374"/>
                </a:lnTo>
                <a:lnTo>
                  <a:pt x="211" y="339"/>
                </a:lnTo>
                <a:lnTo>
                  <a:pt x="240" y="306"/>
                </a:lnTo>
                <a:lnTo>
                  <a:pt x="271" y="273"/>
                </a:lnTo>
                <a:lnTo>
                  <a:pt x="304" y="242"/>
                </a:lnTo>
                <a:lnTo>
                  <a:pt x="337" y="213"/>
                </a:lnTo>
                <a:lnTo>
                  <a:pt x="372" y="185"/>
                </a:lnTo>
                <a:lnTo>
                  <a:pt x="408" y="160"/>
                </a:lnTo>
                <a:lnTo>
                  <a:pt x="447" y="135"/>
                </a:lnTo>
                <a:lnTo>
                  <a:pt x="485" y="113"/>
                </a:lnTo>
                <a:lnTo>
                  <a:pt x="525" y="93"/>
                </a:lnTo>
                <a:lnTo>
                  <a:pt x="566" y="74"/>
                </a:lnTo>
                <a:lnTo>
                  <a:pt x="608" y="58"/>
                </a:lnTo>
                <a:lnTo>
                  <a:pt x="651" y="43"/>
                </a:lnTo>
                <a:lnTo>
                  <a:pt x="695" y="30"/>
                </a:lnTo>
                <a:lnTo>
                  <a:pt x="739" y="19"/>
                </a:lnTo>
                <a:lnTo>
                  <a:pt x="785" y="12"/>
                </a:lnTo>
                <a:lnTo>
                  <a:pt x="832" y="5"/>
                </a:lnTo>
                <a:lnTo>
                  <a:pt x="879" y="2"/>
                </a:lnTo>
                <a:lnTo>
                  <a:pt x="926" y="0"/>
                </a:lnTo>
                <a:close/>
                <a:moveTo>
                  <a:pt x="4403" y="492"/>
                </a:moveTo>
                <a:lnTo>
                  <a:pt x="1162" y="492"/>
                </a:lnTo>
                <a:lnTo>
                  <a:pt x="1162" y="2201"/>
                </a:lnTo>
                <a:lnTo>
                  <a:pt x="4403" y="2201"/>
                </a:lnTo>
                <a:lnTo>
                  <a:pt x="4403" y="492"/>
                </a:lnTo>
                <a:close/>
                <a:moveTo>
                  <a:pt x="2372" y="782"/>
                </a:moveTo>
                <a:lnTo>
                  <a:pt x="1649" y="782"/>
                </a:lnTo>
                <a:lnTo>
                  <a:pt x="1649" y="1856"/>
                </a:lnTo>
                <a:lnTo>
                  <a:pt x="2372" y="1856"/>
                </a:lnTo>
                <a:lnTo>
                  <a:pt x="2372" y="782"/>
                </a:lnTo>
                <a:close/>
                <a:moveTo>
                  <a:pt x="558" y="4314"/>
                </a:moveTo>
                <a:lnTo>
                  <a:pt x="558" y="4896"/>
                </a:lnTo>
                <a:lnTo>
                  <a:pt x="1093" y="4896"/>
                </a:lnTo>
                <a:lnTo>
                  <a:pt x="1093" y="4314"/>
                </a:lnTo>
                <a:lnTo>
                  <a:pt x="558" y="4314"/>
                </a:lnTo>
                <a:close/>
              </a:path>
            </a:pathLst>
          </a:custGeom>
          <a:solidFill>
            <a:srgbClr val="FFFFFF"/>
          </a:solidFill>
          <a:ln>
            <a:noFill/>
          </a:ln>
        </p:spPr>
        <p:txBody>
          <a:bodyPr wrap="square" anchor="ctr">
            <a:normAutofit/>
          </a:bodyPr>
          <a:lstStyle>
            <a:defPPr>
              <a:defRPr lang="zh-CN"/>
            </a:defPPr>
            <a:lvl1pPr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1pPr>
            <a:lvl2pPr marL="4572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2pPr>
            <a:lvl3pPr marL="9144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3pPr>
            <a:lvl4pPr marL="13716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4pPr>
            <a:lvl5pPr marL="18288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5pPr>
            <a:lvl6pPr marL="22860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6pPr>
            <a:lvl7pPr marL="27432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7pPr>
            <a:lvl8pPr marL="32004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8pPr>
            <a:lvl9pPr marL="36576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9pPr>
          </a:lstStyle>
          <a:p>
            <a:endParaRPr lang="zh-CN" altLang="en-US">
              <a:latin typeface="Arial" panose="020B0604020202020204" pitchFamily="34" charset="0"/>
              <a:ea typeface="微软雅黑" panose="020B0503020204020204" pitchFamily="34" charset="-122"/>
            </a:endParaRPr>
          </a:p>
        </p:txBody>
      </p:sp>
      <p:sp>
        <p:nvSpPr>
          <p:cNvPr id="40" name="文本框 14"/>
          <p:cNvSpPr txBox="1">
            <a:spLocks noChangeArrowheads="1"/>
          </p:cNvSpPr>
          <p:nvPr>
            <p:custDataLst>
              <p:tags r:id="rId32"/>
            </p:custDataLst>
          </p:nvPr>
        </p:nvSpPr>
        <p:spPr bwMode="auto">
          <a:xfrm>
            <a:off x="5635047" y="2451692"/>
            <a:ext cx="2310224"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rgbClr val="000000"/>
                </a:solidFill>
                <a:latin typeface="Calibri" panose="020F0502020204030204" charset="0"/>
                <a:ea typeface="宋体" panose="02010600030101010101" pitchFamily="2" charset="-122"/>
              </a:defRPr>
            </a:lvl1pPr>
            <a:lvl2pPr marL="742950" indent="-285750">
              <a:defRPr>
                <a:solidFill>
                  <a:srgbClr val="000000"/>
                </a:solidFill>
                <a:latin typeface="Calibri" panose="020F0502020204030204" charset="0"/>
                <a:ea typeface="宋体" panose="02010600030101010101" pitchFamily="2" charset="-122"/>
              </a:defRPr>
            </a:lvl2pPr>
            <a:lvl3pPr marL="1143000" indent="-228600">
              <a:defRPr>
                <a:solidFill>
                  <a:srgbClr val="000000"/>
                </a:solidFill>
                <a:latin typeface="Calibri" panose="020F0502020204030204" charset="0"/>
                <a:ea typeface="宋体" panose="02010600030101010101" pitchFamily="2" charset="-122"/>
              </a:defRPr>
            </a:lvl3pPr>
            <a:lvl4pPr marL="1600200" indent="-228600">
              <a:defRPr>
                <a:solidFill>
                  <a:srgbClr val="000000"/>
                </a:solidFill>
                <a:latin typeface="Calibri" panose="020F0502020204030204" charset="0"/>
                <a:ea typeface="宋体" panose="02010600030101010101" pitchFamily="2" charset="-122"/>
              </a:defRPr>
            </a:lvl4pPr>
            <a:lvl5pPr marL="2057400" indent="-22860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a:lnSpc>
                <a:spcPct val="120000"/>
              </a:lnSpc>
            </a:pPr>
            <a:r>
              <a:rPr lang="zh-CN" altLang="en-US" sz="2000" b="1" spc="300">
                <a:solidFill>
                  <a:srgbClr val="DB8087"/>
                </a:solidFill>
                <a:latin typeface="Arial" panose="020B0604020202020204" pitchFamily="34" charset="0"/>
                <a:ea typeface="微软雅黑" panose="020B0503020204020204" pitchFamily="34" charset="-122"/>
                <a:cs typeface="+mn-ea"/>
              </a:rPr>
              <a:t>接口 ⇋</a:t>
            </a:r>
            <a:r>
              <a:rPr lang="en-US" altLang="zh-CN" sz="2000" b="1" spc="300">
                <a:solidFill>
                  <a:srgbClr val="DB8087"/>
                </a:solidFill>
                <a:latin typeface="Arial" panose="020B0604020202020204" pitchFamily="34" charset="0"/>
                <a:ea typeface="微软雅黑" panose="020B0503020204020204" pitchFamily="34" charset="-122"/>
                <a:cs typeface="+mn-ea"/>
              </a:rPr>
              <a:t> </a:t>
            </a:r>
            <a:r>
              <a:rPr lang="zh-CN" altLang="en-US" sz="2000" b="1" spc="300">
                <a:solidFill>
                  <a:srgbClr val="DB8087"/>
                </a:solidFill>
                <a:latin typeface="Arial" panose="020B0604020202020204" pitchFamily="34" charset="0"/>
                <a:ea typeface="微软雅黑" panose="020B0503020204020204" pitchFamily="34" charset="-122"/>
                <a:cs typeface="+mn-ea"/>
              </a:rPr>
              <a:t>表</a:t>
            </a:r>
            <a:r>
              <a:rPr lang="en-US" altLang="zh-CN" sz="2000" b="1" spc="300">
                <a:solidFill>
                  <a:srgbClr val="DB8087"/>
                </a:solidFill>
                <a:latin typeface="Arial" panose="020B0604020202020204" pitchFamily="34" charset="0"/>
                <a:ea typeface="微软雅黑" panose="020B0503020204020204" pitchFamily="34" charset="-122"/>
                <a:cs typeface="+mn-ea"/>
              </a:rPr>
              <a:t>/</a:t>
            </a:r>
            <a:r>
              <a:rPr lang="zh-CN" altLang="en-US" sz="2000" b="1" spc="300">
                <a:solidFill>
                  <a:srgbClr val="DB8087"/>
                </a:solidFill>
                <a:latin typeface="Arial" panose="020B0604020202020204" pitchFamily="34" charset="0"/>
                <a:ea typeface="微软雅黑" panose="020B0503020204020204" pitchFamily="34" charset="-122"/>
                <a:cs typeface="+mn-ea"/>
              </a:rPr>
              <a:t>文件</a:t>
            </a:r>
            <a:endParaRPr lang="zh-CN" altLang="en-US" sz="2000" b="1" spc="300">
              <a:solidFill>
                <a:srgbClr val="DB8087"/>
              </a:solidFill>
              <a:latin typeface="Arial" panose="020B0604020202020204" pitchFamily="34" charset="0"/>
              <a:ea typeface="微软雅黑" panose="020B0503020204020204" pitchFamily="34" charset="-122"/>
              <a:cs typeface="+mn-ea"/>
            </a:endParaRPr>
          </a:p>
        </p:txBody>
      </p:sp>
      <p:sp>
        <p:nvSpPr>
          <p:cNvPr id="41" name="文本框 40"/>
          <p:cNvSpPr txBox="1"/>
          <p:nvPr>
            <p:custDataLst>
              <p:tags r:id="rId33"/>
            </p:custDataLst>
          </p:nvPr>
        </p:nvSpPr>
        <p:spPr>
          <a:xfrm>
            <a:off x="5635047" y="2956422"/>
            <a:ext cx="2310224" cy="715971"/>
          </a:xfrm>
          <a:prstGeom prst="rect">
            <a:avLst/>
          </a:prstGeom>
          <a:noFill/>
        </p:spPr>
        <p:txBody>
          <a:bodyPr wrap="square" rtlCol="0">
            <a:normAutofit fontScale="80000" lnSpcReduction="10000"/>
          </a:bodyPr>
          <a:lstStyle/>
          <a:p>
            <a:pPr>
              <a:lnSpc>
                <a:spcPct val="120000"/>
              </a:lnSpc>
            </a:pPr>
            <a:r>
              <a:rPr lang="zh-CN" altLang="en-US" sz="1600" spc="100">
                <a:latin typeface="Arial" panose="020B0604020202020204" pitchFamily="34" charset="0"/>
                <a:ea typeface="微软雅黑" panose="020B0503020204020204" pitchFamily="34" charset="-122"/>
              </a:rPr>
              <a:t>读取接口数据写入表或文件；通过接口读取表</a:t>
            </a:r>
            <a:r>
              <a:rPr lang="en-US" altLang="zh-CN" sz="1600" spc="100">
                <a:latin typeface="Arial" panose="020B0604020202020204" pitchFamily="34" charset="0"/>
                <a:ea typeface="微软雅黑" panose="020B0503020204020204" pitchFamily="34" charset="-122"/>
              </a:rPr>
              <a:t>/</a:t>
            </a:r>
            <a:r>
              <a:rPr lang="zh-CN" altLang="en-US" sz="1600" spc="100">
                <a:latin typeface="Arial" panose="020B0604020202020204" pitchFamily="34" charset="0"/>
                <a:ea typeface="微软雅黑" panose="020B0503020204020204" pitchFamily="34" charset="-122"/>
              </a:rPr>
              <a:t>文件</a:t>
            </a:r>
            <a:endParaRPr lang="zh-CN" altLang="en-US" sz="1600" spc="100">
              <a:latin typeface="Arial" panose="020B0604020202020204" pitchFamily="34" charset="0"/>
              <a:ea typeface="微软雅黑" panose="020B0503020204020204" pitchFamily="34" charset="-122"/>
            </a:endParaRPr>
          </a:p>
        </p:txBody>
      </p:sp>
      <p:sp>
        <p:nvSpPr>
          <p:cNvPr id="42" name="文本框 41"/>
          <p:cNvSpPr txBox="1"/>
          <p:nvPr>
            <p:custDataLst>
              <p:tags r:id="rId34"/>
            </p:custDataLst>
          </p:nvPr>
        </p:nvSpPr>
        <p:spPr>
          <a:xfrm>
            <a:off x="8215874" y="2693438"/>
            <a:ext cx="413238" cy="400110"/>
          </a:xfrm>
          <a:prstGeom prst="rect">
            <a:avLst/>
          </a:prstGeom>
          <a:noFill/>
        </p:spPr>
        <p:txBody>
          <a:bodyPr wrap="square" rtlCol="0">
            <a:normAutofit/>
          </a:bodyPr>
          <a:lstStyle/>
          <a:p>
            <a:r>
              <a:rPr lang="zh-CN" altLang="en-US" sz="2000" b="1" dirty="0">
                <a:solidFill>
                  <a:srgbClr val="DB8087"/>
                </a:solidFill>
              </a:rPr>
              <a:t>②</a:t>
            </a:r>
            <a:endParaRPr lang="zh-CN" altLang="en-US" sz="2000" b="1" dirty="0">
              <a:solidFill>
                <a:srgbClr val="DB8087"/>
              </a:solidFill>
            </a:endParaRPr>
          </a:p>
        </p:txBody>
      </p:sp>
      <p:cxnSp>
        <p:nvCxnSpPr>
          <p:cNvPr id="43" name="MH_Other_20"/>
          <p:cNvCxnSpPr/>
          <p:nvPr>
            <p:custDataLst>
              <p:tags r:id="rId35"/>
            </p:custDataLst>
          </p:nvPr>
        </p:nvCxnSpPr>
        <p:spPr>
          <a:xfrm flipH="1">
            <a:off x="5483646" y="4246353"/>
            <a:ext cx="2728913" cy="0"/>
          </a:xfrm>
          <a:prstGeom prst="line">
            <a:avLst/>
          </a:prstGeom>
          <a:ln>
            <a:solidFill>
              <a:srgbClr val="C4ADD2"/>
            </a:solidFill>
            <a:prstDash val="dash"/>
            <a:headEnd type="oval"/>
          </a:ln>
        </p:spPr>
        <p:style>
          <a:lnRef idx="1">
            <a:srgbClr val="48A5BD"/>
          </a:lnRef>
          <a:fillRef idx="0">
            <a:srgbClr val="48A5BD"/>
          </a:fillRef>
          <a:effectRef idx="0">
            <a:srgbClr val="48A5BD"/>
          </a:effectRef>
          <a:fontRef idx="minor">
            <a:srgbClr val="000000"/>
          </a:fontRef>
        </p:style>
      </p:cxnSp>
      <p:sp>
        <p:nvSpPr>
          <p:cNvPr id="44" name="MH_Other_10"/>
          <p:cNvSpPr/>
          <p:nvPr>
            <p:custDataLst>
              <p:tags r:id="rId36"/>
            </p:custDataLst>
          </p:nvPr>
        </p:nvSpPr>
        <p:spPr>
          <a:xfrm flipH="1">
            <a:off x="4394834" y="3721527"/>
            <a:ext cx="971192" cy="973414"/>
          </a:xfrm>
          <a:prstGeom prst="ellipse">
            <a:avLst/>
          </a:prstGeom>
          <a:solidFill>
            <a:srgbClr val="C4ADD2"/>
          </a:solidFill>
          <a:ln>
            <a:noFill/>
          </a:ln>
        </p:spPr>
        <p:style>
          <a:lnRef idx="2">
            <a:srgbClr val="48A5BD">
              <a:shade val="50000"/>
            </a:srgbClr>
          </a:lnRef>
          <a:fillRef idx="1">
            <a:srgbClr val="48A5BD"/>
          </a:fillRef>
          <a:effectRef idx="0">
            <a:srgbClr val="48A5BD"/>
          </a:effectRef>
          <a:fontRef idx="minor">
            <a:srgbClr val="FFFFFF"/>
          </a:fontRef>
        </p:style>
        <p:txBody>
          <a:bodyPr wrap="square" anchor="ctr">
            <a:normAutofit/>
          </a:bodyPr>
          <a:lstStyle/>
          <a:p>
            <a:pPr algn="ctr">
              <a:defRPr/>
            </a:pPr>
            <a:endParaRPr lang="zh-CN" altLang="en-US" sz="2000" dirty="0">
              <a:solidFill>
                <a:srgbClr val="FEFFFF"/>
              </a:solidFill>
            </a:endParaRPr>
          </a:p>
        </p:txBody>
      </p:sp>
      <p:sp>
        <p:nvSpPr>
          <p:cNvPr id="45" name="MH_Other_11"/>
          <p:cNvSpPr/>
          <p:nvPr>
            <p:custDataLst>
              <p:tags r:id="rId37"/>
            </p:custDataLst>
          </p:nvPr>
        </p:nvSpPr>
        <p:spPr>
          <a:xfrm flipH="1">
            <a:off x="4563737" y="3597072"/>
            <a:ext cx="926744" cy="1346778"/>
          </a:xfrm>
          <a:custGeom>
            <a:avLst/>
            <a:gdLst>
              <a:gd name="connsiteX0" fmla="*/ 436034 w 661577"/>
              <a:gd name="connsiteY0" fmla="*/ 0 h 960970"/>
              <a:gd name="connsiteX1" fmla="*/ 436034 w 661577"/>
              <a:gd name="connsiteY1" fmla="*/ 31343 h 960970"/>
              <a:gd name="connsiteX2" fmla="*/ 436033 w 661577"/>
              <a:gd name="connsiteY2" fmla="*/ 31343 h 960970"/>
              <a:gd name="connsiteX3" fmla="*/ 31342 w 661577"/>
              <a:gd name="connsiteY3" fmla="*/ 436034 h 960970"/>
              <a:gd name="connsiteX4" fmla="*/ 436033 w 661577"/>
              <a:gd name="connsiteY4" fmla="*/ 840725 h 960970"/>
              <a:gd name="connsiteX5" fmla="*/ 436034 w 661577"/>
              <a:gd name="connsiteY5" fmla="*/ 840725 h 960970"/>
              <a:gd name="connsiteX6" fmla="*/ 436034 w 661577"/>
              <a:gd name="connsiteY6" fmla="*/ 840582 h 960970"/>
              <a:gd name="connsiteX7" fmla="*/ 661013 w 661577"/>
              <a:gd name="connsiteY7" fmla="*/ 958769 h 960970"/>
              <a:gd name="connsiteX8" fmla="*/ 661577 w 661577"/>
              <a:gd name="connsiteY8" fmla="*/ 960970 h 960970"/>
              <a:gd name="connsiteX9" fmla="*/ 616261 w 661577"/>
              <a:gd name="connsiteY9" fmla="*/ 960970 h 960970"/>
              <a:gd name="connsiteX10" fmla="*/ 612658 w 661577"/>
              <a:gd name="connsiteY10" fmla="*/ 949974 h 960970"/>
              <a:gd name="connsiteX11" fmla="*/ 436035 w 661577"/>
              <a:gd name="connsiteY11" fmla="*/ 871925 h 960970"/>
              <a:gd name="connsiteX12" fmla="*/ 436034 w 661577"/>
              <a:gd name="connsiteY12" fmla="*/ 871925 h 960970"/>
              <a:gd name="connsiteX13" fmla="*/ 436034 w 661577"/>
              <a:gd name="connsiteY13" fmla="*/ 872068 h 960970"/>
              <a:gd name="connsiteX14" fmla="*/ 0 w 661577"/>
              <a:gd name="connsiteY14" fmla="*/ 436034 h 960970"/>
              <a:gd name="connsiteX15" fmla="*/ 436034 w 661577"/>
              <a:gd name="connsiteY15" fmla="*/ 0 h 960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1577" h="960970">
                <a:moveTo>
                  <a:pt x="436034" y="0"/>
                </a:moveTo>
                <a:lnTo>
                  <a:pt x="436034" y="31343"/>
                </a:lnTo>
                <a:lnTo>
                  <a:pt x="436033" y="31343"/>
                </a:lnTo>
                <a:cubicBezTo>
                  <a:pt x="212528" y="31343"/>
                  <a:pt x="31342" y="212529"/>
                  <a:pt x="31342" y="436034"/>
                </a:cubicBezTo>
                <a:cubicBezTo>
                  <a:pt x="31342" y="659539"/>
                  <a:pt x="212528" y="840725"/>
                  <a:pt x="436033" y="840725"/>
                </a:cubicBezTo>
                <a:lnTo>
                  <a:pt x="436034" y="840725"/>
                </a:lnTo>
                <a:lnTo>
                  <a:pt x="436034" y="840582"/>
                </a:lnTo>
                <a:cubicBezTo>
                  <a:pt x="556441" y="840582"/>
                  <a:pt x="582106" y="879862"/>
                  <a:pt x="661013" y="958769"/>
                </a:cubicBezTo>
                <a:lnTo>
                  <a:pt x="661577" y="960970"/>
                </a:lnTo>
                <a:lnTo>
                  <a:pt x="616261" y="960970"/>
                </a:lnTo>
                <a:lnTo>
                  <a:pt x="612658" y="949974"/>
                </a:lnTo>
                <a:cubicBezTo>
                  <a:pt x="551329" y="895790"/>
                  <a:pt x="547787" y="871925"/>
                  <a:pt x="436035" y="871925"/>
                </a:cubicBezTo>
                <a:lnTo>
                  <a:pt x="436034" y="871925"/>
                </a:lnTo>
                <a:lnTo>
                  <a:pt x="436034" y="872068"/>
                </a:lnTo>
                <a:cubicBezTo>
                  <a:pt x="195219" y="872068"/>
                  <a:pt x="0" y="676849"/>
                  <a:pt x="0" y="436034"/>
                </a:cubicBezTo>
                <a:cubicBezTo>
                  <a:pt x="0" y="195219"/>
                  <a:pt x="195219" y="0"/>
                  <a:pt x="436034" y="0"/>
                </a:cubicBezTo>
                <a:close/>
              </a:path>
            </a:pathLst>
          </a:custGeom>
          <a:solidFill>
            <a:srgbClr val="C4ADD2"/>
          </a:solidFill>
          <a:ln>
            <a:noFill/>
          </a:ln>
        </p:spPr>
        <p:style>
          <a:lnRef idx="2">
            <a:srgbClr val="48A5BD">
              <a:shade val="50000"/>
            </a:srgbClr>
          </a:lnRef>
          <a:fillRef idx="1">
            <a:srgbClr val="48A5BD"/>
          </a:fillRef>
          <a:effectRef idx="0">
            <a:srgbClr val="48A5BD"/>
          </a:effectRef>
          <a:fontRef idx="minor">
            <a:srgbClr val="FFFFFF"/>
          </a:fontRef>
        </p:style>
        <p:txBody>
          <a:bodyPr wrap="square" anchor="ctr">
            <a:normAutofit/>
          </a:bodyPr>
          <a:lstStyle/>
          <a:p>
            <a:pPr algn="ctr">
              <a:defRPr/>
            </a:pPr>
            <a:endParaRPr lang="zh-CN" altLang="en-US">
              <a:solidFill>
                <a:srgbClr val="FEFFFF"/>
              </a:solidFill>
            </a:endParaRPr>
          </a:p>
        </p:txBody>
      </p:sp>
      <p:sp>
        <p:nvSpPr>
          <p:cNvPr id="46" name="MH_Other_12"/>
          <p:cNvSpPr/>
          <p:nvPr>
            <p:custDataLst>
              <p:tags r:id="rId38"/>
            </p:custDataLst>
          </p:nvPr>
        </p:nvSpPr>
        <p:spPr>
          <a:xfrm flipH="1">
            <a:off x="4534848" y="4917181"/>
            <a:ext cx="102231" cy="102231"/>
          </a:xfrm>
          <a:prstGeom prst="ellipse">
            <a:avLst/>
          </a:prstGeom>
          <a:solidFill>
            <a:srgbClr val="C4ADD2"/>
          </a:solidFill>
          <a:ln w="9525">
            <a:solidFill>
              <a:srgbClr val="FEFFFF"/>
            </a:solidFill>
          </a:ln>
        </p:spPr>
        <p:style>
          <a:lnRef idx="2">
            <a:srgbClr val="48A5BD">
              <a:shade val="50000"/>
            </a:srgbClr>
          </a:lnRef>
          <a:fillRef idx="1">
            <a:srgbClr val="48A5BD"/>
          </a:fillRef>
          <a:effectRef idx="0">
            <a:srgbClr val="48A5BD"/>
          </a:effectRef>
          <a:fontRef idx="minor">
            <a:srgbClr val="FFFFFF"/>
          </a:fontRef>
        </p:style>
        <p:txBody>
          <a:bodyPr wrap="square" anchor="ctr">
            <a:normAutofit fontScale="25000" lnSpcReduction="20000"/>
          </a:bodyPr>
          <a:lstStyle/>
          <a:p>
            <a:pPr algn="ctr">
              <a:defRPr/>
            </a:pPr>
            <a:endParaRPr lang="zh-CN" altLang="en-US">
              <a:solidFill>
                <a:srgbClr val="FEFFFF"/>
              </a:solidFill>
            </a:endParaRPr>
          </a:p>
        </p:txBody>
      </p:sp>
      <p:sp>
        <p:nvSpPr>
          <p:cNvPr id="47" name="KSO_Shape"/>
          <p:cNvSpPr/>
          <p:nvPr>
            <p:custDataLst>
              <p:tags r:id="rId39"/>
            </p:custDataLst>
          </p:nvPr>
        </p:nvSpPr>
        <p:spPr bwMode="auto">
          <a:xfrm>
            <a:off x="4598846" y="3933413"/>
            <a:ext cx="585480" cy="579284"/>
          </a:xfrm>
          <a:custGeom>
            <a:avLst/>
            <a:gdLst>
              <a:gd name="T0" fmla="*/ 662240 w 12011025"/>
              <a:gd name="T1" fmla="*/ 579906 h 11882438"/>
              <a:gd name="T2" fmla="*/ 1158384 w 12011025"/>
              <a:gd name="T3" fmla="*/ 579906 h 11882438"/>
              <a:gd name="T4" fmla="*/ 1158384 w 12011025"/>
              <a:gd name="T5" fmla="*/ 1198361 h 11882438"/>
              <a:gd name="T6" fmla="*/ 1378734 w 12011025"/>
              <a:gd name="T7" fmla="*/ 1198361 h 11882438"/>
              <a:gd name="T8" fmla="*/ 910193 w 12011025"/>
              <a:gd name="T9" fmla="*/ 1781122 h 11882438"/>
              <a:gd name="T10" fmla="*/ 442366 w 12011025"/>
              <a:gd name="T11" fmla="*/ 1198361 h 11882438"/>
              <a:gd name="T12" fmla="*/ 662240 w 12011025"/>
              <a:gd name="T13" fmla="*/ 1198361 h 11882438"/>
              <a:gd name="T14" fmla="*/ 892327 w 12011025"/>
              <a:gd name="T15" fmla="*/ 0 h 11882438"/>
              <a:gd name="T16" fmla="*/ 1320779 w 12011025"/>
              <a:gd name="T17" fmla="*/ 361201 h 11882438"/>
              <a:gd name="T18" fmla="*/ 1434357 w 12011025"/>
              <a:gd name="T19" fmla="*/ 343197 h 11882438"/>
              <a:gd name="T20" fmla="*/ 1800397 w 12011025"/>
              <a:gd name="T21" fmla="*/ 710024 h 11882438"/>
              <a:gd name="T22" fmla="*/ 1434357 w 12011025"/>
              <a:gd name="T23" fmla="*/ 1076288 h 11882438"/>
              <a:gd name="T24" fmla="*/ 1220694 w 12011025"/>
              <a:gd name="T25" fmla="*/ 1076288 h 11882438"/>
              <a:gd name="T26" fmla="*/ 1220694 w 12011025"/>
              <a:gd name="T27" fmla="*/ 519296 h 11882438"/>
              <a:gd name="T28" fmla="*/ 594884 w 12011025"/>
              <a:gd name="T29" fmla="*/ 519296 h 11882438"/>
              <a:gd name="T30" fmla="*/ 594884 w 12011025"/>
              <a:gd name="T31" fmla="*/ 1076288 h 11882438"/>
              <a:gd name="T32" fmla="*/ 358730 w 12011025"/>
              <a:gd name="T33" fmla="*/ 1076288 h 11882438"/>
              <a:gd name="T34" fmla="*/ 0 w 12011025"/>
              <a:gd name="T35" fmla="*/ 710024 h 11882438"/>
              <a:gd name="T36" fmla="*/ 366040 w 12011025"/>
              <a:gd name="T37" fmla="*/ 343197 h 11882438"/>
              <a:gd name="T38" fmla="*/ 465000 w 12011025"/>
              <a:gd name="T39" fmla="*/ 357262 h 11882438"/>
              <a:gd name="T40" fmla="*/ 892327 w 12011025"/>
              <a:gd name="T41" fmla="*/ 0 h 118824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011025" h="11882438">
                <a:moveTo>
                  <a:pt x="4418012" y="3868738"/>
                </a:moveTo>
                <a:lnTo>
                  <a:pt x="7727949" y="3868738"/>
                </a:lnTo>
                <a:lnTo>
                  <a:pt x="7727949" y="7994651"/>
                </a:lnTo>
                <a:lnTo>
                  <a:pt x="9197975" y="7994651"/>
                </a:lnTo>
                <a:lnTo>
                  <a:pt x="6072187" y="11882438"/>
                </a:lnTo>
                <a:lnTo>
                  <a:pt x="2951162" y="7994651"/>
                </a:lnTo>
                <a:lnTo>
                  <a:pt x="4418012" y="7994651"/>
                </a:lnTo>
                <a:lnTo>
                  <a:pt x="4418012" y="3868738"/>
                </a:lnTo>
                <a:close/>
                <a:moveTo>
                  <a:pt x="5952997" y="0"/>
                </a:moveTo>
                <a:cubicBezTo>
                  <a:pt x="7389669" y="0"/>
                  <a:pt x="8578769" y="1043446"/>
                  <a:pt x="8811337" y="2409686"/>
                </a:cubicBezTo>
                <a:cubicBezTo>
                  <a:pt x="9051405" y="2334618"/>
                  <a:pt x="9302729" y="2289577"/>
                  <a:pt x="9569057" y="2289577"/>
                </a:cubicBezTo>
                <a:cubicBezTo>
                  <a:pt x="10915705" y="2289577"/>
                  <a:pt x="12011025" y="3385571"/>
                  <a:pt x="12011025" y="4736797"/>
                </a:cubicBezTo>
                <a:cubicBezTo>
                  <a:pt x="12011025" y="6084269"/>
                  <a:pt x="10915705" y="7180263"/>
                  <a:pt x="9569057" y="7180263"/>
                </a:cubicBezTo>
                <a:cubicBezTo>
                  <a:pt x="9569057" y="7180263"/>
                  <a:pt x="9569057" y="7180263"/>
                  <a:pt x="8143641" y="7180263"/>
                </a:cubicBezTo>
                <a:cubicBezTo>
                  <a:pt x="8143641" y="7180263"/>
                  <a:pt x="8143641" y="7180263"/>
                  <a:pt x="8143641" y="3464393"/>
                </a:cubicBezTo>
                <a:cubicBezTo>
                  <a:pt x="8143641" y="3464393"/>
                  <a:pt x="8143641" y="3464393"/>
                  <a:pt x="3968665" y="3464393"/>
                </a:cubicBezTo>
                <a:cubicBezTo>
                  <a:pt x="3968665" y="3464393"/>
                  <a:pt x="3968665" y="3464393"/>
                  <a:pt x="3968665" y="7180263"/>
                </a:cubicBezTo>
                <a:cubicBezTo>
                  <a:pt x="3968665" y="7180263"/>
                  <a:pt x="3968665" y="7180263"/>
                  <a:pt x="2393202" y="7180263"/>
                </a:cubicBezTo>
                <a:cubicBezTo>
                  <a:pt x="1065313" y="7150236"/>
                  <a:pt x="0" y="6069255"/>
                  <a:pt x="0" y="4736797"/>
                </a:cubicBezTo>
                <a:cubicBezTo>
                  <a:pt x="0" y="3385571"/>
                  <a:pt x="1091570" y="2289577"/>
                  <a:pt x="2441967" y="2289577"/>
                </a:cubicBezTo>
                <a:cubicBezTo>
                  <a:pt x="2670784" y="2289577"/>
                  <a:pt x="2892099" y="2323358"/>
                  <a:pt x="3102161" y="2383412"/>
                </a:cubicBezTo>
                <a:cubicBezTo>
                  <a:pt x="3345982" y="1028433"/>
                  <a:pt x="4531330" y="0"/>
                  <a:pt x="5952997" y="0"/>
                </a:cubicBezTo>
                <a:close/>
              </a:path>
            </a:pathLst>
          </a:custGeom>
          <a:solidFill>
            <a:srgbClr val="FFFFFF"/>
          </a:solidFill>
          <a:ln>
            <a:noFill/>
          </a:ln>
        </p:spPr>
        <p:txBody>
          <a:bodyPr wrap="square" anchor="ctr" anchorCtr="1">
            <a:normAutofit/>
          </a:bodyPr>
          <a:lstStyle>
            <a:defPPr>
              <a:defRPr lang="zh-CN"/>
            </a:defPPr>
            <a:lvl1pPr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1pPr>
            <a:lvl2pPr marL="4572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2pPr>
            <a:lvl3pPr marL="9144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3pPr>
            <a:lvl4pPr marL="13716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4pPr>
            <a:lvl5pPr marL="1828800" algn="l" rtl="0" eaLnBrk="0" fontAlgn="base" hangingPunct="0">
              <a:spcBef>
                <a:spcPct val="0"/>
              </a:spcBef>
              <a:spcAft>
                <a:spcPct val="0"/>
              </a:spcAft>
              <a:defRPr kern="1200">
                <a:solidFill>
                  <a:srgbClr val="000000"/>
                </a:solidFill>
                <a:latin typeface="Calibri" panose="020F0502020204030204" charset="0"/>
                <a:ea typeface="宋体" panose="02010600030101010101" pitchFamily="2" charset="-122"/>
                <a:cs typeface="+mn-ea"/>
              </a:defRPr>
            </a:lvl5pPr>
            <a:lvl6pPr marL="22860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6pPr>
            <a:lvl7pPr marL="27432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7pPr>
            <a:lvl8pPr marL="32004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8pPr>
            <a:lvl9pPr marL="3657600" algn="l" defTabSz="914400" rtl="0" eaLnBrk="1" latinLnBrk="0" hangingPunct="1">
              <a:defRPr kern="1200">
                <a:solidFill>
                  <a:srgbClr val="000000"/>
                </a:solidFill>
                <a:latin typeface="Calibri" panose="020F0502020204030204" charset="0"/>
                <a:ea typeface="宋体" panose="02010600030101010101" pitchFamily="2" charset="-122"/>
                <a:cs typeface="+mn-ea"/>
              </a:defRPr>
            </a:lvl9pPr>
          </a:lstStyle>
          <a:p>
            <a:endParaRPr lang="zh-CN" altLang="en-US">
              <a:latin typeface="Arial" panose="020B0604020202020204" pitchFamily="34" charset="0"/>
              <a:ea typeface="微软雅黑" panose="020B0503020204020204" pitchFamily="34" charset="-122"/>
            </a:endParaRPr>
          </a:p>
        </p:txBody>
      </p:sp>
      <p:sp>
        <p:nvSpPr>
          <p:cNvPr id="48" name="文本框 14"/>
          <p:cNvSpPr txBox="1">
            <a:spLocks noChangeArrowheads="1"/>
          </p:cNvSpPr>
          <p:nvPr>
            <p:custDataLst>
              <p:tags r:id="rId40"/>
            </p:custDataLst>
          </p:nvPr>
        </p:nvSpPr>
        <p:spPr bwMode="auto">
          <a:xfrm>
            <a:off x="5635047" y="3798711"/>
            <a:ext cx="2310224" cy="43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defRPr>
                <a:solidFill>
                  <a:srgbClr val="000000"/>
                </a:solidFill>
                <a:latin typeface="Calibri" panose="020F0502020204030204" charset="0"/>
                <a:ea typeface="宋体" panose="02010600030101010101" pitchFamily="2" charset="-122"/>
              </a:defRPr>
            </a:lvl1pPr>
            <a:lvl2pPr marL="742950" indent="-285750">
              <a:defRPr>
                <a:solidFill>
                  <a:srgbClr val="000000"/>
                </a:solidFill>
                <a:latin typeface="Calibri" panose="020F0502020204030204" charset="0"/>
                <a:ea typeface="宋体" panose="02010600030101010101" pitchFamily="2" charset="-122"/>
              </a:defRPr>
            </a:lvl2pPr>
            <a:lvl3pPr marL="1143000" indent="-228600">
              <a:defRPr>
                <a:solidFill>
                  <a:srgbClr val="000000"/>
                </a:solidFill>
                <a:latin typeface="Calibri" panose="020F0502020204030204" charset="0"/>
                <a:ea typeface="宋体" panose="02010600030101010101" pitchFamily="2" charset="-122"/>
              </a:defRPr>
            </a:lvl3pPr>
            <a:lvl4pPr marL="1600200" indent="-228600">
              <a:defRPr>
                <a:solidFill>
                  <a:srgbClr val="000000"/>
                </a:solidFill>
                <a:latin typeface="Calibri" panose="020F0502020204030204" charset="0"/>
                <a:ea typeface="宋体" panose="02010600030101010101" pitchFamily="2" charset="-122"/>
              </a:defRPr>
            </a:lvl4pPr>
            <a:lvl5pPr marL="2057400" indent="-228600">
              <a:defRPr>
                <a:solidFill>
                  <a:srgbClr val="000000"/>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rgbClr val="000000"/>
                </a:solidFill>
                <a:latin typeface="Calibri" panose="020F0502020204030204" charset="0"/>
                <a:ea typeface="宋体" panose="02010600030101010101" pitchFamily="2" charset="-122"/>
              </a:defRPr>
            </a:lvl9pPr>
          </a:lstStyle>
          <a:p>
            <a:pPr algn="ctr">
              <a:lnSpc>
                <a:spcPct val="120000"/>
              </a:lnSpc>
            </a:pPr>
            <a:r>
              <a:rPr lang="zh-CN" altLang="en-US" sz="2000" b="1" spc="300">
                <a:solidFill>
                  <a:srgbClr val="C4ADD2"/>
                </a:solidFill>
                <a:latin typeface="Arial" panose="020B0604020202020204" pitchFamily="34" charset="0"/>
                <a:ea typeface="微软雅黑" panose="020B0503020204020204" pitchFamily="34" charset="-122"/>
                <a:cs typeface="+mn-ea"/>
              </a:rPr>
              <a:t>表 ⇋</a:t>
            </a:r>
            <a:r>
              <a:rPr lang="en-US" altLang="zh-CN" sz="2000" b="1" spc="300">
                <a:solidFill>
                  <a:srgbClr val="C4ADD2"/>
                </a:solidFill>
                <a:latin typeface="Arial" panose="020B0604020202020204" pitchFamily="34" charset="0"/>
                <a:ea typeface="微软雅黑" panose="020B0503020204020204" pitchFamily="34" charset="-122"/>
                <a:cs typeface="+mn-ea"/>
              </a:rPr>
              <a:t> </a:t>
            </a:r>
            <a:r>
              <a:rPr lang="zh-CN" altLang="en-US" sz="2000" b="1" spc="300">
                <a:solidFill>
                  <a:srgbClr val="C4ADD2"/>
                </a:solidFill>
                <a:latin typeface="Arial" panose="020B0604020202020204" pitchFamily="34" charset="0"/>
                <a:ea typeface="微软雅黑" panose="020B0503020204020204" pitchFamily="34" charset="-122"/>
                <a:cs typeface="+mn-ea"/>
              </a:rPr>
              <a:t>文件</a:t>
            </a:r>
            <a:endParaRPr lang="zh-CN" altLang="en-US" sz="2000" b="1" spc="300">
              <a:solidFill>
                <a:srgbClr val="C4ADD2"/>
              </a:solidFill>
              <a:latin typeface="Arial" panose="020B0604020202020204" pitchFamily="34" charset="0"/>
              <a:ea typeface="微软雅黑" panose="020B0503020204020204" pitchFamily="34" charset="-122"/>
              <a:cs typeface="+mn-ea"/>
            </a:endParaRPr>
          </a:p>
        </p:txBody>
      </p:sp>
      <p:sp>
        <p:nvSpPr>
          <p:cNvPr id="49" name="文本框 48"/>
          <p:cNvSpPr txBox="1"/>
          <p:nvPr>
            <p:custDataLst>
              <p:tags r:id="rId41"/>
            </p:custDataLst>
          </p:nvPr>
        </p:nvSpPr>
        <p:spPr>
          <a:xfrm>
            <a:off x="5635047" y="4303441"/>
            <a:ext cx="2310224" cy="715971"/>
          </a:xfrm>
          <a:prstGeom prst="rect">
            <a:avLst/>
          </a:prstGeom>
          <a:noFill/>
        </p:spPr>
        <p:txBody>
          <a:bodyPr wrap="square" rtlCol="0"/>
          <a:lstStyle/>
          <a:p>
            <a:pPr lvl="0" algn="l">
              <a:lnSpc>
                <a:spcPct val="120000"/>
              </a:lnSpc>
              <a:buClrTx/>
              <a:buSzTx/>
              <a:buFontTx/>
            </a:pPr>
            <a:r>
              <a:rPr lang="zh-CN" altLang="en-US" sz="1300" spc="100">
                <a:latin typeface="Arial" panose="020B0604020202020204" pitchFamily="34" charset="0"/>
                <a:ea typeface="微软雅黑" panose="020B0503020204020204" pitchFamily="34" charset="-122"/>
                <a:sym typeface="+mn-ea"/>
              </a:rPr>
              <a:t>读取表写文件或者读文件写表</a:t>
            </a:r>
            <a:endParaRPr lang="zh-CN" altLang="en-US" sz="1300" spc="100">
              <a:latin typeface="Arial" panose="020B0604020202020204" pitchFamily="34" charset="0"/>
              <a:ea typeface="微软雅黑" panose="020B0503020204020204" pitchFamily="34" charset="-122"/>
              <a:sym typeface="+mn-ea"/>
            </a:endParaRPr>
          </a:p>
        </p:txBody>
      </p:sp>
      <p:sp>
        <p:nvSpPr>
          <p:cNvPr id="50" name="文本框 49"/>
          <p:cNvSpPr txBox="1"/>
          <p:nvPr>
            <p:custDataLst>
              <p:tags r:id="rId42"/>
            </p:custDataLst>
          </p:nvPr>
        </p:nvSpPr>
        <p:spPr>
          <a:xfrm>
            <a:off x="8215874" y="4021077"/>
            <a:ext cx="413238" cy="400110"/>
          </a:xfrm>
          <a:prstGeom prst="rect">
            <a:avLst/>
          </a:prstGeom>
          <a:noFill/>
        </p:spPr>
        <p:txBody>
          <a:bodyPr wrap="square" rtlCol="0">
            <a:normAutofit/>
          </a:bodyPr>
          <a:lstStyle/>
          <a:p>
            <a:r>
              <a:rPr lang="zh-CN" altLang="en-US" sz="2000" b="1" dirty="0">
                <a:solidFill>
                  <a:srgbClr val="C4ADD2"/>
                </a:solidFill>
              </a:rPr>
              <a:t>④</a:t>
            </a:r>
            <a:endParaRPr lang="zh-CN" altLang="en-US" sz="2000" b="1" dirty="0">
              <a:solidFill>
                <a:srgbClr val="C4ADD2"/>
              </a:solidFill>
            </a:endParaRPr>
          </a:p>
        </p:txBody>
      </p:sp>
      <p:pic>
        <p:nvPicPr>
          <p:cNvPr id="51" name="图片 50"/>
          <p:cNvPicPr>
            <a:picLocks noChangeAspect="1"/>
          </p:cNvPicPr>
          <p:nvPr/>
        </p:nvPicPr>
        <p:blipFill>
          <a:blip r:embed="rId43"/>
          <a:stretch>
            <a:fillRect/>
          </a:stretch>
        </p:blipFill>
        <p:spPr>
          <a:xfrm>
            <a:off x="7917180" y="4498340"/>
            <a:ext cx="4274820" cy="23456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3659079"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err="1">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a:t>
            </a:r>
            <a:r>
              <a:rPr lang="zh-CN" altLang="en-US" sz="2000" b="1" noProof="0" dirty="0">
                <a:solidFill>
                  <a:srgbClr val="DF2525"/>
                </a:solidFill>
                <a:latin typeface="思源黑体 CN Medium" panose="020B0400000000000000" pitchFamily="34" charset="-122"/>
                <a:ea typeface="思源黑体 CN Medium" panose="020B0400000000000000" pitchFamily="34" charset="-122"/>
                <a:sym typeface="+mn-ea"/>
              </a:rPr>
              <a:t>功能介绍：示例资源</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0700" y="815454"/>
            <a:ext cx="7454900" cy="5806338"/>
          </a:xfrm>
          <a:prstGeom prst="rect">
            <a:avLst/>
          </a:prstGeom>
        </p:spPr>
      </p:pic>
      <p:pic>
        <p:nvPicPr>
          <p:cNvPr id="5" name="图片 4"/>
          <p:cNvPicPr>
            <a:picLocks noChangeAspect="1"/>
          </p:cNvPicPr>
          <p:nvPr/>
        </p:nvPicPr>
        <p:blipFill>
          <a:blip r:embed="rId2"/>
          <a:stretch>
            <a:fillRect/>
          </a:stretch>
        </p:blipFill>
        <p:spPr>
          <a:xfrm>
            <a:off x="1333500" y="1488200"/>
            <a:ext cx="5831681" cy="2817100"/>
          </a:xfrm>
          <a:prstGeom prst="rect">
            <a:avLst/>
          </a:prstGeom>
        </p:spPr>
      </p:pic>
      <p:sp>
        <p:nvSpPr>
          <p:cNvPr id="8" name="文本框 7"/>
          <p:cNvSpPr txBox="1"/>
          <p:nvPr/>
        </p:nvSpPr>
        <p:spPr>
          <a:xfrm>
            <a:off x="7742981" y="1272834"/>
            <a:ext cx="4093419" cy="400110"/>
          </a:xfrm>
          <a:prstGeom prst="rect">
            <a:avLst/>
          </a:prstGeom>
          <a:noFill/>
        </p:spPr>
        <p:txBody>
          <a:bodyPr wrap="square" rtlCol="0">
            <a:spAutoFit/>
          </a:bodyPr>
          <a:lstStyle>
            <a:defPPr>
              <a:defRPr lang="zh-CN"/>
            </a:defPPr>
            <a:lvl1pPr marR="0" fontAlgn="auto">
              <a:spcBef>
                <a:spcPts val="0"/>
              </a:spcBef>
              <a:spcAft>
                <a:spcPts val="0"/>
              </a:spcAft>
              <a:buClrTx/>
              <a:buSzTx/>
              <a:buFontTx/>
              <a:buNone/>
              <a:defRPr sz="2000" b="1">
                <a:solidFill>
                  <a:schemeClr val="bg2">
                    <a:lumMod val="25000"/>
                  </a:schemeClr>
                </a:solidFill>
                <a:latin typeface="思源黑体 CN Medium" panose="020B0400000000000000" pitchFamily="34" charset="-122"/>
                <a:ea typeface="思源黑体 CN Medium" panose="020B0400000000000000" pitchFamily="34" charset="-122"/>
              </a:defRPr>
            </a:lvl1pPr>
          </a:lstStyle>
          <a:p>
            <a:pPr>
              <a:defRPr/>
            </a:pPr>
            <a:r>
              <a:rPr lang="zh-CN" altLang="en-US" dirty="0">
                <a:ea typeface="思源黑体 CN Normal" panose="020B0400000000000000" pitchFamily="34" charset="-122"/>
              </a:rPr>
              <a:t>用于快速复制生成自己的流程</a:t>
            </a:r>
            <a:endParaRPr lang="zh-CN" altLang="en-US" dirty="0">
              <a:ea typeface="思源黑体 CN Normal" panose="020B0400000000000000" pitchFamily="34" charset="-122"/>
            </a:endParaRPr>
          </a:p>
        </p:txBody>
      </p:sp>
      <p:sp>
        <p:nvSpPr>
          <p:cNvPr id="9" name="文本框 8"/>
          <p:cNvSpPr txBox="1"/>
          <p:nvPr/>
        </p:nvSpPr>
        <p:spPr>
          <a:xfrm>
            <a:off x="7762780" y="2036913"/>
            <a:ext cx="4429219" cy="311771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内置大量典型流程和组件使用示例</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便于用户快速学习</a:t>
            </a:r>
            <a:r>
              <a:rPr lang="en-US" altLang="zh-CN" sz="2000" dirty="0">
                <a:latin typeface="微软雅黑 Light" panose="020B0502040204020203" pitchFamily="34" charset="-122"/>
                <a:ea typeface="微软雅黑 Light" panose="020B0502040204020203" pitchFamily="34" charset="-122"/>
              </a:rPr>
              <a:t>ETL</a:t>
            </a:r>
            <a:r>
              <a:rPr lang="zh-CN" altLang="en-US" sz="2000" dirty="0">
                <a:latin typeface="微软雅黑 Light" panose="020B0502040204020203" pitchFamily="34" charset="-122"/>
                <a:ea typeface="微软雅黑 Light" panose="020B0502040204020203" pitchFamily="34" charset="-122"/>
              </a:rPr>
              <a:t>的典型应用</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便于用户快速复制示例流程，经过简单的编辑修改和测试，即可生成正式的业务流程</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内置的示例资源仍在不断扩展</a:t>
            </a:r>
            <a:endParaRPr lang="en-US" altLang="zh-CN" sz="20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3736023"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err="1">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a:t>
            </a:r>
            <a:r>
              <a:rPr lang="zh-CN" altLang="en-US" sz="2000" b="1" noProof="0" dirty="0">
                <a:solidFill>
                  <a:srgbClr val="DF2525"/>
                </a:solidFill>
                <a:latin typeface="思源黑体 CN Medium" panose="020B0400000000000000" pitchFamily="34" charset="-122"/>
                <a:ea typeface="思源黑体 CN Medium" panose="020B0400000000000000" pitchFamily="34" charset="-122"/>
                <a:sym typeface="+mn-ea"/>
              </a:rPr>
              <a:t>功能介绍：</a:t>
            </a:r>
            <a:r>
              <a:rPr lang="zh-CN" altLang="en-US" sz="2000" b="1" dirty="0">
                <a:solidFill>
                  <a:srgbClr val="DF2525"/>
                </a:solidFill>
                <a:latin typeface="思源黑体 CN Medium" panose="020B0400000000000000" pitchFamily="34" charset="-122"/>
                <a:ea typeface="思源黑体 CN Medium" panose="020B0400000000000000" pitchFamily="34" charset="-122"/>
              </a:rPr>
              <a:t>流程服务 </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0700" y="815454"/>
            <a:ext cx="7454900" cy="5806338"/>
          </a:xfrm>
          <a:prstGeom prst="rect">
            <a:avLst/>
          </a:prstGeom>
        </p:spPr>
      </p:pic>
      <p:pic>
        <p:nvPicPr>
          <p:cNvPr id="9" name="图片 8"/>
          <p:cNvPicPr>
            <a:picLocks noChangeAspect="1"/>
          </p:cNvPicPr>
          <p:nvPr/>
        </p:nvPicPr>
        <p:blipFill>
          <a:blip r:embed="rId2"/>
          <a:stretch>
            <a:fillRect/>
          </a:stretch>
        </p:blipFill>
        <p:spPr>
          <a:xfrm>
            <a:off x="1346200" y="1442899"/>
            <a:ext cx="5824507" cy="2976701"/>
          </a:xfrm>
          <a:prstGeom prst="rect">
            <a:avLst/>
          </a:prstGeom>
        </p:spPr>
      </p:pic>
      <p:sp>
        <p:nvSpPr>
          <p:cNvPr id="10" name="文本框 9"/>
          <p:cNvSpPr txBox="1"/>
          <p:nvPr/>
        </p:nvSpPr>
        <p:spPr>
          <a:xfrm>
            <a:off x="7742981" y="1272834"/>
            <a:ext cx="4207719" cy="400110"/>
          </a:xfrm>
          <a:prstGeom prst="rect">
            <a:avLst/>
          </a:prstGeom>
          <a:noFill/>
        </p:spPr>
        <p:txBody>
          <a:bodyPr wrap="square" rtlCol="0">
            <a:spAutoFit/>
          </a:bodyPr>
          <a:lstStyle>
            <a:defPPr>
              <a:defRPr lang="zh-CN"/>
            </a:defPPr>
            <a:lvl1pPr marR="0" fontAlgn="auto">
              <a:spcBef>
                <a:spcPts val="0"/>
              </a:spcBef>
              <a:spcAft>
                <a:spcPts val="0"/>
              </a:spcAft>
              <a:buClrTx/>
              <a:buSzTx/>
              <a:buFontTx/>
              <a:buNone/>
              <a:defRPr sz="2000" b="1">
                <a:solidFill>
                  <a:schemeClr val="bg2">
                    <a:lumMod val="25000"/>
                  </a:schemeClr>
                </a:solidFill>
                <a:latin typeface="思源黑体 CN Medium" panose="020B0400000000000000" pitchFamily="34" charset="-122"/>
                <a:ea typeface="思源黑体 CN Medium" panose="020B0400000000000000" pitchFamily="34" charset="-122"/>
              </a:defRPr>
            </a:lvl1pPr>
          </a:lstStyle>
          <a:p>
            <a:pPr>
              <a:defRPr/>
            </a:pPr>
            <a:r>
              <a:rPr lang="zh-CN" altLang="en-US" dirty="0">
                <a:ea typeface="思源黑体 CN Normal" panose="020B0400000000000000" pitchFamily="34" charset="-122"/>
              </a:rPr>
              <a:t>将</a:t>
            </a:r>
            <a:r>
              <a:rPr lang="en-US" altLang="zh-CN" dirty="0">
                <a:ea typeface="思源黑体 CN Normal" panose="020B0400000000000000" pitchFamily="34" charset="-122"/>
              </a:rPr>
              <a:t>ETL</a:t>
            </a:r>
            <a:r>
              <a:rPr lang="zh-CN" altLang="en-US" dirty="0">
                <a:ea typeface="思源黑体 CN Normal" panose="020B0400000000000000" pitchFamily="34" charset="-122"/>
              </a:rPr>
              <a:t>核心能力封装为可调用的服务</a:t>
            </a:r>
            <a:endParaRPr lang="zh-CN" altLang="en-US" dirty="0">
              <a:ea typeface="思源黑体 CN Normal" panose="020B0400000000000000" pitchFamily="34" charset="-122"/>
            </a:endParaRPr>
          </a:p>
        </p:txBody>
      </p:sp>
      <p:sp>
        <p:nvSpPr>
          <p:cNvPr id="11" name="文本框 10"/>
          <p:cNvSpPr txBox="1"/>
          <p:nvPr/>
        </p:nvSpPr>
        <p:spPr>
          <a:xfrm>
            <a:off x="7742980" y="1827907"/>
            <a:ext cx="4207719" cy="3579378"/>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是核心能力对外开放的技术方式</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面向的是同一类数据转换的场景</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流程“模版”中传递参数，形成流程实例</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解决相同类型的转换仅需要通过传递不同变量即可实现业务逻辑，无需重复定义多个流程。</a:t>
            </a:r>
            <a:endParaRPr lang="en-US" altLang="zh-CN" sz="20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3659079"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err="1">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功能介绍：监控中心</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0700" y="815454"/>
            <a:ext cx="7454900" cy="5806338"/>
          </a:xfrm>
          <a:prstGeom prst="rect">
            <a:avLst/>
          </a:prstGeom>
        </p:spPr>
      </p:pic>
      <p:pic>
        <p:nvPicPr>
          <p:cNvPr id="5" name="图片 4"/>
          <p:cNvPicPr>
            <a:picLocks noChangeAspect="1"/>
          </p:cNvPicPr>
          <p:nvPr/>
        </p:nvPicPr>
        <p:blipFill>
          <a:blip r:embed="rId2"/>
          <a:stretch>
            <a:fillRect/>
          </a:stretch>
        </p:blipFill>
        <p:spPr>
          <a:xfrm>
            <a:off x="1346200" y="1430115"/>
            <a:ext cx="5849020" cy="3027585"/>
          </a:xfrm>
          <a:prstGeom prst="rect">
            <a:avLst/>
          </a:prstGeom>
        </p:spPr>
      </p:pic>
      <p:sp>
        <p:nvSpPr>
          <p:cNvPr id="7" name="文本框 6"/>
          <p:cNvSpPr txBox="1"/>
          <p:nvPr/>
        </p:nvSpPr>
        <p:spPr>
          <a:xfrm>
            <a:off x="7742981" y="1272834"/>
            <a:ext cx="4093419" cy="400110"/>
          </a:xfrm>
          <a:prstGeom prst="rect">
            <a:avLst/>
          </a:prstGeom>
          <a:noFill/>
        </p:spPr>
        <p:txBody>
          <a:bodyPr wrap="square" rtlCol="0">
            <a:spAutoFit/>
          </a:bodyPr>
          <a:lstStyle>
            <a:defPPr>
              <a:defRPr lang="zh-CN"/>
            </a:defPPr>
            <a:lvl1pPr marR="0" fontAlgn="auto">
              <a:spcBef>
                <a:spcPts val="0"/>
              </a:spcBef>
              <a:spcAft>
                <a:spcPts val="0"/>
              </a:spcAft>
              <a:buClrTx/>
              <a:buSzTx/>
              <a:buFontTx/>
              <a:buNone/>
              <a:defRPr sz="2000" b="1">
                <a:solidFill>
                  <a:schemeClr val="bg2">
                    <a:lumMod val="25000"/>
                  </a:schemeClr>
                </a:solidFill>
                <a:latin typeface="思源黑体 CN Medium" panose="020B0400000000000000" pitchFamily="34" charset="-122"/>
                <a:ea typeface="思源黑体 CN Medium" panose="020B0400000000000000" pitchFamily="34" charset="-122"/>
              </a:defRPr>
            </a:lvl1pPr>
          </a:lstStyle>
          <a:p>
            <a:pPr>
              <a:defRPr/>
            </a:pPr>
            <a:r>
              <a:rPr lang="zh-CN" altLang="en-US" dirty="0">
                <a:ea typeface="思源黑体 CN Normal" panose="020B0400000000000000" pitchFamily="34" charset="-122"/>
              </a:rPr>
              <a:t>全方位多层次的监控能力</a:t>
            </a:r>
            <a:endParaRPr lang="zh-CN" altLang="en-US" dirty="0">
              <a:ea typeface="思源黑体 CN Normal" panose="020B0400000000000000" pitchFamily="34" charset="-122"/>
            </a:endParaRPr>
          </a:p>
        </p:txBody>
      </p:sp>
      <p:sp>
        <p:nvSpPr>
          <p:cNvPr id="8" name="文本框 7"/>
          <p:cNvSpPr txBox="1"/>
          <p:nvPr/>
        </p:nvSpPr>
        <p:spPr>
          <a:xfrm>
            <a:off x="7742981" y="1889379"/>
            <a:ext cx="4378122" cy="3079241"/>
          </a:xfrm>
          <a:prstGeom prst="rect">
            <a:avLst/>
          </a:prstGeom>
          <a:noFill/>
        </p:spPr>
        <p:txBody>
          <a:bodyPr wrap="none" rtlCol="0">
            <a:spAutoFit/>
          </a:bodyPr>
          <a:lstStyle/>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流程的实时运行情况</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流程各组件的耗时情况和异常情况</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任务的计划排期和执行情况</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任务耗时及任务全链分析</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20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任务与之间的血缘和影响的分析</a:t>
            </a:r>
            <a:endParaRPr lang="en-US" altLang="zh-CN" sz="20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3736023"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err="1">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功能介绍：对账统计 </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0700" y="815454"/>
            <a:ext cx="7454900" cy="5806338"/>
          </a:xfrm>
          <a:prstGeom prst="rect">
            <a:avLst/>
          </a:prstGeom>
        </p:spPr>
      </p:pic>
      <p:pic>
        <p:nvPicPr>
          <p:cNvPr id="5" name="图片 4"/>
          <p:cNvPicPr>
            <a:picLocks noChangeAspect="1"/>
          </p:cNvPicPr>
          <p:nvPr/>
        </p:nvPicPr>
        <p:blipFill>
          <a:blip r:embed="rId2"/>
          <a:stretch>
            <a:fillRect/>
          </a:stretch>
        </p:blipFill>
        <p:spPr>
          <a:xfrm>
            <a:off x="1346200" y="1402281"/>
            <a:ext cx="5833902" cy="3347519"/>
          </a:xfrm>
          <a:prstGeom prst="rect">
            <a:avLst/>
          </a:prstGeom>
        </p:spPr>
      </p:pic>
      <p:sp>
        <p:nvSpPr>
          <p:cNvPr id="7" name="文本框 6"/>
          <p:cNvSpPr txBox="1"/>
          <p:nvPr/>
        </p:nvSpPr>
        <p:spPr>
          <a:xfrm>
            <a:off x="7742981" y="1272834"/>
            <a:ext cx="4093419" cy="400110"/>
          </a:xfrm>
          <a:prstGeom prst="rect">
            <a:avLst/>
          </a:prstGeom>
          <a:noFill/>
        </p:spPr>
        <p:txBody>
          <a:bodyPr wrap="square" rtlCol="0">
            <a:spAutoFit/>
          </a:bodyPr>
          <a:lstStyle>
            <a:defPPr>
              <a:defRPr lang="zh-CN"/>
            </a:defPPr>
            <a:lvl1pPr marR="0" fontAlgn="auto">
              <a:spcBef>
                <a:spcPts val="0"/>
              </a:spcBef>
              <a:spcAft>
                <a:spcPts val="0"/>
              </a:spcAft>
              <a:buClrTx/>
              <a:buSzTx/>
              <a:buFontTx/>
              <a:buNone/>
              <a:defRPr sz="2000" b="1">
                <a:solidFill>
                  <a:schemeClr val="bg2">
                    <a:lumMod val="25000"/>
                  </a:schemeClr>
                </a:solidFill>
                <a:latin typeface="思源黑体 CN Medium" panose="020B0400000000000000" pitchFamily="34" charset="-122"/>
                <a:ea typeface="思源黑体 CN Medium" panose="020B0400000000000000" pitchFamily="34" charset="-122"/>
              </a:defRPr>
            </a:lvl1pPr>
          </a:lstStyle>
          <a:p>
            <a:pPr>
              <a:defRPr/>
            </a:pPr>
            <a:r>
              <a:rPr lang="zh-CN" altLang="en-US" dirty="0">
                <a:ea typeface="思源黑体 CN Normal" panose="020B0400000000000000" pitchFamily="34" charset="-122"/>
              </a:rPr>
              <a:t>多维度细粒度指标对账与统计</a:t>
            </a:r>
            <a:endParaRPr lang="zh-CN" altLang="en-US" dirty="0">
              <a:ea typeface="思源黑体 CN Normal" panose="020B0400000000000000" pitchFamily="34" charset="-122"/>
            </a:endParaRPr>
          </a:p>
        </p:txBody>
      </p:sp>
      <p:sp>
        <p:nvSpPr>
          <p:cNvPr id="8" name="文本框 7"/>
          <p:cNvSpPr txBox="1"/>
          <p:nvPr/>
        </p:nvSpPr>
        <p:spPr>
          <a:xfrm>
            <a:off x="7762780" y="1847615"/>
            <a:ext cx="4429220" cy="419493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总体统计：项目和流程统计、流程运行统计、基础设施、流程执行趋势、项目对比分析</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任务统计：任务排程统计、任务执行统计、任务耗时统计</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任务和资源的视角对任务的依赖关系和影响进行分析</a:t>
            </a:r>
            <a:endParaRPr lang="en-US" altLang="zh-CN" sz="2000" dirty="0">
              <a:latin typeface="微软雅黑 Light" panose="020B0502040204020203" pitchFamily="34" charset="-122"/>
              <a:ea typeface="微软雅黑 Light" panose="020B0502040204020203" pitchFamily="34" charset="-122"/>
            </a:endParaRPr>
          </a:p>
          <a:p>
            <a:pPr marL="342900" indent="-342900">
              <a:lnSpc>
                <a:spcPct val="150000"/>
              </a:lnSpc>
              <a:buFont typeface="Arial" panose="020B0604020202020204" pitchFamily="34" charset="0"/>
              <a:buChar char="•"/>
            </a:pPr>
            <a:r>
              <a:rPr lang="zh-CN" altLang="en-US" sz="2000" dirty="0">
                <a:latin typeface="微软雅黑 Light" panose="020B0502040204020203" pitchFamily="34" charset="-122"/>
                <a:ea typeface="微软雅黑 Light" panose="020B0502040204020203" pitchFamily="34" charset="-122"/>
              </a:rPr>
              <a:t>自定义交换对账配置和对账统计查询展示</a:t>
            </a:r>
            <a:endParaRPr lang="en-US" altLang="zh-CN" sz="200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45"/>
          <p:cNvSpPr/>
          <p:nvPr/>
        </p:nvSpPr>
        <p:spPr>
          <a:xfrm>
            <a:off x="8830554"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6" name="矩形: 对角圆角 45"/>
          <p:cNvSpPr/>
          <p:nvPr/>
        </p:nvSpPr>
        <p:spPr>
          <a:xfrm>
            <a:off x="6307699" y="3007284"/>
            <a:ext cx="2341922" cy="2052198"/>
          </a:xfrm>
          <a:prstGeom prst="round2DiagRect">
            <a:avLst/>
          </a:prstGeom>
          <a:solidFill>
            <a:srgbClr val="DF2525"/>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矩形: 对角圆角 45"/>
          <p:cNvSpPr/>
          <p:nvPr/>
        </p:nvSpPr>
        <p:spPr>
          <a:xfrm>
            <a:off x="3825484"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9" name="矩形: 对角圆角 45"/>
          <p:cNvSpPr/>
          <p:nvPr/>
        </p:nvSpPr>
        <p:spPr>
          <a:xfrm>
            <a:off x="1302629"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矩形 29"/>
          <p:cNvSpPr/>
          <p:nvPr/>
        </p:nvSpPr>
        <p:spPr>
          <a:xfrm>
            <a:off x="1414240" y="3866774"/>
            <a:ext cx="2042553"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市场需求与产品定位</a:t>
            </a:r>
            <a:endParaRPr lang="zh-CN" altLang="en-US" sz="1600" dirty="0">
              <a:solidFill>
                <a:schemeClr val="tx2">
                  <a:lumMod val="60000"/>
                  <a:lumOff val="40000"/>
                </a:schemeClr>
              </a:solidFill>
              <a:cs typeface="+mn-ea"/>
              <a:sym typeface="+mn-lt"/>
            </a:endParaRPr>
          </a:p>
        </p:txBody>
      </p:sp>
      <p:sp>
        <p:nvSpPr>
          <p:cNvPr id="31" name="矩形 30"/>
          <p:cNvSpPr/>
          <p:nvPr/>
        </p:nvSpPr>
        <p:spPr>
          <a:xfrm>
            <a:off x="1923222"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01.</a:t>
            </a:r>
            <a:endParaRPr lang="en-US" altLang="zh-CN" sz="4400" b="1" dirty="0">
              <a:solidFill>
                <a:schemeClr val="bg2">
                  <a:lumMod val="25000"/>
                </a:schemeClr>
              </a:solidFill>
              <a:cs typeface="+mn-ea"/>
              <a:sym typeface="+mn-lt"/>
            </a:endParaRPr>
          </a:p>
        </p:txBody>
      </p:sp>
      <p:sp>
        <p:nvSpPr>
          <p:cNvPr id="33" name="文本框 32"/>
          <p:cNvSpPr txBox="1"/>
          <p:nvPr/>
        </p:nvSpPr>
        <p:spPr bwMode="auto">
          <a:xfrm>
            <a:off x="1382660"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Market Demand and Product Positioning</a:t>
            </a:r>
            <a:endParaRPr lang="en-US" altLang="zh-CN" sz="1100" dirty="0">
              <a:solidFill>
                <a:schemeClr val="tx2">
                  <a:lumMod val="60000"/>
                  <a:lumOff val="40000"/>
                </a:schemeClr>
              </a:solidFill>
              <a:cs typeface="+mn-ea"/>
              <a:sym typeface="+mn-lt"/>
            </a:endParaRPr>
          </a:p>
        </p:txBody>
      </p:sp>
      <p:sp>
        <p:nvSpPr>
          <p:cNvPr id="35" name="矩形 34"/>
          <p:cNvSpPr/>
          <p:nvPr/>
        </p:nvSpPr>
        <p:spPr>
          <a:xfrm>
            <a:off x="3966576" y="3866774"/>
            <a:ext cx="2013058"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功能特性与技术架构</a:t>
            </a:r>
            <a:endParaRPr lang="en-US" altLang="zh-CN" sz="1600" dirty="0">
              <a:solidFill>
                <a:schemeClr val="tx2">
                  <a:lumMod val="60000"/>
                  <a:lumOff val="40000"/>
                </a:schemeClr>
              </a:solidFill>
              <a:cs typeface="+mn-ea"/>
              <a:sym typeface="+mn-lt"/>
            </a:endParaRPr>
          </a:p>
        </p:txBody>
      </p:sp>
      <p:sp>
        <p:nvSpPr>
          <p:cNvPr id="36" name="矩形 35"/>
          <p:cNvSpPr/>
          <p:nvPr/>
        </p:nvSpPr>
        <p:spPr>
          <a:xfrm>
            <a:off x="4445580"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02.</a:t>
            </a:r>
            <a:endParaRPr lang="en-US" altLang="zh-CN" sz="4400" b="1" dirty="0">
              <a:solidFill>
                <a:schemeClr val="bg2">
                  <a:lumMod val="25000"/>
                </a:schemeClr>
              </a:solidFill>
              <a:cs typeface="+mn-ea"/>
              <a:sym typeface="+mn-lt"/>
            </a:endParaRPr>
          </a:p>
        </p:txBody>
      </p:sp>
      <p:sp>
        <p:nvSpPr>
          <p:cNvPr id="37" name="文本框 36"/>
          <p:cNvSpPr txBox="1"/>
          <p:nvPr/>
        </p:nvSpPr>
        <p:spPr bwMode="auto">
          <a:xfrm>
            <a:off x="3905018"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Functional Features and Technical Architecture</a:t>
            </a:r>
            <a:endParaRPr lang="en-US" altLang="zh-CN" sz="1100" dirty="0">
              <a:solidFill>
                <a:schemeClr val="tx2">
                  <a:lumMod val="60000"/>
                  <a:lumOff val="40000"/>
                </a:schemeClr>
              </a:solidFill>
              <a:cs typeface="+mn-ea"/>
              <a:sym typeface="+mn-lt"/>
            </a:endParaRPr>
          </a:p>
        </p:txBody>
      </p:sp>
      <p:sp>
        <p:nvSpPr>
          <p:cNvPr id="47" name="矩形 46"/>
          <p:cNvSpPr/>
          <p:nvPr/>
        </p:nvSpPr>
        <p:spPr>
          <a:xfrm>
            <a:off x="6489417" y="3866774"/>
            <a:ext cx="2017524" cy="338554"/>
          </a:xfrm>
          <a:prstGeom prst="rect">
            <a:avLst/>
          </a:prstGeom>
        </p:spPr>
        <p:txBody>
          <a:bodyPr wrap="square">
            <a:spAutoFit/>
          </a:bodyPr>
          <a:lstStyle/>
          <a:p>
            <a:pPr>
              <a:spcBef>
                <a:spcPct val="0"/>
              </a:spcBef>
            </a:pPr>
            <a:r>
              <a:rPr lang="zh-CN" altLang="en-US" sz="1600" dirty="0">
                <a:solidFill>
                  <a:schemeClr val="bg1"/>
                </a:solidFill>
                <a:cs typeface="+mn-ea"/>
                <a:sym typeface="+mn-lt"/>
              </a:rPr>
              <a:t>产品优势与用户价值</a:t>
            </a:r>
            <a:endParaRPr lang="en-US" altLang="zh-CN" sz="1600" dirty="0">
              <a:solidFill>
                <a:schemeClr val="bg1"/>
              </a:solidFill>
              <a:cs typeface="+mn-ea"/>
              <a:sym typeface="+mn-lt"/>
            </a:endParaRPr>
          </a:p>
        </p:txBody>
      </p:sp>
      <p:sp>
        <p:nvSpPr>
          <p:cNvPr id="48" name="矩形 47"/>
          <p:cNvSpPr/>
          <p:nvPr/>
        </p:nvSpPr>
        <p:spPr>
          <a:xfrm>
            <a:off x="6999201" y="3119314"/>
            <a:ext cx="958917" cy="769441"/>
          </a:xfrm>
          <a:prstGeom prst="rect">
            <a:avLst/>
          </a:prstGeom>
        </p:spPr>
        <p:txBody>
          <a:bodyPr wrap="square">
            <a:spAutoFit/>
          </a:bodyPr>
          <a:lstStyle/>
          <a:p>
            <a:pPr algn="ctr"/>
            <a:r>
              <a:rPr lang="en-US" altLang="zh-CN" sz="4400" b="1" dirty="0">
                <a:solidFill>
                  <a:schemeClr val="bg1"/>
                </a:solidFill>
                <a:cs typeface="+mn-ea"/>
                <a:sym typeface="+mn-lt"/>
              </a:rPr>
              <a:t>03.</a:t>
            </a:r>
            <a:endParaRPr lang="en-US" altLang="zh-CN" sz="4400" b="1" dirty="0">
              <a:solidFill>
                <a:schemeClr val="bg1"/>
              </a:solidFill>
              <a:cs typeface="+mn-ea"/>
              <a:sym typeface="+mn-lt"/>
            </a:endParaRPr>
          </a:p>
        </p:txBody>
      </p:sp>
      <p:sp>
        <p:nvSpPr>
          <p:cNvPr id="49" name="文本框 48"/>
          <p:cNvSpPr txBox="1"/>
          <p:nvPr/>
        </p:nvSpPr>
        <p:spPr bwMode="auto">
          <a:xfrm>
            <a:off x="6458639"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bg1"/>
                </a:solidFill>
                <a:cs typeface="+mn-ea"/>
                <a:sym typeface="+mn-lt"/>
              </a:rPr>
              <a:t>Product Advantages and User Value</a:t>
            </a:r>
            <a:endParaRPr lang="en-US" altLang="zh-CN" sz="1100" dirty="0">
              <a:solidFill>
                <a:schemeClr val="bg1"/>
              </a:solidFill>
              <a:cs typeface="+mn-ea"/>
              <a:sym typeface="+mn-lt"/>
            </a:endParaRPr>
          </a:p>
        </p:txBody>
      </p:sp>
      <p:sp>
        <p:nvSpPr>
          <p:cNvPr id="51" name="矩形 50"/>
          <p:cNvSpPr/>
          <p:nvPr/>
        </p:nvSpPr>
        <p:spPr>
          <a:xfrm>
            <a:off x="9016724" y="3866774"/>
            <a:ext cx="2093999"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客户案例与项目案例</a:t>
            </a:r>
            <a:endParaRPr lang="en-US" altLang="zh-CN" sz="1600" dirty="0">
              <a:solidFill>
                <a:schemeClr val="tx2">
                  <a:lumMod val="60000"/>
                  <a:lumOff val="40000"/>
                </a:schemeClr>
              </a:solidFill>
              <a:cs typeface="+mn-ea"/>
              <a:sym typeface="+mn-lt"/>
            </a:endParaRPr>
          </a:p>
        </p:txBody>
      </p:sp>
      <p:sp>
        <p:nvSpPr>
          <p:cNvPr id="52" name="矩形 51"/>
          <p:cNvSpPr/>
          <p:nvPr/>
        </p:nvSpPr>
        <p:spPr>
          <a:xfrm>
            <a:off x="9521559"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04.</a:t>
            </a:r>
            <a:endParaRPr lang="en-US" altLang="zh-CN" sz="4400" b="1" dirty="0">
              <a:solidFill>
                <a:schemeClr val="bg2">
                  <a:lumMod val="25000"/>
                </a:schemeClr>
              </a:solidFill>
              <a:cs typeface="+mn-ea"/>
              <a:sym typeface="+mn-lt"/>
            </a:endParaRPr>
          </a:p>
        </p:txBody>
      </p:sp>
      <p:sp>
        <p:nvSpPr>
          <p:cNvPr id="53" name="文本框 52"/>
          <p:cNvSpPr txBox="1"/>
          <p:nvPr/>
        </p:nvSpPr>
        <p:spPr bwMode="auto">
          <a:xfrm>
            <a:off x="8980997"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Customer Cases and Project Cases</a:t>
            </a:r>
            <a:endParaRPr lang="en-US" altLang="zh-CN" sz="1100" dirty="0">
              <a:solidFill>
                <a:schemeClr val="tx2">
                  <a:lumMod val="60000"/>
                  <a:lumOff val="40000"/>
                </a:schemeClr>
              </a:solidFill>
              <a:cs typeface="+mn-ea"/>
              <a:sym typeface="+mn-lt"/>
            </a:endParaRPr>
          </a:p>
        </p:txBody>
      </p:sp>
      <p:sp>
        <p:nvSpPr>
          <p:cNvPr id="15" name="文本框 14"/>
          <p:cNvSpPr txBox="1"/>
          <p:nvPr/>
        </p:nvSpPr>
        <p:spPr>
          <a:xfrm>
            <a:off x="1224426" y="1631477"/>
            <a:ext cx="2852596" cy="1014730"/>
          </a:xfrm>
          <a:prstGeom prst="rect">
            <a:avLst/>
          </a:prstGeom>
          <a:noFill/>
        </p:spPr>
        <p:txBody>
          <a:bodyPr wrap="square" rtlCol="0">
            <a:spAutoFit/>
          </a:bodyPr>
          <a:lstStyle/>
          <a:p>
            <a:pPr algn="ctr"/>
            <a:r>
              <a:rPr lang="zh-CN" altLang="en-US" sz="6000" b="1" spc="600" dirty="0">
                <a:solidFill>
                  <a:srgbClr val="DE2525"/>
                </a:solidFill>
                <a:latin typeface="Source Han Sans CN Heavy" panose="020B0400000000000000" charset="-122"/>
                <a:ea typeface="Source Han Sans CN Heavy" panose="020B0400000000000000" charset="-122"/>
                <a:cs typeface="Source Han Sans CN Heavy" panose="020B0400000000000000" charset="-122"/>
              </a:rPr>
              <a:t>目 录</a:t>
            </a:r>
            <a:endParaRPr lang="zh-CN" altLang="en-US" sz="6000" b="1" spc="600" dirty="0">
              <a:solidFill>
                <a:srgbClr val="DE2525"/>
              </a:solidFill>
              <a:latin typeface="Source Han Sans CN Heavy" panose="020B0400000000000000" charset="-122"/>
              <a:ea typeface="Source Han Sans CN Heavy" panose="020B0400000000000000" charset="-122"/>
              <a:cs typeface="Source Han Sans CN Heavy" panose="020B0400000000000000" charset="-122"/>
            </a:endParaRPr>
          </a:p>
        </p:txBody>
      </p:sp>
      <p:sp>
        <p:nvSpPr>
          <p:cNvPr id="3" name="TextBox 24"/>
          <p:cNvSpPr txBox="1"/>
          <p:nvPr/>
        </p:nvSpPr>
        <p:spPr>
          <a:xfrm>
            <a:off x="1168307" y="534719"/>
            <a:ext cx="2368662"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产品介绍</a:t>
            </a:r>
            <a:endParaRPr kumimoji="0" lang="en-US" altLang="zh-CN"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2" name="矩形 1"/>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45"/>
          <p:cNvSpPr/>
          <p:nvPr/>
        </p:nvSpPr>
        <p:spPr>
          <a:xfrm>
            <a:off x="8830554"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6" name="矩形: 对角圆角 45"/>
          <p:cNvSpPr/>
          <p:nvPr/>
        </p:nvSpPr>
        <p:spPr>
          <a:xfrm>
            <a:off x="6307699"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矩形: 对角圆角 45"/>
          <p:cNvSpPr/>
          <p:nvPr/>
        </p:nvSpPr>
        <p:spPr>
          <a:xfrm>
            <a:off x="3825484"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9" name="矩形: 对角圆角 45"/>
          <p:cNvSpPr/>
          <p:nvPr/>
        </p:nvSpPr>
        <p:spPr>
          <a:xfrm>
            <a:off x="1302629" y="3007284"/>
            <a:ext cx="2341922" cy="2052198"/>
          </a:xfrm>
          <a:prstGeom prst="round2DiagRect">
            <a:avLst/>
          </a:prstGeom>
          <a:solidFill>
            <a:srgbClr val="DF2525"/>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矩形 29"/>
          <p:cNvSpPr/>
          <p:nvPr/>
        </p:nvSpPr>
        <p:spPr>
          <a:xfrm>
            <a:off x="1414240" y="3866774"/>
            <a:ext cx="2042553" cy="338554"/>
          </a:xfrm>
          <a:prstGeom prst="rect">
            <a:avLst/>
          </a:prstGeom>
        </p:spPr>
        <p:txBody>
          <a:bodyPr wrap="square">
            <a:spAutoFit/>
          </a:bodyPr>
          <a:lstStyle/>
          <a:p>
            <a:pPr>
              <a:spcBef>
                <a:spcPct val="0"/>
              </a:spcBef>
            </a:pPr>
            <a:r>
              <a:rPr lang="zh-CN" altLang="en-US" sz="1600" dirty="0">
                <a:solidFill>
                  <a:schemeClr val="bg1"/>
                </a:solidFill>
                <a:cs typeface="+mn-ea"/>
                <a:sym typeface="+mn-lt"/>
              </a:rPr>
              <a:t>市场需求与产品定位</a:t>
            </a:r>
            <a:endParaRPr lang="zh-CN" altLang="en-US" sz="1600" dirty="0">
              <a:solidFill>
                <a:schemeClr val="bg1"/>
              </a:solidFill>
              <a:cs typeface="+mn-ea"/>
              <a:sym typeface="+mn-lt"/>
            </a:endParaRPr>
          </a:p>
        </p:txBody>
      </p:sp>
      <p:sp>
        <p:nvSpPr>
          <p:cNvPr id="31" name="矩形 30"/>
          <p:cNvSpPr/>
          <p:nvPr/>
        </p:nvSpPr>
        <p:spPr>
          <a:xfrm>
            <a:off x="1923222" y="3119314"/>
            <a:ext cx="958917" cy="769441"/>
          </a:xfrm>
          <a:prstGeom prst="rect">
            <a:avLst/>
          </a:prstGeom>
        </p:spPr>
        <p:txBody>
          <a:bodyPr wrap="square">
            <a:spAutoFit/>
          </a:bodyPr>
          <a:lstStyle/>
          <a:p>
            <a:pPr algn="ctr"/>
            <a:r>
              <a:rPr lang="en-US" altLang="zh-CN" sz="4400" b="1" dirty="0">
                <a:solidFill>
                  <a:schemeClr val="bg1"/>
                </a:solidFill>
                <a:cs typeface="+mn-ea"/>
                <a:sym typeface="+mn-lt"/>
              </a:rPr>
              <a:t>01.</a:t>
            </a:r>
            <a:endParaRPr lang="en-US" altLang="zh-CN" sz="4400" b="1" dirty="0">
              <a:solidFill>
                <a:schemeClr val="bg1"/>
              </a:solidFill>
              <a:cs typeface="+mn-ea"/>
              <a:sym typeface="+mn-lt"/>
            </a:endParaRPr>
          </a:p>
        </p:txBody>
      </p:sp>
      <p:sp>
        <p:nvSpPr>
          <p:cNvPr id="33" name="文本框 32"/>
          <p:cNvSpPr txBox="1"/>
          <p:nvPr/>
        </p:nvSpPr>
        <p:spPr bwMode="auto">
          <a:xfrm>
            <a:off x="1382660"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bg1"/>
                </a:solidFill>
                <a:cs typeface="+mn-ea"/>
                <a:sym typeface="+mn-lt"/>
              </a:rPr>
              <a:t>Market Demand and Product Positioning</a:t>
            </a:r>
            <a:endParaRPr lang="en-US" altLang="zh-CN" sz="1100" dirty="0">
              <a:solidFill>
                <a:schemeClr val="bg1"/>
              </a:solidFill>
              <a:cs typeface="+mn-ea"/>
              <a:sym typeface="+mn-lt"/>
            </a:endParaRPr>
          </a:p>
        </p:txBody>
      </p:sp>
      <p:sp>
        <p:nvSpPr>
          <p:cNvPr id="35" name="矩形 34"/>
          <p:cNvSpPr/>
          <p:nvPr/>
        </p:nvSpPr>
        <p:spPr>
          <a:xfrm>
            <a:off x="3966576" y="3866774"/>
            <a:ext cx="2013058"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功能特性与技术架构</a:t>
            </a:r>
            <a:endParaRPr lang="en-US" altLang="zh-CN" sz="1600" dirty="0">
              <a:solidFill>
                <a:schemeClr val="tx2">
                  <a:lumMod val="60000"/>
                  <a:lumOff val="40000"/>
                </a:schemeClr>
              </a:solidFill>
              <a:cs typeface="+mn-ea"/>
              <a:sym typeface="+mn-lt"/>
            </a:endParaRPr>
          </a:p>
        </p:txBody>
      </p:sp>
      <p:sp>
        <p:nvSpPr>
          <p:cNvPr id="36" name="矩形 35"/>
          <p:cNvSpPr/>
          <p:nvPr/>
        </p:nvSpPr>
        <p:spPr>
          <a:xfrm>
            <a:off x="4445580"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02.</a:t>
            </a:r>
            <a:endParaRPr lang="en-US" altLang="zh-CN" sz="4400" b="1" dirty="0">
              <a:solidFill>
                <a:schemeClr val="bg2">
                  <a:lumMod val="25000"/>
                </a:schemeClr>
              </a:solidFill>
              <a:cs typeface="+mn-ea"/>
              <a:sym typeface="+mn-lt"/>
            </a:endParaRPr>
          </a:p>
        </p:txBody>
      </p:sp>
      <p:sp>
        <p:nvSpPr>
          <p:cNvPr id="37" name="文本框 36"/>
          <p:cNvSpPr txBox="1"/>
          <p:nvPr/>
        </p:nvSpPr>
        <p:spPr bwMode="auto">
          <a:xfrm>
            <a:off x="3905018"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Functional Features and Technical Architecture</a:t>
            </a:r>
            <a:endParaRPr lang="en-US" altLang="zh-CN" sz="1100" dirty="0">
              <a:solidFill>
                <a:schemeClr val="tx2">
                  <a:lumMod val="60000"/>
                  <a:lumOff val="40000"/>
                </a:schemeClr>
              </a:solidFill>
              <a:cs typeface="+mn-ea"/>
              <a:sym typeface="+mn-lt"/>
            </a:endParaRPr>
          </a:p>
        </p:txBody>
      </p:sp>
      <p:sp>
        <p:nvSpPr>
          <p:cNvPr id="47" name="矩形 46"/>
          <p:cNvSpPr/>
          <p:nvPr/>
        </p:nvSpPr>
        <p:spPr>
          <a:xfrm>
            <a:off x="6489417" y="3866774"/>
            <a:ext cx="2017524"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产品优势与用户价值</a:t>
            </a:r>
            <a:endParaRPr lang="en-US" altLang="zh-CN" sz="1600" dirty="0">
              <a:solidFill>
                <a:schemeClr val="tx2">
                  <a:lumMod val="60000"/>
                  <a:lumOff val="40000"/>
                </a:schemeClr>
              </a:solidFill>
              <a:cs typeface="+mn-ea"/>
              <a:sym typeface="+mn-lt"/>
            </a:endParaRPr>
          </a:p>
        </p:txBody>
      </p:sp>
      <p:sp>
        <p:nvSpPr>
          <p:cNvPr id="48" name="矩形 47"/>
          <p:cNvSpPr/>
          <p:nvPr/>
        </p:nvSpPr>
        <p:spPr>
          <a:xfrm>
            <a:off x="6999201"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03.</a:t>
            </a:r>
            <a:endParaRPr lang="en-US" altLang="zh-CN" sz="4400" b="1" dirty="0">
              <a:solidFill>
                <a:schemeClr val="bg2">
                  <a:lumMod val="25000"/>
                </a:schemeClr>
              </a:solidFill>
              <a:cs typeface="+mn-ea"/>
              <a:sym typeface="+mn-lt"/>
            </a:endParaRPr>
          </a:p>
        </p:txBody>
      </p:sp>
      <p:sp>
        <p:nvSpPr>
          <p:cNvPr id="49" name="文本框 48"/>
          <p:cNvSpPr txBox="1"/>
          <p:nvPr/>
        </p:nvSpPr>
        <p:spPr bwMode="auto">
          <a:xfrm>
            <a:off x="6458639"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Product Advantages and User Value</a:t>
            </a:r>
            <a:endParaRPr lang="en-US" altLang="zh-CN" sz="1100" dirty="0">
              <a:solidFill>
                <a:schemeClr val="tx2">
                  <a:lumMod val="60000"/>
                  <a:lumOff val="40000"/>
                </a:schemeClr>
              </a:solidFill>
              <a:cs typeface="+mn-ea"/>
              <a:sym typeface="+mn-lt"/>
            </a:endParaRPr>
          </a:p>
        </p:txBody>
      </p:sp>
      <p:sp>
        <p:nvSpPr>
          <p:cNvPr id="51" name="矩形 50"/>
          <p:cNvSpPr/>
          <p:nvPr/>
        </p:nvSpPr>
        <p:spPr>
          <a:xfrm>
            <a:off x="9016724" y="3866774"/>
            <a:ext cx="2093999"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客户案例与项目案例</a:t>
            </a:r>
            <a:endParaRPr lang="en-US" altLang="zh-CN" sz="1600" dirty="0">
              <a:solidFill>
                <a:schemeClr val="tx2">
                  <a:lumMod val="60000"/>
                  <a:lumOff val="40000"/>
                </a:schemeClr>
              </a:solidFill>
              <a:cs typeface="+mn-ea"/>
              <a:sym typeface="+mn-lt"/>
            </a:endParaRPr>
          </a:p>
        </p:txBody>
      </p:sp>
      <p:sp>
        <p:nvSpPr>
          <p:cNvPr id="52" name="矩形 51"/>
          <p:cNvSpPr/>
          <p:nvPr/>
        </p:nvSpPr>
        <p:spPr>
          <a:xfrm>
            <a:off x="9521559"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04.</a:t>
            </a:r>
            <a:endParaRPr lang="en-US" altLang="zh-CN" sz="4400" b="1" dirty="0">
              <a:solidFill>
                <a:schemeClr val="bg2">
                  <a:lumMod val="25000"/>
                </a:schemeClr>
              </a:solidFill>
              <a:cs typeface="+mn-ea"/>
              <a:sym typeface="+mn-lt"/>
            </a:endParaRPr>
          </a:p>
        </p:txBody>
      </p:sp>
      <p:sp>
        <p:nvSpPr>
          <p:cNvPr id="53" name="文本框 52"/>
          <p:cNvSpPr txBox="1"/>
          <p:nvPr/>
        </p:nvSpPr>
        <p:spPr bwMode="auto">
          <a:xfrm>
            <a:off x="8980997"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Customer Cases and Project Cases</a:t>
            </a:r>
            <a:endParaRPr lang="en-US" altLang="zh-CN" sz="1100" dirty="0">
              <a:solidFill>
                <a:schemeClr val="tx2">
                  <a:lumMod val="60000"/>
                  <a:lumOff val="40000"/>
                </a:schemeClr>
              </a:solidFill>
              <a:cs typeface="+mn-ea"/>
              <a:sym typeface="+mn-lt"/>
            </a:endParaRPr>
          </a:p>
        </p:txBody>
      </p:sp>
      <p:sp>
        <p:nvSpPr>
          <p:cNvPr id="15" name="文本框 14"/>
          <p:cNvSpPr txBox="1"/>
          <p:nvPr/>
        </p:nvSpPr>
        <p:spPr>
          <a:xfrm>
            <a:off x="1224426" y="1631477"/>
            <a:ext cx="2852596" cy="1014730"/>
          </a:xfrm>
          <a:prstGeom prst="rect">
            <a:avLst/>
          </a:prstGeom>
          <a:noFill/>
        </p:spPr>
        <p:txBody>
          <a:bodyPr wrap="square" rtlCol="0">
            <a:spAutoFit/>
          </a:bodyPr>
          <a:lstStyle/>
          <a:p>
            <a:pPr algn="ctr"/>
            <a:r>
              <a:rPr lang="zh-CN" altLang="en-US" sz="6000" b="1" spc="600" dirty="0">
                <a:solidFill>
                  <a:srgbClr val="DE2525"/>
                </a:solidFill>
                <a:latin typeface="Source Han Sans CN Heavy" panose="020B0400000000000000" charset="-122"/>
                <a:ea typeface="Source Han Sans CN Heavy" panose="020B0400000000000000" charset="-122"/>
                <a:cs typeface="Source Han Sans CN Heavy" panose="020B0400000000000000" charset="-122"/>
              </a:rPr>
              <a:t>目 录</a:t>
            </a:r>
            <a:endParaRPr lang="zh-CN" altLang="en-US" sz="6000" b="1" spc="600" dirty="0">
              <a:solidFill>
                <a:srgbClr val="DE2525"/>
              </a:solidFill>
              <a:latin typeface="Source Han Sans CN Heavy" panose="020B0400000000000000" charset="-122"/>
              <a:ea typeface="Source Han Sans CN Heavy" panose="020B0400000000000000" charset="-122"/>
              <a:cs typeface="Source Han Sans CN Heavy" panose="020B0400000000000000" charset="-122"/>
            </a:endParaRPr>
          </a:p>
        </p:txBody>
      </p:sp>
      <p:sp>
        <p:nvSpPr>
          <p:cNvPr id="3" name="TextBox 24"/>
          <p:cNvSpPr txBox="1"/>
          <p:nvPr/>
        </p:nvSpPr>
        <p:spPr>
          <a:xfrm>
            <a:off x="1168307" y="534719"/>
            <a:ext cx="2368662"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产品介绍</a:t>
            </a:r>
            <a:endParaRPr kumimoji="0" lang="en-US" altLang="zh-CN"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2" name="矩形 1"/>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2376676"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产品优势</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标题 2"/>
          <p:cNvSpPr>
            <a:spLocks noGrp="1"/>
          </p:cNvSpPr>
          <p:nvPr>
            <p:ph type="title"/>
          </p:nvPr>
        </p:nvSpPr>
        <p:spPr>
          <a:xfrm>
            <a:off x="1460653" y="4299585"/>
            <a:ext cx="3837305" cy="1125220"/>
          </a:xfrm>
        </p:spPr>
        <p:txBody>
          <a:bodyPr>
            <a:normAutofit fontScale="90000"/>
          </a:bodyPr>
          <a:lstStyle/>
          <a:p>
            <a:pPr>
              <a:lnSpc>
                <a:spcPct val="150000"/>
              </a:lnSpc>
            </a:pPr>
            <a:r>
              <a:rPr kumimoji="1" lang="zh-CN" altLang="en-US" sz="1600" dirty="0">
                <a:solidFill>
                  <a:schemeClr val="tx1">
                    <a:lumMod val="75000"/>
                    <a:lumOff val="25000"/>
                  </a:schemeClr>
                </a:solidFill>
              </a:rPr>
              <a:t>提供复杂网络环境下、丰富异构数据源之间，数据高速稳定的迁移及同步的能力。</a:t>
            </a:r>
            <a:endParaRPr kumimoji="1" lang="zh-CN" altLang="en-US" sz="1600" dirty="0">
              <a:solidFill>
                <a:schemeClr val="tx1">
                  <a:lumMod val="75000"/>
                  <a:lumOff val="25000"/>
                </a:schemeClr>
              </a:solidFill>
            </a:endParaRPr>
          </a:p>
        </p:txBody>
      </p:sp>
      <p:sp>
        <p:nvSpPr>
          <p:cNvPr id="47" name="Rectangle 2"/>
          <p:cNvSpPr>
            <a:spLocks noChangeArrowheads="1"/>
          </p:cNvSpPr>
          <p:nvPr/>
        </p:nvSpPr>
        <p:spPr bwMode="auto">
          <a:xfrm>
            <a:off x="944880" y="1268415"/>
            <a:ext cx="796314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SzPct val="135000"/>
            </a:pPr>
            <a:endParaRPr lang="zh-CN" altLang="zh-CN" sz="2000">
              <a:latin typeface="楷体_GB2312" pitchFamily="49" charset="-122"/>
              <a:ea typeface="楷体_GB2312" pitchFamily="49" charset="-122"/>
            </a:endParaRPr>
          </a:p>
        </p:txBody>
      </p:sp>
      <p:grpSp>
        <p:nvGrpSpPr>
          <p:cNvPr id="52" name="Group 36"/>
          <p:cNvGrpSpPr/>
          <p:nvPr/>
        </p:nvGrpSpPr>
        <p:grpSpPr>
          <a:xfrm>
            <a:off x="5453381" y="1413278"/>
            <a:ext cx="1897051" cy="1329482"/>
            <a:chOff x="5665775" y="2466267"/>
            <a:chExt cx="1896557" cy="1772642"/>
          </a:xfrm>
          <a:solidFill>
            <a:srgbClr val="31859C"/>
          </a:solidFill>
        </p:grpSpPr>
        <p:sp>
          <p:nvSpPr>
            <p:cNvPr id="53" name="Rectangle 16"/>
            <p:cNvSpPr/>
            <p:nvPr/>
          </p:nvSpPr>
          <p:spPr bwMode="auto">
            <a:xfrm>
              <a:off x="5665775" y="2466267"/>
              <a:ext cx="1896557" cy="1772642"/>
            </a:xfrm>
            <a:prstGeom prst="rect">
              <a:avLst/>
            </a:prstGeom>
            <a:grpFill/>
            <a:ln>
              <a:noFill/>
              <a:headEnd type="none" w="med" len="med"/>
              <a:tailEnd type="none" w="med" len="med"/>
            </a:ln>
            <a:effectLst/>
          </p:spPr>
          <p:style>
            <a:lnRef idx="1">
              <a:srgbClr val="C0504D"/>
            </a:lnRef>
            <a:fillRef idx="3">
              <a:srgbClr val="C0504D"/>
            </a:fillRef>
            <a:effectRef idx="2">
              <a:srgbClr val="C0504D"/>
            </a:effectRef>
            <a:fontRef idx="minor">
              <a:sysClr val="window" lastClr="FFFFFF"/>
            </a:fontRef>
          </p:style>
          <p:txBody>
            <a:bodyPr lIns="182880" tIns="91440" rIns="91436" bIns="182880" anchor="b"/>
            <a:lstStyle/>
            <a:p>
              <a:pPr algn="ctr" defTabSz="685800">
                <a:defRPr/>
              </a:pPr>
              <a:r>
                <a:rPr lang="en-US" altLang="zh-CN" sz="1400" b="1" dirty="0">
                  <a:gradFill>
                    <a:gsLst>
                      <a:gs pos="0">
                        <a:srgbClr val="FFFFFF"/>
                      </a:gs>
                      <a:gs pos="100000">
                        <a:srgbClr val="FFFFFF"/>
                      </a:gs>
                    </a:gsLst>
                    <a:lin ang="5400000" scaled="0"/>
                  </a:gradFill>
                </a:rPr>
                <a:t>Web</a:t>
              </a:r>
              <a:r>
                <a:rPr lang="zh-CN" altLang="en-US" sz="1400" b="1" dirty="0">
                  <a:gradFill>
                    <a:gsLst>
                      <a:gs pos="0">
                        <a:srgbClr val="FFFFFF"/>
                      </a:gs>
                      <a:gs pos="100000">
                        <a:srgbClr val="FFFFFF"/>
                      </a:gs>
                    </a:gsLst>
                    <a:lin ang="5400000" scaled="0"/>
                  </a:gradFill>
                </a:rPr>
                <a:t>图形化拖拽方式快速集成</a:t>
              </a:r>
              <a:endParaRPr lang="en-US" sz="1400" b="1" dirty="0">
                <a:gradFill>
                  <a:gsLst>
                    <a:gs pos="0">
                      <a:srgbClr val="FFFFFF"/>
                    </a:gs>
                    <a:gs pos="100000">
                      <a:srgbClr val="FFFFFF"/>
                    </a:gs>
                  </a:gsLst>
                  <a:lin ang="5400000" scaled="0"/>
                </a:gradFill>
              </a:endParaRPr>
            </a:p>
          </p:txBody>
        </p:sp>
        <p:pic>
          <p:nvPicPr>
            <p:cNvPr id="56" name="Picture 2" descr="C:\Users\Jonahs\Dropbox\Projects SCOTT\MEET Windows Azure\source\Background\tile-icon-storag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13218" y="2561608"/>
              <a:ext cx="851488" cy="851488"/>
            </a:xfrm>
            <a:prstGeom prst="rect">
              <a:avLst/>
            </a:prstGeom>
            <a:grpFill/>
          </p:spPr>
        </p:pic>
      </p:grpSp>
      <p:grpSp>
        <p:nvGrpSpPr>
          <p:cNvPr id="57" name="Group 1"/>
          <p:cNvGrpSpPr/>
          <p:nvPr/>
        </p:nvGrpSpPr>
        <p:grpSpPr>
          <a:xfrm>
            <a:off x="5444413" y="2795941"/>
            <a:ext cx="1897051" cy="1329482"/>
            <a:chOff x="1685919" y="596839"/>
            <a:chExt cx="1896557" cy="1772642"/>
          </a:xfrm>
          <a:solidFill>
            <a:srgbClr val="4BACC6">
              <a:lumMod val="75000"/>
            </a:srgbClr>
          </a:solidFill>
        </p:grpSpPr>
        <p:sp>
          <p:nvSpPr>
            <p:cNvPr id="58" name="Rectangle 7"/>
            <p:cNvSpPr/>
            <p:nvPr/>
          </p:nvSpPr>
          <p:spPr bwMode="auto">
            <a:xfrm>
              <a:off x="1685919" y="596839"/>
              <a:ext cx="1896557" cy="1772642"/>
            </a:xfrm>
            <a:prstGeom prst="rect">
              <a:avLst/>
            </a:prstGeom>
            <a:grpFill/>
            <a:ln>
              <a:noFill/>
              <a:headEnd type="none" w="med" len="med"/>
              <a:tailEnd type="none" w="med" len="med"/>
            </a:ln>
            <a:effectLst/>
          </p:spPr>
          <p:style>
            <a:lnRef idx="1">
              <a:srgbClr val="C0504D"/>
            </a:lnRef>
            <a:fillRef idx="3">
              <a:srgbClr val="C0504D"/>
            </a:fillRef>
            <a:effectRef idx="2">
              <a:srgbClr val="C0504D"/>
            </a:effectRef>
            <a:fontRef idx="minor">
              <a:sysClr val="window" lastClr="FFFFFF"/>
            </a:fontRef>
          </p:style>
          <p:txBody>
            <a:bodyPr lIns="182880" tIns="91440" rIns="91436" bIns="182880" anchor="b"/>
            <a:lstStyle/>
            <a:p>
              <a:pPr algn="ctr" defTabSz="685800">
                <a:defRPr/>
              </a:pPr>
              <a:endParaRPr lang="en-US" altLang="zh-CN" sz="1400" b="1" dirty="0">
                <a:gradFill>
                  <a:gsLst>
                    <a:gs pos="0">
                      <a:srgbClr val="FFFFFF"/>
                    </a:gs>
                    <a:gs pos="100000">
                      <a:srgbClr val="FFFFFF"/>
                    </a:gs>
                  </a:gsLst>
                  <a:lin ang="5400000" scaled="0"/>
                </a:gradFill>
              </a:endParaRPr>
            </a:p>
            <a:p>
              <a:pPr algn="ctr" defTabSz="685800">
                <a:defRPr/>
              </a:pPr>
              <a:endParaRPr lang="en-US" altLang="zh-CN" sz="1400" b="1" dirty="0">
                <a:gradFill>
                  <a:gsLst>
                    <a:gs pos="0">
                      <a:srgbClr val="FFFFFF"/>
                    </a:gs>
                    <a:gs pos="100000">
                      <a:srgbClr val="FFFFFF"/>
                    </a:gs>
                  </a:gsLst>
                  <a:lin ang="5400000" scaled="0"/>
                </a:gradFill>
              </a:endParaRPr>
            </a:p>
            <a:p>
              <a:pPr algn="ctr" defTabSz="685800">
                <a:defRPr/>
              </a:pPr>
              <a:r>
                <a:rPr lang="zh-CN" altLang="en-US" sz="1400" b="1" dirty="0">
                  <a:gradFill>
                    <a:gsLst>
                      <a:gs pos="0">
                        <a:srgbClr val="FFFFFF"/>
                      </a:gs>
                      <a:gs pos="100000">
                        <a:srgbClr val="FFFFFF"/>
                      </a:gs>
                    </a:gsLst>
                    <a:lin ang="5400000" scaled="0"/>
                  </a:gradFill>
                </a:rPr>
                <a:t>提供多种调度方式</a:t>
              </a:r>
              <a:endParaRPr lang="zh-CN" altLang="en-US" sz="1400" b="1" dirty="0">
                <a:gradFill>
                  <a:gsLst>
                    <a:gs pos="0">
                      <a:srgbClr val="FFFFFF"/>
                    </a:gs>
                    <a:gs pos="100000">
                      <a:srgbClr val="FFFFFF"/>
                    </a:gs>
                  </a:gsLst>
                  <a:lin ang="5400000" scaled="0"/>
                </a:gradFill>
              </a:endParaRPr>
            </a:p>
          </p:txBody>
        </p:sp>
        <p:pic>
          <p:nvPicPr>
            <p:cNvPr id="59" name="Picture 3" descr="C:\Users\Jonahs\Dropbox\Projects SCOTT\MEET Windows Azure\source\Background\tile-icon-bigdat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076" y="781451"/>
              <a:ext cx="851488" cy="851488"/>
            </a:xfrm>
            <a:prstGeom prst="rect">
              <a:avLst/>
            </a:prstGeom>
            <a:grpFill/>
          </p:spPr>
        </p:pic>
      </p:grpSp>
      <p:grpSp>
        <p:nvGrpSpPr>
          <p:cNvPr id="60" name="Group 35"/>
          <p:cNvGrpSpPr/>
          <p:nvPr/>
        </p:nvGrpSpPr>
        <p:grpSpPr>
          <a:xfrm>
            <a:off x="7415729" y="2795941"/>
            <a:ext cx="1897051" cy="1329482"/>
            <a:chOff x="3671322" y="4341709"/>
            <a:chExt cx="1896557" cy="1772642"/>
          </a:xfrm>
          <a:solidFill>
            <a:srgbClr val="FF6600"/>
          </a:solidFill>
        </p:grpSpPr>
        <p:sp>
          <p:nvSpPr>
            <p:cNvPr id="61" name="Rectangle 25"/>
            <p:cNvSpPr/>
            <p:nvPr/>
          </p:nvSpPr>
          <p:spPr bwMode="auto">
            <a:xfrm>
              <a:off x="3671322" y="4341709"/>
              <a:ext cx="1896557" cy="1772642"/>
            </a:xfrm>
            <a:prstGeom prst="rect">
              <a:avLst/>
            </a:prstGeom>
            <a:grpFill/>
            <a:ln>
              <a:noFill/>
              <a:headEnd type="none" w="med" len="med"/>
              <a:tailEnd type="none" w="med" len="med"/>
            </a:ln>
            <a:effectLst/>
          </p:spPr>
          <p:style>
            <a:lnRef idx="1">
              <a:srgbClr val="C0504D"/>
            </a:lnRef>
            <a:fillRef idx="3">
              <a:srgbClr val="C0504D"/>
            </a:fillRef>
            <a:effectRef idx="2">
              <a:srgbClr val="C0504D"/>
            </a:effectRef>
            <a:fontRef idx="minor">
              <a:sysClr val="window" lastClr="FFFFFF"/>
            </a:fontRef>
          </p:style>
          <p:txBody>
            <a:bodyPr lIns="182880" tIns="91440" rIns="91436" bIns="182880" anchor="b"/>
            <a:lstStyle/>
            <a:p>
              <a:pPr defTabSz="685800">
                <a:defRPr/>
              </a:pPr>
              <a:r>
                <a:rPr lang="zh-CN" altLang="en-US" sz="1400" b="1" dirty="0">
                  <a:gradFill>
                    <a:gsLst>
                      <a:gs pos="0">
                        <a:srgbClr val="FFFFFF"/>
                      </a:gs>
                      <a:gs pos="100000">
                        <a:srgbClr val="FFFFFF"/>
                      </a:gs>
                    </a:gsLst>
                    <a:lin ang="5400000" scaled="0"/>
                  </a:gradFill>
                </a:rPr>
                <a:t>国产操作系统和芯片</a:t>
              </a:r>
              <a:endParaRPr lang="en-US" altLang="zh-CN" sz="1400" b="1" dirty="0">
                <a:gradFill>
                  <a:gsLst>
                    <a:gs pos="0">
                      <a:srgbClr val="FFFFFF"/>
                    </a:gs>
                    <a:gs pos="100000">
                      <a:srgbClr val="FFFFFF"/>
                    </a:gs>
                  </a:gsLst>
                  <a:lin ang="5400000" scaled="0"/>
                </a:gradFill>
              </a:endParaRPr>
            </a:p>
          </p:txBody>
        </p:sp>
        <p:pic>
          <p:nvPicPr>
            <p:cNvPr id="62" name="Picture 4" descr="C:\Users\Jonahs\Dropbox\Projects SCOTT\MEET Windows Azure\source\Background\tile-icon-cach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3857" y="4417702"/>
              <a:ext cx="851488" cy="851488"/>
            </a:xfrm>
            <a:prstGeom prst="rect">
              <a:avLst/>
            </a:prstGeom>
            <a:grpFill/>
          </p:spPr>
        </p:pic>
      </p:grpSp>
      <p:grpSp>
        <p:nvGrpSpPr>
          <p:cNvPr id="63" name="Group 37"/>
          <p:cNvGrpSpPr/>
          <p:nvPr/>
        </p:nvGrpSpPr>
        <p:grpSpPr>
          <a:xfrm>
            <a:off x="9395505" y="4184555"/>
            <a:ext cx="1897051" cy="1329482"/>
            <a:chOff x="5656726" y="4341709"/>
            <a:chExt cx="1896557" cy="1772642"/>
          </a:xfrm>
          <a:solidFill>
            <a:srgbClr val="4BACC6">
              <a:lumMod val="75000"/>
            </a:srgbClr>
          </a:solidFill>
        </p:grpSpPr>
        <p:sp>
          <p:nvSpPr>
            <p:cNvPr id="64" name="Rectangle 28"/>
            <p:cNvSpPr/>
            <p:nvPr/>
          </p:nvSpPr>
          <p:spPr bwMode="auto">
            <a:xfrm>
              <a:off x="5656726" y="4341709"/>
              <a:ext cx="1896557" cy="1772642"/>
            </a:xfrm>
            <a:prstGeom prst="rect">
              <a:avLst/>
            </a:prstGeom>
            <a:grpFill/>
            <a:ln>
              <a:noFill/>
              <a:headEnd type="none" w="med" len="med"/>
              <a:tailEnd type="none" w="med" len="med"/>
            </a:ln>
            <a:effectLst/>
          </p:spPr>
          <p:style>
            <a:lnRef idx="1">
              <a:srgbClr val="C0504D"/>
            </a:lnRef>
            <a:fillRef idx="3">
              <a:srgbClr val="C0504D"/>
            </a:fillRef>
            <a:effectRef idx="2">
              <a:srgbClr val="C0504D"/>
            </a:effectRef>
            <a:fontRef idx="minor">
              <a:sysClr val="window" lastClr="FFFFFF"/>
            </a:fontRef>
          </p:style>
          <p:txBody>
            <a:bodyPr lIns="182880" tIns="91440" rIns="91436" bIns="182880" anchor="b"/>
            <a:lstStyle/>
            <a:p>
              <a:pPr defTabSz="685800">
                <a:defRPr/>
              </a:pPr>
              <a:r>
                <a:rPr lang="zh-CN" altLang="en-US" sz="1400" b="1" dirty="0">
                  <a:gradFill>
                    <a:gsLst>
                      <a:gs pos="0">
                        <a:srgbClr val="FFFFFF"/>
                      </a:gs>
                      <a:gs pos="100000">
                        <a:srgbClr val="FFFFFF"/>
                      </a:gs>
                    </a:gsLst>
                    <a:lin ang="5400000" scaled="0"/>
                  </a:gradFill>
                </a:rPr>
                <a:t>   </a:t>
              </a:r>
              <a:r>
                <a:rPr lang="en-US" altLang="zh-CN" sz="1400" b="1" dirty="0">
                  <a:gradFill>
                    <a:gsLst>
                      <a:gs pos="0">
                        <a:srgbClr val="FFFFFF"/>
                      </a:gs>
                      <a:gs pos="100000">
                        <a:srgbClr val="FFFFFF"/>
                      </a:gs>
                    </a:gsLst>
                    <a:lin ang="5400000" scaled="0"/>
                  </a:gradFill>
                </a:rPr>
                <a:t>Web</a:t>
              </a:r>
              <a:r>
                <a:rPr lang="zh-CN" altLang="en-US" sz="1400" b="1" dirty="0">
                  <a:gradFill>
                    <a:gsLst>
                      <a:gs pos="0">
                        <a:srgbClr val="FFFFFF"/>
                      </a:gs>
                      <a:gs pos="100000">
                        <a:srgbClr val="FFFFFF"/>
                      </a:gs>
                    </a:gsLst>
                    <a:lin ang="5400000" scaled="0"/>
                  </a:gradFill>
                </a:rPr>
                <a:t>端远程部署</a:t>
              </a:r>
              <a:endParaRPr lang="en-US" sz="1400" b="1" dirty="0">
                <a:gradFill>
                  <a:gsLst>
                    <a:gs pos="0">
                      <a:srgbClr val="FFFFFF"/>
                    </a:gs>
                    <a:gs pos="100000">
                      <a:srgbClr val="FFFFFF"/>
                    </a:gs>
                  </a:gsLst>
                  <a:lin ang="5400000" scaled="0"/>
                </a:gradFill>
              </a:endParaRPr>
            </a:p>
          </p:txBody>
        </p:sp>
        <p:pic>
          <p:nvPicPr>
            <p:cNvPr id="65" name="Picture 5" descr="C:\Users\Jonahs\Dropbox\Projects SCOTT\MEET Windows Azure\source\Background\tile-icon-CD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9261" y="4486430"/>
              <a:ext cx="851488" cy="851488"/>
            </a:xfrm>
            <a:prstGeom prst="rect">
              <a:avLst/>
            </a:prstGeom>
            <a:grpFill/>
          </p:spPr>
        </p:pic>
      </p:grpSp>
      <p:grpSp>
        <p:nvGrpSpPr>
          <p:cNvPr id="66" name="Group 2"/>
          <p:cNvGrpSpPr/>
          <p:nvPr/>
        </p:nvGrpSpPr>
        <p:grpSpPr>
          <a:xfrm>
            <a:off x="3464389" y="2796300"/>
            <a:ext cx="1897051" cy="1329482"/>
            <a:chOff x="3671323" y="596839"/>
            <a:chExt cx="1896557" cy="1772642"/>
          </a:xfrm>
          <a:solidFill>
            <a:srgbClr val="31859C"/>
          </a:solidFill>
        </p:grpSpPr>
        <p:sp>
          <p:nvSpPr>
            <p:cNvPr id="67" name="Rectangle 10"/>
            <p:cNvSpPr/>
            <p:nvPr/>
          </p:nvSpPr>
          <p:spPr bwMode="auto">
            <a:xfrm>
              <a:off x="3671323" y="596839"/>
              <a:ext cx="1896557" cy="1772642"/>
            </a:xfrm>
            <a:prstGeom prst="rect">
              <a:avLst/>
            </a:prstGeom>
            <a:grpFill/>
            <a:ln>
              <a:noFill/>
              <a:headEnd type="none" w="med" len="med"/>
              <a:tailEnd type="none" w="med" len="med"/>
            </a:ln>
            <a:effectLst/>
          </p:spPr>
          <p:style>
            <a:lnRef idx="1">
              <a:srgbClr val="C0504D"/>
            </a:lnRef>
            <a:fillRef idx="3">
              <a:srgbClr val="C0504D"/>
            </a:fillRef>
            <a:effectRef idx="2">
              <a:srgbClr val="C0504D"/>
            </a:effectRef>
            <a:fontRef idx="minor">
              <a:sysClr val="window" lastClr="FFFFFF"/>
            </a:fontRef>
          </p:style>
          <p:txBody>
            <a:bodyPr lIns="182880" tIns="91440" rIns="91436" bIns="182880" anchor="b"/>
            <a:lstStyle/>
            <a:p>
              <a:pPr defTabSz="685800">
                <a:defRPr/>
              </a:pPr>
              <a:r>
                <a:rPr lang="zh-CN" altLang="en-US" sz="1400" b="1" dirty="0">
                  <a:gradFill>
                    <a:gsLst>
                      <a:gs pos="0">
                        <a:srgbClr val="FFFFFF"/>
                      </a:gs>
                      <a:gs pos="100000">
                        <a:srgbClr val="FFFFFF"/>
                      </a:gs>
                    </a:gsLst>
                    <a:lin ang="5400000" scaled="0"/>
                  </a:gradFill>
                </a:rPr>
                <a:t>实现复杂数据处理</a:t>
              </a:r>
              <a:endParaRPr lang="en-US" sz="1400" b="1" dirty="0">
                <a:gradFill>
                  <a:gsLst>
                    <a:gs pos="0">
                      <a:srgbClr val="FFFFFF"/>
                    </a:gs>
                    <a:gs pos="100000">
                      <a:srgbClr val="FFFFFF"/>
                    </a:gs>
                  </a:gsLst>
                  <a:lin ang="5400000" scaled="0"/>
                </a:gradFill>
              </a:endParaRPr>
            </a:p>
          </p:txBody>
        </p:sp>
        <p:pic>
          <p:nvPicPr>
            <p:cNvPr id="68" name="Picture 6" descr="C:\Users\Jonahs\Dropbox\Projects SCOTT\MEET Windows Azure\source\Background\tile-icon-databas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7647" y="663540"/>
              <a:ext cx="851488" cy="851488"/>
            </a:xfrm>
            <a:prstGeom prst="rect">
              <a:avLst/>
            </a:prstGeom>
            <a:grpFill/>
          </p:spPr>
        </p:pic>
      </p:grpSp>
      <p:grpSp>
        <p:nvGrpSpPr>
          <p:cNvPr id="69" name="Group 4"/>
          <p:cNvGrpSpPr/>
          <p:nvPr/>
        </p:nvGrpSpPr>
        <p:grpSpPr>
          <a:xfrm>
            <a:off x="5428035" y="4184555"/>
            <a:ext cx="1897051" cy="1329482"/>
            <a:chOff x="5665774" y="596839"/>
            <a:chExt cx="1896557" cy="1772642"/>
          </a:xfrm>
          <a:solidFill>
            <a:srgbClr val="FF6600"/>
          </a:solidFill>
        </p:grpSpPr>
        <p:sp>
          <p:nvSpPr>
            <p:cNvPr id="70" name="Rectangle 13"/>
            <p:cNvSpPr/>
            <p:nvPr/>
          </p:nvSpPr>
          <p:spPr bwMode="auto">
            <a:xfrm>
              <a:off x="5665774" y="596839"/>
              <a:ext cx="1896557" cy="1772642"/>
            </a:xfrm>
            <a:prstGeom prst="rect">
              <a:avLst/>
            </a:prstGeom>
            <a:grpFill/>
            <a:ln>
              <a:noFill/>
              <a:headEnd type="none" w="med" len="med"/>
              <a:tailEnd type="none" w="med" len="med"/>
            </a:ln>
            <a:effectLst/>
          </p:spPr>
          <p:style>
            <a:lnRef idx="1">
              <a:srgbClr val="C0504D"/>
            </a:lnRef>
            <a:fillRef idx="3">
              <a:srgbClr val="C0504D"/>
            </a:fillRef>
            <a:effectRef idx="2">
              <a:srgbClr val="C0504D"/>
            </a:effectRef>
            <a:fontRef idx="minor">
              <a:sysClr val="window" lastClr="FFFFFF"/>
            </a:fontRef>
          </p:style>
          <p:txBody>
            <a:bodyPr lIns="182880" tIns="91440" rIns="91436" bIns="182880" anchor="b"/>
            <a:lstStyle/>
            <a:p>
              <a:pPr algn="ctr" defTabSz="685800">
                <a:defRPr/>
              </a:pPr>
              <a:r>
                <a:rPr lang="zh-CN" altLang="en-US" sz="1400" b="1" dirty="0">
                  <a:gradFill>
                    <a:gsLst>
                      <a:gs pos="0">
                        <a:srgbClr val="FFFFFF"/>
                      </a:gs>
                      <a:gs pos="100000">
                        <a:srgbClr val="FFFFFF"/>
                      </a:gs>
                    </a:gsLst>
                    <a:lin ang="5400000" scaled="0"/>
                  </a:gradFill>
                </a:rPr>
                <a:t>跟踪预览调试</a:t>
              </a:r>
              <a:endParaRPr lang="zh-CN" altLang="en-US" sz="1400" b="1" dirty="0">
                <a:gradFill>
                  <a:gsLst>
                    <a:gs pos="0">
                      <a:srgbClr val="FFFFFF"/>
                    </a:gs>
                    <a:gs pos="100000">
                      <a:srgbClr val="FFFFFF"/>
                    </a:gs>
                  </a:gsLst>
                  <a:lin ang="5400000" scaled="0"/>
                </a:gradFill>
              </a:endParaRPr>
            </a:p>
          </p:txBody>
        </p:sp>
        <p:pic>
          <p:nvPicPr>
            <p:cNvPr id="71" name="Picture 8" descr="C:\Users\Jonahs\Dropbox\Projects SCOTT\MEET Windows Azure\source\Background\tile-icon-med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8310" y="645550"/>
              <a:ext cx="851488" cy="851488"/>
            </a:xfrm>
            <a:prstGeom prst="rect">
              <a:avLst/>
            </a:prstGeom>
            <a:grpFill/>
          </p:spPr>
        </p:pic>
      </p:grpSp>
      <p:grpSp>
        <p:nvGrpSpPr>
          <p:cNvPr id="72" name="Group 34"/>
          <p:cNvGrpSpPr/>
          <p:nvPr/>
        </p:nvGrpSpPr>
        <p:grpSpPr>
          <a:xfrm>
            <a:off x="9387075" y="2802359"/>
            <a:ext cx="1897051" cy="1329482"/>
            <a:chOff x="7651179" y="2466267"/>
            <a:chExt cx="1896557" cy="1772642"/>
          </a:xfrm>
          <a:solidFill>
            <a:srgbClr val="31859C"/>
          </a:solidFill>
        </p:grpSpPr>
        <p:sp>
          <p:nvSpPr>
            <p:cNvPr id="73" name="Rectangle 19"/>
            <p:cNvSpPr/>
            <p:nvPr/>
          </p:nvSpPr>
          <p:spPr bwMode="auto">
            <a:xfrm>
              <a:off x="7651179" y="2466267"/>
              <a:ext cx="1896557" cy="1772642"/>
            </a:xfrm>
            <a:prstGeom prst="rect">
              <a:avLst/>
            </a:prstGeom>
            <a:grpFill/>
            <a:ln>
              <a:noFill/>
              <a:headEnd type="none" w="med" len="med"/>
              <a:tailEnd type="none" w="med" len="med"/>
            </a:ln>
            <a:effectLst/>
          </p:spPr>
          <p:style>
            <a:lnRef idx="1">
              <a:srgbClr val="C0504D"/>
            </a:lnRef>
            <a:fillRef idx="3">
              <a:srgbClr val="C0504D"/>
            </a:fillRef>
            <a:effectRef idx="2">
              <a:srgbClr val="C0504D"/>
            </a:effectRef>
            <a:fontRef idx="minor">
              <a:sysClr val="window" lastClr="FFFFFF"/>
            </a:fontRef>
          </p:style>
          <p:txBody>
            <a:bodyPr lIns="182880" tIns="91440" rIns="91436" bIns="182880" anchor="b"/>
            <a:lstStyle/>
            <a:p>
              <a:pPr defTabSz="685800">
                <a:defRPr/>
              </a:pPr>
              <a:endParaRPr lang="en-US" altLang="zh-CN" sz="1400" b="1" dirty="0">
                <a:gradFill>
                  <a:gsLst>
                    <a:gs pos="0">
                      <a:srgbClr val="FFFFFF"/>
                    </a:gs>
                    <a:gs pos="100000">
                      <a:srgbClr val="FFFFFF"/>
                    </a:gs>
                  </a:gsLst>
                  <a:lin ang="5400000" scaled="0"/>
                </a:gradFill>
              </a:endParaRPr>
            </a:p>
            <a:p>
              <a:pPr defTabSz="685800">
                <a:defRPr/>
              </a:pPr>
              <a:endParaRPr lang="en-US" altLang="zh-CN" sz="1400" b="1" dirty="0">
                <a:gradFill>
                  <a:gsLst>
                    <a:gs pos="0">
                      <a:srgbClr val="FFFFFF"/>
                    </a:gs>
                    <a:gs pos="100000">
                      <a:srgbClr val="FFFFFF"/>
                    </a:gs>
                  </a:gsLst>
                  <a:lin ang="5400000" scaled="0"/>
                </a:gradFill>
              </a:endParaRPr>
            </a:p>
            <a:p>
              <a:pPr algn="ctr" defTabSz="685800">
                <a:defRPr/>
              </a:pPr>
              <a:r>
                <a:rPr lang="zh-CN" altLang="en-US" sz="1400" b="1" dirty="0">
                  <a:gradFill>
                    <a:gsLst>
                      <a:gs pos="0">
                        <a:srgbClr val="FFFFFF"/>
                      </a:gs>
                      <a:gs pos="100000">
                        <a:srgbClr val="FFFFFF"/>
                      </a:gs>
                    </a:gsLst>
                    <a:lin ang="5400000" scaled="0"/>
                  </a:gradFill>
                </a:rPr>
                <a:t>支持国产数据库</a:t>
              </a:r>
              <a:endParaRPr lang="en-US" sz="1400" b="1" dirty="0">
                <a:gradFill>
                  <a:gsLst>
                    <a:gs pos="0">
                      <a:srgbClr val="FFFFFF"/>
                    </a:gs>
                    <a:gs pos="100000">
                      <a:srgbClr val="FFFFFF"/>
                    </a:gs>
                  </a:gsLst>
                  <a:lin ang="5400000" scaled="0"/>
                </a:gradFill>
              </a:endParaRPr>
            </a:p>
          </p:txBody>
        </p:sp>
        <p:pic>
          <p:nvPicPr>
            <p:cNvPr id="74" name="Picture 9" descr="C:\Users\Jonahs\Dropbox\Projects SCOTT\MEET Windows Azure\source\Background\tile-icon-messagi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3712" y="2542260"/>
              <a:ext cx="851488" cy="851488"/>
            </a:xfrm>
            <a:prstGeom prst="rect">
              <a:avLst/>
            </a:prstGeom>
            <a:grpFill/>
          </p:spPr>
        </p:pic>
      </p:grpSp>
      <p:grpSp>
        <p:nvGrpSpPr>
          <p:cNvPr id="75" name="Group 33"/>
          <p:cNvGrpSpPr/>
          <p:nvPr/>
        </p:nvGrpSpPr>
        <p:grpSpPr>
          <a:xfrm>
            <a:off x="3472207" y="1422817"/>
            <a:ext cx="1897051" cy="1329482"/>
            <a:chOff x="7651178" y="4341709"/>
            <a:chExt cx="1896557" cy="1772642"/>
          </a:xfrm>
          <a:solidFill>
            <a:srgbClr val="31859C"/>
          </a:solidFill>
        </p:grpSpPr>
        <p:sp>
          <p:nvSpPr>
            <p:cNvPr id="76" name="Rectangle 31"/>
            <p:cNvSpPr/>
            <p:nvPr/>
          </p:nvSpPr>
          <p:spPr bwMode="auto">
            <a:xfrm>
              <a:off x="7651178" y="4341709"/>
              <a:ext cx="1896557" cy="1772642"/>
            </a:xfrm>
            <a:prstGeom prst="rect">
              <a:avLst/>
            </a:prstGeom>
            <a:grpFill/>
            <a:ln>
              <a:noFill/>
              <a:headEnd type="none" w="med" len="med"/>
              <a:tailEnd type="none" w="med" len="med"/>
            </a:ln>
            <a:effectLst/>
          </p:spPr>
          <p:style>
            <a:lnRef idx="1">
              <a:srgbClr val="C0504D"/>
            </a:lnRef>
            <a:fillRef idx="3">
              <a:srgbClr val="C0504D"/>
            </a:fillRef>
            <a:effectRef idx="2">
              <a:srgbClr val="C0504D"/>
            </a:effectRef>
            <a:fontRef idx="minor">
              <a:sysClr val="window" lastClr="FFFFFF"/>
            </a:fontRef>
          </p:style>
          <p:txBody>
            <a:bodyPr lIns="182880" tIns="91440" rIns="91436" bIns="182880" anchor="b"/>
            <a:lstStyle/>
            <a:p>
              <a:pPr defTabSz="685800">
                <a:defRPr/>
              </a:pPr>
              <a:r>
                <a:rPr lang="zh-CN" altLang="en-US" sz="1400" b="1" dirty="0">
                  <a:gradFill>
                    <a:gsLst>
                      <a:gs pos="0">
                        <a:srgbClr val="FFFFFF"/>
                      </a:gs>
                      <a:gs pos="100000">
                        <a:srgbClr val="FFFFFF"/>
                      </a:gs>
                    </a:gsLst>
                    <a:lin ang="5400000" scaled="0"/>
                  </a:gradFill>
                </a:rPr>
                <a:t>多种数据抽取模式</a:t>
              </a:r>
              <a:endParaRPr lang="en-US" sz="1400" b="1" dirty="0">
                <a:gradFill>
                  <a:gsLst>
                    <a:gs pos="0">
                      <a:srgbClr val="FFFFFF"/>
                    </a:gs>
                    <a:gs pos="100000">
                      <a:srgbClr val="FFFFFF"/>
                    </a:gs>
                  </a:gsLst>
                  <a:lin ang="5400000" scaled="0"/>
                </a:gradFill>
              </a:endParaRPr>
            </a:p>
          </p:txBody>
        </p:sp>
        <p:pic>
          <p:nvPicPr>
            <p:cNvPr id="77" name="Picture 10" descr="C:\Users\Jonahs\Dropbox\Projects SCOTT\MEET Windows Azure\source\Background\tile-icon-network.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3713" y="4481556"/>
              <a:ext cx="851488" cy="851488"/>
            </a:xfrm>
            <a:prstGeom prst="rect">
              <a:avLst/>
            </a:prstGeom>
            <a:grpFill/>
          </p:spPr>
        </p:pic>
      </p:grpSp>
      <p:grpSp>
        <p:nvGrpSpPr>
          <p:cNvPr id="78" name="Group 29"/>
          <p:cNvGrpSpPr/>
          <p:nvPr/>
        </p:nvGrpSpPr>
        <p:grpSpPr>
          <a:xfrm>
            <a:off x="7406132" y="4197731"/>
            <a:ext cx="1897051" cy="1329482"/>
            <a:chOff x="5665775" y="2466267"/>
            <a:chExt cx="1896557" cy="1772642"/>
          </a:xfrm>
          <a:solidFill>
            <a:srgbClr val="31859C"/>
          </a:solidFill>
        </p:grpSpPr>
        <p:sp>
          <p:nvSpPr>
            <p:cNvPr id="79" name="Rectangle 30"/>
            <p:cNvSpPr/>
            <p:nvPr/>
          </p:nvSpPr>
          <p:spPr bwMode="auto">
            <a:xfrm>
              <a:off x="5665775" y="2466267"/>
              <a:ext cx="1896557" cy="1772642"/>
            </a:xfrm>
            <a:prstGeom prst="rect">
              <a:avLst/>
            </a:prstGeom>
            <a:grpFill/>
            <a:ln>
              <a:noFill/>
              <a:headEnd type="none" w="med" len="med"/>
              <a:tailEnd type="none" w="med" len="med"/>
            </a:ln>
            <a:effectLst/>
          </p:spPr>
          <p:style>
            <a:lnRef idx="1">
              <a:srgbClr val="C0504D"/>
            </a:lnRef>
            <a:fillRef idx="3">
              <a:srgbClr val="C0504D"/>
            </a:fillRef>
            <a:effectRef idx="2">
              <a:srgbClr val="C0504D"/>
            </a:effectRef>
            <a:fontRef idx="minor">
              <a:sysClr val="window" lastClr="FFFFFF"/>
            </a:fontRef>
          </p:style>
          <p:txBody>
            <a:bodyPr lIns="182880" tIns="91440" rIns="91436" bIns="182880" anchor="b"/>
            <a:lstStyle/>
            <a:p>
              <a:pPr algn="ctr" defTabSz="685800">
                <a:defRPr/>
              </a:pPr>
              <a:r>
                <a:rPr lang="zh-CN" altLang="en-US" sz="1400" b="1" dirty="0">
                  <a:solidFill>
                    <a:sysClr val="window" lastClr="FFFFFF"/>
                  </a:solidFill>
                </a:rPr>
                <a:t>支持</a:t>
              </a:r>
              <a:r>
                <a:rPr lang="en-US" altLang="zh-CN" sz="1400" b="1" dirty="0" err="1">
                  <a:solidFill>
                    <a:sysClr val="window" lastClr="FFFFFF"/>
                  </a:solidFill>
                </a:rPr>
                <a:t>Hadoop</a:t>
              </a:r>
              <a:r>
                <a:rPr lang="zh-CN" altLang="en-US" sz="1400" b="1" dirty="0">
                  <a:solidFill>
                    <a:sysClr val="window" lastClr="FFFFFF"/>
                  </a:solidFill>
                </a:rPr>
                <a:t>、</a:t>
              </a:r>
              <a:r>
                <a:rPr lang="en-US" altLang="zh-CN" sz="1400" b="1" dirty="0" err="1">
                  <a:solidFill>
                    <a:sysClr val="window" lastClr="FFFFFF"/>
                  </a:solidFill>
                </a:rPr>
                <a:t>mpp</a:t>
              </a:r>
              <a:r>
                <a:rPr lang="zh-CN" altLang="en-US" sz="1400" b="1" dirty="0">
                  <a:solidFill>
                    <a:sysClr val="window" lastClr="FFFFFF"/>
                  </a:solidFill>
                </a:rPr>
                <a:t>、</a:t>
              </a:r>
              <a:r>
                <a:rPr lang="en-US" altLang="zh-CN" sz="1400" b="1" dirty="0" err="1">
                  <a:solidFill>
                    <a:sysClr val="window" lastClr="FFFFFF"/>
                  </a:solidFill>
                </a:rPr>
                <a:t>kafka</a:t>
              </a:r>
              <a:endParaRPr lang="en-US" sz="1400" b="1" dirty="0">
                <a:solidFill>
                  <a:sysClr val="window" lastClr="FFFFFF"/>
                </a:solidFill>
              </a:endParaRPr>
            </a:p>
          </p:txBody>
        </p:sp>
        <p:pic>
          <p:nvPicPr>
            <p:cNvPr id="80"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188310" y="2582975"/>
              <a:ext cx="851488" cy="851488"/>
            </a:xfrm>
            <a:prstGeom prst="rect">
              <a:avLst/>
            </a:prstGeom>
            <a:grpFill/>
          </p:spPr>
        </p:pic>
      </p:grpSp>
      <p:grpSp>
        <p:nvGrpSpPr>
          <p:cNvPr id="81" name="Group 3"/>
          <p:cNvGrpSpPr/>
          <p:nvPr/>
        </p:nvGrpSpPr>
        <p:grpSpPr>
          <a:xfrm>
            <a:off x="1486843" y="1419116"/>
            <a:ext cx="1897051" cy="1329482"/>
            <a:chOff x="0" y="2236359"/>
            <a:chExt cx="1896557" cy="1772642"/>
          </a:xfrm>
          <a:solidFill>
            <a:srgbClr val="4BACC6">
              <a:lumMod val="75000"/>
            </a:srgbClr>
          </a:solidFill>
        </p:grpSpPr>
        <p:sp>
          <p:nvSpPr>
            <p:cNvPr id="82" name="Rectangle 41"/>
            <p:cNvSpPr/>
            <p:nvPr/>
          </p:nvSpPr>
          <p:spPr bwMode="auto">
            <a:xfrm>
              <a:off x="0" y="2236359"/>
              <a:ext cx="1896557" cy="1772642"/>
            </a:xfrm>
            <a:prstGeom prst="rect">
              <a:avLst/>
            </a:prstGeom>
            <a:grpFill/>
            <a:ln>
              <a:noFill/>
              <a:headEnd type="none" w="med" len="med"/>
              <a:tailEnd type="none" w="med" len="med"/>
            </a:ln>
            <a:effectLst/>
          </p:spPr>
          <p:style>
            <a:lnRef idx="1">
              <a:srgbClr val="C0504D"/>
            </a:lnRef>
            <a:fillRef idx="3">
              <a:srgbClr val="C0504D"/>
            </a:fillRef>
            <a:effectRef idx="2">
              <a:srgbClr val="C0504D"/>
            </a:effectRef>
            <a:fontRef idx="minor">
              <a:sysClr val="window" lastClr="FFFFFF"/>
            </a:fontRef>
          </p:style>
          <p:txBody>
            <a:bodyPr lIns="182880" tIns="91440" rIns="91436" bIns="182880" anchor="b"/>
            <a:lstStyle/>
            <a:p>
              <a:pPr algn="ctr" defTabSz="685800">
                <a:defRPr/>
              </a:pPr>
              <a:r>
                <a:rPr lang="zh-CN" altLang="en-US" sz="1400" b="1" dirty="0">
                  <a:gradFill>
                    <a:gsLst>
                      <a:gs pos="0">
                        <a:srgbClr val="FFFFFF"/>
                      </a:gs>
                      <a:gs pos="100000">
                        <a:srgbClr val="FFFFFF"/>
                      </a:gs>
                    </a:gsLst>
                    <a:lin ang="5400000" scaled="0"/>
                  </a:gradFill>
                </a:rPr>
                <a:t>跨平台性 </a:t>
              </a:r>
              <a:endParaRPr lang="zh-CN" altLang="en-US" sz="1400" b="1" dirty="0">
                <a:gradFill>
                  <a:gsLst>
                    <a:gs pos="0">
                      <a:srgbClr val="FFFFFF"/>
                    </a:gs>
                    <a:gs pos="100000">
                      <a:srgbClr val="FFFFFF"/>
                    </a:gs>
                  </a:gsLst>
                  <a:lin ang="5400000" scaled="0"/>
                </a:gradFill>
              </a:endParaRPr>
            </a:p>
          </p:txBody>
        </p:sp>
        <p:pic>
          <p:nvPicPr>
            <p:cNvPr id="83" name="Picture 7" descr="C:\Users\jonahs\Documents\Dropbox\Projects SCOTT\MEET Windows Azure\source\Background\Service-Icon-VM.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3388" y="2323916"/>
              <a:ext cx="849779" cy="849778"/>
            </a:xfrm>
            <a:prstGeom prst="rect">
              <a:avLst/>
            </a:prstGeom>
            <a:grpFill/>
          </p:spPr>
        </p:pic>
      </p:grpSp>
      <p:grpSp>
        <p:nvGrpSpPr>
          <p:cNvPr id="84" name="Group 6"/>
          <p:cNvGrpSpPr/>
          <p:nvPr/>
        </p:nvGrpSpPr>
        <p:grpSpPr>
          <a:xfrm>
            <a:off x="1493320" y="2795941"/>
            <a:ext cx="1897051" cy="1329482"/>
            <a:chOff x="764274" y="3548424"/>
            <a:chExt cx="1896557" cy="1772642"/>
          </a:xfrm>
          <a:solidFill>
            <a:srgbClr val="31859C"/>
          </a:solidFill>
        </p:grpSpPr>
        <p:sp>
          <p:nvSpPr>
            <p:cNvPr id="85" name="Rectangle 44"/>
            <p:cNvSpPr/>
            <p:nvPr/>
          </p:nvSpPr>
          <p:spPr bwMode="auto">
            <a:xfrm>
              <a:off x="764274" y="3548424"/>
              <a:ext cx="1896557" cy="1772642"/>
            </a:xfrm>
            <a:prstGeom prst="rect">
              <a:avLst/>
            </a:prstGeom>
            <a:grpFill/>
            <a:ln>
              <a:noFill/>
              <a:headEnd type="none" w="med" len="med"/>
              <a:tailEnd type="none" w="med" len="med"/>
            </a:ln>
            <a:effectLst/>
          </p:spPr>
          <p:style>
            <a:lnRef idx="1">
              <a:srgbClr val="C0504D"/>
            </a:lnRef>
            <a:fillRef idx="3">
              <a:srgbClr val="C0504D"/>
            </a:fillRef>
            <a:effectRef idx="2">
              <a:srgbClr val="C0504D"/>
            </a:effectRef>
            <a:fontRef idx="minor">
              <a:sysClr val="window" lastClr="FFFFFF"/>
            </a:fontRef>
          </p:style>
          <p:txBody>
            <a:bodyPr lIns="182880" tIns="91440" rIns="91436" bIns="182880" anchor="b"/>
            <a:lstStyle/>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endParaRPr lang="en-US" altLang="zh-CN" sz="1600" b="1" dirty="0">
                <a:gradFill>
                  <a:gsLst>
                    <a:gs pos="0">
                      <a:srgbClr val="FFFFFF"/>
                    </a:gs>
                    <a:gs pos="100000">
                      <a:srgbClr val="FFFFFF"/>
                    </a:gs>
                  </a:gsLst>
                  <a:lin ang="5400000" scaled="0"/>
                </a:gradFill>
              </a:endParaRPr>
            </a:p>
            <a:p>
              <a:pPr defTabSz="685800">
                <a:defRPr/>
              </a:pPr>
              <a:r>
                <a:rPr lang="zh-CN" altLang="en-US" sz="1400" b="1" dirty="0">
                  <a:gradFill>
                    <a:gsLst>
                      <a:gs pos="0">
                        <a:srgbClr val="FFFFFF"/>
                      </a:gs>
                      <a:gs pos="100000">
                        <a:srgbClr val="FFFFFF"/>
                      </a:gs>
                    </a:gsLst>
                    <a:lin ang="5400000" scaled="0"/>
                  </a:gradFill>
                </a:rPr>
                <a:t>丰富的数据处理组件</a:t>
              </a:r>
              <a:endParaRPr lang="en-US" sz="1400" b="1" dirty="0">
                <a:gradFill>
                  <a:gsLst>
                    <a:gs pos="0">
                      <a:srgbClr val="FFFFFF"/>
                    </a:gs>
                    <a:gs pos="100000">
                      <a:srgbClr val="FFFFFF"/>
                    </a:gs>
                  </a:gsLst>
                  <a:lin ang="5400000" scaled="0"/>
                </a:gradFill>
              </a:endParaRPr>
            </a:p>
          </p:txBody>
        </p:sp>
        <p:pic>
          <p:nvPicPr>
            <p:cNvPr id="86" name="Picture 8" descr="C:\Users\jonahs\Documents\Dropbox\Projects SCOTT\MEET Windows Azure\source\Background\Service-Icon-Website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87660" y="3630497"/>
              <a:ext cx="849779" cy="849778"/>
            </a:xfrm>
            <a:prstGeom prst="rect">
              <a:avLst/>
            </a:prstGeom>
            <a:grpFill/>
          </p:spPr>
        </p:pic>
      </p:grpSp>
      <p:pic>
        <p:nvPicPr>
          <p:cNvPr id="87" name="图片 86"/>
          <p:cNvPicPr>
            <a:picLocks noChangeAspect="1"/>
          </p:cNvPicPr>
          <p:nvPr/>
        </p:nvPicPr>
        <p:blipFill>
          <a:blip r:embed="rId12"/>
          <a:stretch>
            <a:fillRect/>
          </a:stretch>
        </p:blipFill>
        <p:spPr>
          <a:xfrm>
            <a:off x="8085608" y="1696720"/>
            <a:ext cx="2476500" cy="76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1000"/>
                                        <p:tgtEl>
                                          <p:spTgt spid="60"/>
                                        </p:tgtEl>
                                      </p:cBhvr>
                                    </p:animEffect>
                                    <p:anim calcmode="lin" valueType="num">
                                      <p:cBhvr>
                                        <p:cTn id="19" dur="1000" fill="hold"/>
                                        <p:tgtEl>
                                          <p:spTgt spid="60"/>
                                        </p:tgtEl>
                                        <p:attrNameLst>
                                          <p:attrName>ppt_x</p:attrName>
                                        </p:attrNameLst>
                                      </p:cBhvr>
                                      <p:tavLst>
                                        <p:tav tm="0">
                                          <p:val>
                                            <p:strVal val="#ppt_x"/>
                                          </p:val>
                                        </p:tav>
                                        <p:tav tm="100000">
                                          <p:val>
                                            <p:strVal val="#ppt_x"/>
                                          </p:val>
                                        </p:tav>
                                      </p:tavLst>
                                    </p:anim>
                                    <p:anim calcmode="lin" valueType="num">
                                      <p:cBhvr>
                                        <p:cTn id="20" dur="1000" fill="hold"/>
                                        <p:tgtEl>
                                          <p:spTgt spid="60"/>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1000"/>
                                        <p:tgtEl>
                                          <p:spTgt spid="63"/>
                                        </p:tgtEl>
                                      </p:cBhvr>
                                    </p:animEffect>
                                    <p:anim calcmode="lin" valueType="num">
                                      <p:cBhvr>
                                        <p:cTn id="24" dur="1000" fill="hold"/>
                                        <p:tgtEl>
                                          <p:spTgt spid="63"/>
                                        </p:tgtEl>
                                        <p:attrNameLst>
                                          <p:attrName>ppt_x</p:attrName>
                                        </p:attrNameLst>
                                      </p:cBhvr>
                                      <p:tavLst>
                                        <p:tav tm="0">
                                          <p:val>
                                            <p:strVal val="#ppt_x"/>
                                          </p:val>
                                        </p:tav>
                                        <p:tav tm="100000">
                                          <p:val>
                                            <p:strVal val="#ppt_x"/>
                                          </p:val>
                                        </p:tav>
                                      </p:tavLst>
                                    </p:anim>
                                    <p:anim calcmode="lin" valueType="num">
                                      <p:cBhvr>
                                        <p:cTn id="25" dur="1000" fill="hold"/>
                                        <p:tgtEl>
                                          <p:spTgt spid="6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1000"/>
                                        <p:tgtEl>
                                          <p:spTgt spid="66"/>
                                        </p:tgtEl>
                                      </p:cBhvr>
                                    </p:animEffect>
                                    <p:anim calcmode="lin" valueType="num">
                                      <p:cBhvr>
                                        <p:cTn id="29" dur="1000" fill="hold"/>
                                        <p:tgtEl>
                                          <p:spTgt spid="66"/>
                                        </p:tgtEl>
                                        <p:attrNameLst>
                                          <p:attrName>ppt_x</p:attrName>
                                        </p:attrNameLst>
                                      </p:cBhvr>
                                      <p:tavLst>
                                        <p:tav tm="0">
                                          <p:val>
                                            <p:strVal val="#ppt_x"/>
                                          </p:val>
                                        </p:tav>
                                        <p:tav tm="100000">
                                          <p:val>
                                            <p:strVal val="#ppt_x"/>
                                          </p:val>
                                        </p:tav>
                                      </p:tavLst>
                                    </p:anim>
                                    <p:anim calcmode="lin" valueType="num">
                                      <p:cBhvr>
                                        <p:cTn id="30" dur="1000" fill="hold"/>
                                        <p:tgtEl>
                                          <p:spTgt spid="66"/>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fade">
                                      <p:cBhvr>
                                        <p:cTn id="33" dur="1000"/>
                                        <p:tgtEl>
                                          <p:spTgt spid="69"/>
                                        </p:tgtEl>
                                      </p:cBhvr>
                                    </p:animEffect>
                                    <p:anim calcmode="lin" valueType="num">
                                      <p:cBhvr>
                                        <p:cTn id="34" dur="1000" fill="hold"/>
                                        <p:tgtEl>
                                          <p:spTgt spid="69"/>
                                        </p:tgtEl>
                                        <p:attrNameLst>
                                          <p:attrName>ppt_x</p:attrName>
                                        </p:attrNameLst>
                                      </p:cBhvr>
                                      <p:tavLst>
                                        <p:tav tm="0">
                                          <p:val>
                                            <p:strVal val="#ppt_x"/>
                                          </p:val>
                                        </p:tav>
                                        <p:tav tm="100000">
                                          <p:val>
                                            <p:strVal val="#ppt_x"/>
                                          </p:val>
                                        </p:tav>
                                      </p:tavLst>
                                    </p:anim>
                                    <p:anim calcmode="lin" valueType="num">
                                      <p:cBhvr>
                                        <p:cTn id="35" dur="1000" fill="hold"/>
                                        <p:tgtEl>
                                          <p:spTgt spid="69"/>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1000"/>
                                        <p:tgtEl>
                                          <p:spTgt spid="72"/>
                                        </p:tgtEl>
                                      </p:cBhvr>
                                    </p:animEffect>
                                    <p:anim calcmode="lin" valueType="num">
                                      <p:cBhvr>
                                        <p:cTn id="39" dur="1000" fill="hold"/>
                                        <p:tgtEl>
                                          <p:spTgt spid="72"/>
                                        </p:tgtEl>
                                        <p:attrNameLst>
                                          <p:attrName>ppt_x</p:attrName>
                                        </p:attrNameLst>
                                      </p:cBhvr>
                                      <p:tavLst>
                                        <p:tav tm="0">
                                          <p:val>
                                            <p:strVal val="#ppt_x"/>
                                          </p:val>
                                        </p:tav>
                                        <p:tav tm="100000">
                                          <p:val>
                                            <p:strVal val="#ppt_x"/>
                                          </p:val>
                                        </p:tav>
                                      </p:tavLst>
                                    </p:anim>
                                    <p:anim calcmode="lin" valueType="num">
                                      <p:cBhvr>
                                        <p:cTn id="40" dur="1000" fill="hold"/>
                                        <p:tgtEl>
                                          <p:spTgt spid="7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1000"/>
                                        <p:tgtEl>
                                          <p:spTgt spid="75"/>
                                        </p:tgtEl>
                                      </p:cBhvr>
                                    </p:animEffect>
                                    <p:anim calcmode="lin" valueType="num">
                                      <p:cBhvr>
                                        <p:cTn id="44" dur="1000" fill="hold"/>
                                        <p:tgtEl>
                                          <p:spTgt spid="75"/>
                                        </p:tgtEl>
                                        <p:attrNameLst>
                                          <p:attrName>ppt_x</p:attrName>
                                        </p:attrNameLst>
                                      </p:cBhvr>
                                      <p:tavLst>
                                        <p:tav tm="0">
                                          <p:val>
                                            <p:strVal val="#ppt_x"/>
                                          </p:val>
                                        </p:tav>
                                        <p:tav tm="100000">
                                          <p:val>
                                            <p:strVal val="#ppt_x"/>
                                          </p:val>
                                        </p:tav>
                                      </p:tavLst>
                                    </p:anim>
                                    <p:anim calcmode="lin" valueType="num">
                                      <p:cBhvr>
                                        <p:cTn id="45" dur="1000" fill="hold"/>
                                        <p:tgtEl>
                                          <p:spTgt spid="75"/>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1000"/>
                                        <p:tgtEl>
                                          <p:spTgt spid="78"/>
                                        </p:tgtEl>
                                      </p:cBhvr>
                                    </p:animEffect>
                                    <p:anim calcmode="lin" valueType="num">
                                      <p:cBhvr>
                                        <p:cTn id="49" dur="1000" fill="hold"/>
                                        <p:tgtEl>
                                          <p:spTgt spid="78"/>
                                        </p:tgtEl>
                                        <p:attrNameLst>
                                          <p:attrName>ppt_x</p:attrName>
                                        </p:attrNameLst>
                                      </p:cBhvr>
                                      <p:tavLst>
                                        <p:tav tm="0">
                                          <p:val>
                                            <p:strVal val="#ppt_x"/>
                                          </p:val>
                                        </p:tav>
                                        <p:tav tm="100000">
                                          <p:val>
                                            <p:strVal val="#ppt_x"/>
                                          </p:val>
                                        </p:tav>
                                      </p:tavLst>
                                    </p:anim>
                                    <p:anim calcmode="lin" valueType="num">
                                      <p:cBhvr>
                                        <p:cTn id="50" dur="1000" fill="hold"/>
                                        <p:tgtEl>
                                          <p:spTgt spid="78"/>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1000"/>
                                        <p:tgtEl>
                                          <p:spTgt spid="81"/>
                                        </p:tgtEl>
                                      </p:cBhvr>
                                    </p:animEffect>
                                    <p:anim calcmode="lin" valueType="num">
                                      <p:cBhvr>
                                        <p:cTn id="54" dur="1000" fill="hold"/>
                                        <p:tgtEl>
                                          <p:spTgt spid="81"/>
                                        </p:tgtEl>
                                        <p:attrNameLst>
                                          <p:attrName>ppt_x</p:attrName>
                                        </p:attrNameLst>
                                      </p:cBhvr>
                                      <p:tavLst>
                                        <p:tav tm="0">
                                          <p:val>
                                            <p:strVal val="#ppt_x"/>
                                          </p:val>
                                        </p:tav>
                                        <p:tav tm="100000">
                                          <p:val>
                                            <p:strVal val="#ppt_x"/>
                                          </p:val>
                                        </p:tav>
                                      </p:tavLst>
                                    </p:anim>
                                    <p:anim calcmode="lin" valueType="num">
                                      <p:cBhvr>
                                        <p:cTn id="55" dur="1000" fill="hold"/>
                                        <p:tgtEl>
                                          <p:spTgt spid="81"/>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1000"/>
                                        <p:tgtEl>
                                          <p:spTgt spid="84"/>
                                        </p:tgtEl>
                                      </p:cBhvr>
                                    </p:animEffect>
                                    <p:anim calcmode="lin" valueType="num">
                                      <p:cBhvr>
                                        <p:cTn id="59" dur="1000" fill="hold"/>
                                        <p:tgtEl>
                                          <p:spTgt spid="84"/>
                                        </p:tgtEl>
                                        <p:attrNameLst>
                                          <p:attrName>ppt_x</p:attrName>
                                        </p:attrNameLst>
                                      </p:cBhvr>
                                      <p:tavLst>
                                        <p:tav tm="0">
                                          <p:val>
                                            <p:strVal val="#ppt_x"/>
                                          </p:val>
                                        </p:tav>
                                        <p:tav tm="100000">
                                          <p:val>
                                            <p:strVal val="#ppt_x"/>
                                          </p:val>
                                        </p:tav>
                                      </p:tavLst>
                                    </p:anim>
                                    <p:anim calcmode="lin" valueType="num">
                                      <p:cBhvr>
                                        <p:cTn id="60"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4685000"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产品优势一：丰富的系统适配</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bwMode="auto">
          <a:xfrm>
            <a:off x="7399129" y="1456935"/>
            <a:ext cx="1923537"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bwMode="auto">
          <a:xfrm>
            <a:off x="9443757" y="1440195"/>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754889" y="1042198"/>
            <a:ext cx="4146969" cy="276999"/>
          </a:xfrm>
          <a:prstGeom prst="rect">
            <a:avLst/>
          </a:prstGeom>
          <a:noFill/>
        </p:spPr>
        <p:txBody>
          <a:bodyPr wrap="none" lIns="0" tIns="0" rIns="0" bIns="0" rtlCol="0">
            <a:spAutoFit/>
          </a:bodyPr>
          <a:lstStyle/>
          <a:p>
            <a:r>
              <a:rPr kumimoji="1" lang="zh-CN" altLang="en-US" dirty="0">
                <a:solidFill>
                  <a:schemeClr val="tx1">
                    <a:lumMod val="95000"/>
                    <a:lumOff val="5000"/>
                  </a:schemeClr>
                </a:solidFill>
              </a:rPr>
              <a:t>关系型数据库：主流国产数据库全部支持</a:t>
            </a:r>
            <a:endParaRPr kumimoji="1" lang="zh-CN" altLang="en-US" dirty="0">
              <a:solidFill>
                <a:schemeClr val="tx1">
                  <a:lumMod val="95000"/>
                  <a:lumOff val="5000"/>
                </a:schemeClr>
              </a:solidFill>
            </a:endParaRPr>
          </a:p>
        </p:txBody>
      </p:sp>
      <p:sp>
        <p:nvSpPr>
          <p:cNvPr id="8" name="文本框 7"/>
          <p:cNvSpPr txBox="1"/>
          <p:nvPr/>
        </p:nvSpPr>
        <p:spPr>
          <a:xfrm>
            <a:off x="7399129" y="1060347"/>
            <a:ext cx="1991956" cy="276999"/>
          </a:xfrm>
          <a:prstGeom prst="rect">
            <a:avLst/>
          </a:prstGeom>
          <a:noFill/>
        </p:spPr>
        <p:txBody>
          <a:bodyPr wrap="none" lIns="0" tIns="0" rIns="0" bIns="0" rtlCol="0">
            <a:spAutoFit/>
          </a:bodyPr>
          <a:lstStyle/>
          <a:p>
            <a:r>
              <a:rPr kumimoji="1" lang="en-US" altLang="zh-CN" dirty="0">
                <a:solidFill>
                  <a:schemeClr val="tx1">
                    <a:lumMod val="95000"/>
                    <a:lumOff val="5000"/>
                  </a:schemeClr>
                </a:solidFill>
              </a:rPr>
              <a:t>NoSQL </a:t>
            </a:r>
            <a:r>
              <a:rPr kumimoji="1" lang="zh-CN" altLang="en-US" dirty="0">
                <a:solidFill>
                  <a:schemeClr val="tx1">
                    <a:lumMod val="95000"/>
                    <a:lumOff val="5000"/>
                  </a:schemeClr>
                </a:solidFill>
              </a:rPr>
              <a:t>和大数据库</a:t>
            </a:r>
            <a:endParaRPr kumimoji="1" lang="zh-CN" altLang="en-US" dirty="0">
              <a:solidFill>
                <a:schemeClr val="tx1">
                  <a:lumMod val="95000"/>
                  <a:lumOff val="5000"/>
                </a:schemeClr>
              </a:solidFill>
            </a:endParaRPr>
          </a:p>
        </p:txBody>
      </p:sp>
      <p:sp>
        <p:nvSpPr>
          <p:cNvPr id="9" name="文本框 8"/>
          <p:cNvSpPr txBox="1"/>
          <p:nvPr/>
        </p:nvSpPr>
        <p:spPr>
          <a:xfrm>
            <a:off x="7399130" y="4283123"/>
            <a:ext cx="1384995" cy="276999"/>
          </a:xfrm>
          <a:prstGeom prst="rect">
            <a:avLst/>
          </a:prstGeom>
          <a:noFill/>
        </p:spPr>
        <p:txBody>
          <a:bodyPr wrap="none" lIns="0" tIns="0" rIns="0" bIns="0" rtlCol="0">
            <a:spAutoFit/>
          </a:bodyPr>
          <a:lstStyle/>
          <a:p>
            <a:r>
              <a:rPr kumimoji="1" lang="zh-CN" altLang="en-US" dirty="0">
                <a:solidFill>
                  <a:schemeClr val="tx1">
                    <a:lumMod val="95000"/>
                    <a:lumOff val="5000"/>
                  </a:schemeClr>
                </a:solidFill>
              </a:rPr>
              <a:t>半结构化文件</a:t>
            </a:r>
            <a:endParaRPr kumimoji="1" lang="zh-CN" altLang="en-US" dirty="0">
              <a:solidFill>
                <a:schemeClr val="tx1">
                  <a:lumMod val="95000"/>
                  <a:lumOff val="5000"/>
                </a:schemeClr>
              </a:solidFill>
            </a:endParaRPr>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552403" y="1586322"/>
            <a:ext cx="1720995" cy="573665"/>
          </a:xfrm>
          <a:prstGeom prst="rect">
            <a:avLst/>
          </a:prstGeom>
        </p:spPr>
      </p:pic>
      <p:pic>
        <p:nvPicPr>
          <p:cNvPr id="11" name="图片 10" descr="图片包含 游戏机, 画, 食物, 标志&#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5680" y="1709325"/>
            <a:ext cx="1765092" cy="450662"/>
          </a:xfrm>
          <a:prstGeom prst="rect">
            <a:avLst/>
          </a:prstGeom>
        </p:spPr>
      </p:pic>
      <p:sp>
        <p:nvSpPr>
          <p:cNvPr id="12" name="矩形 11"/>
          <p:cNvSpPr/>
          <p:nvPr/>
        </p:nvSpPr>
        <p:spPr bwMode="auto">
          <a:xfrm>
            <a:off x="754889" y="1460395"/>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bwMode="auto">
          <a:xfrm>
            <a:off x="2889093" y="1460394"/>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bwMode="auto">
          <a:xfrm>
            <a:off x="5023297" y="1460393"/>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bwMode="auto">
          <a:xfrm>
            <a:off x="754889" y="2382545"/>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bwMode="auto">
          <a:xfrm>
            <a:off x="2889093" y="2382544"/>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bwMode="auto">
          <a:xfrm>
            <a:off x="5023297" y="2382543"/>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754889" y="3304695"/>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bwMode="auto">
          <a:xfrm>
            <a:off x="2889093" y="3304694"/>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5023297" y="3304693"/>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bwMode="auto">
          <a:xfrm>
            <a:off x="754889" y="4226844"/>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2889093" y="4226843"/>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bwMode="auto">
          <a:xfrm>
            <a:off x="5023297" y="4226842"/>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pic>
        <p:nvPicPr>
          <p:cNvPr id="24" name="图片 23" descr="图片包含 游戏机&#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2863" y="1557121"/>
            <a:ext cx="1199698" cy="620937"/>
          </a:xfrm>
          <a:prstGeom prst="rect">
            <a:avLst/>
          </a:prstGeom>
        </p:spPr>
      </p:pic>
      <p:pic>
        <p:nvPicPr>
          <p:cNvPr id="25" name="图片 24" descr="图片包含 游戏机, 画&#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6707" y="1460392"/>
            <a:ext cx="1676044" cy="842212"/>
          </a:xfrm>
          <a:prstGeom prst="rect">
            <a:avLst/>
          </a:prstGeom>
        </p:spPr>
      </p:pic>
      <p:pic>
        <p:nvPicPr>
          <p:cNvPr id="26" name="图片 25"/>
          <p:cNvPicPr>
            <a:picLocks noChangeAspect="1"/>
          </p:cNvPicPr>
          <p:nvPr/>
        </p:nvPicPr>
        <p:blipFill>
          <a:blip r:embed="rId5"/>
          <a:stretch>
            <a:fillRect/>
          </a:stretch>
        </p:blipFill>
        <p:spPr>
          <a:xfrm>
            <a:off x="3098299" y="1525493"/>
            <a:ext cx="1471543" cy="693486"/>
          </a:xfrm>
          <a:prstGeom prst="rect">
            <a:avLst/>
          </a:prstGeom>
        </p:spPr>
      </p:pic>
      <p:pic>
        <p:nvPicPr>
          <p:cNvPr id="27" name="图片 26"/>
          <p:cNvPicPr>
            <a:picLocks noChangeAspect="1"/>
          </p:cNvPicPr>
          <p:nvPr/>
        </p:nvPicPr>
        <p:blipFill>
          <a:blip r:embed="rId6"/>
          <a:stretch>
            <a:fillRect/>
          </a:stretch>
        </p:blipFill>
        <p:spPr>
          <a:xfrm>
            <a:off x="974870" y="2525735"/>
            <a:ext cx="1478237" cy="603914"/>
          </a:xfrm>
          <a:prstGeom prst="rect">
            <a:avLst/>
          </a:prstGeom>
        </p:spPr>
      </p:pic>
      <p:pic>
        <p:nvPicPr>
          <p:cNvPr id="28" name="图片 27"/>
          <p:cNvPicPr>
            <a:picLocks noChangeAspect="1"/>
          </p:cNvPicPr>
          <p:nvPr/>
        </p:nvPicPr>
        <p:blipFill>
          <a:blip r:embed="rId7"/>
          <a:stretch>
            <a:fillRect/>
          </a:stretch>
        </p:blipFill>
        <p:spPr>
          <a:xfrm>
            <a:off x="3026327" y="2455940"/>
            <a:ext cx="1735655" cy="668462"/>
          </a:xfrm>
          <a:prstGeom prst="rect">
            <a:avLst/>
          </a:prstGeom>
        </p:spPr>
      </p:pic>
      <p:pic>
        <p:nvPicPr>
          <p:cNvPr id="29" name="图片 28"/>
          <p:cNvPicPr>
            <a:picLocks noChangeAspect="1"/>
          </p:cNvPicPr>
          <p:nvPr/>
        </p:nvPicPr>
        <p:blipFill>
          <a:blip r:embed="rId8"/>
          <a:stretch>
            <a:fillRect/>
          </a:stretch>
        </p:blipFill>
        <p:spPr>
          <a:xfrm>
            <a:off x="5150514" y="2525735"/>
            <a:ext cx="1676044" cy="524301"/>
          </a:xfrm>
          <a:prstGeom prst="rect">
            <a:avLst/>
          </a:prstGeom>
        </p:spPr>
      </p:pic>
      <p:pic>
        <p:nvPicPr>
          <p:cNvPr id="30" name="图片 29"/>
          <p:cNvPicPr>
            <a:picLocks noChangeAspect="1"/>
          </p:cNvPicPr>
          <p:nvPr/>
        </p:nvPicPr>
        <p:blipFill>
          <a:blip r:embed="rId9"/>
          <a:stretch>
            <a:fillRect/>
          </a:stretch>
        </p:blipFill>
        <p:spPr>
          <a:xfrm>
            <a:off x="959372" y="3415762"/>
            <a:ext cx="1478238" cy="586602"/>
          </a:xfrm>
          <a:prstGeom prst="rect">
            <a:avLst/>
          </a:prstGeom>
        </p:spPr>
      </p:pic>
      <p:pic>
        <p:nvPicPr>
          <p:cNvPr id="31" name="图片 30"/>
          <p:cNvPicPr>
            <a:picLocks noChangeAspect="1"/>
          </p:cNvPicPr>
          <p:nvPr/>
        </p:nvPicPr>
        <p:blipFill>
          <a:blip r:embed="rId10"/>
          <a:stretch>
            <a:fillRect/>
          </a:stretch>
        </p:blipFill>
        <p:spPr>
          <a:xfrm>
            <a:off x="3126106" y="3408851"/>
            <a:ext cx="1523246" cy="575675"/>
          </a:xfrm>
          <a:prstGeom prst="rect">
            <a:avLst/>
          </a:prstGeom>
        </p:spPr>
      </p:pic>
      <p:pic>
        <p:nvPicPr>
          <p:cNvPr id="32" name="图片 31"/>
          <p:cNvPicPr>
            <a:picLocks noChangeAspect="1"/>
          </p:cNvPicPr>
          <p:nvPr/>
        </p:nvPicPr>
        <p:blipFill>
          <a:blip r:embed="rId11"/>
          <a:stretch>
            <a:fillRect/>
          </a:stretch>
        </p:blipFill>
        <p:spPr>
          <a:xfrm>
            <a:off x="5397242" y="3385072"/>
            <a:ext cx="1192998" cy="645392"/>
          </a:xfrm>
          <a:prstGeom prst="rect">
            <a:avLst/>
          </a:prstGeom>
        </p:spPr>
      </p:pic>
      <p:pic>
        <p:nvPicPr>
          <p:cNvPr id="33" name="图片 32" descr="图片包含 游戏机, 花&#10;&#10;描述已自动生成"/>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2878" y="4416342"/>
            <a:ext cx="1665346" cy="442358"/>
          </a:xfrm>
          <a:prstGeom prst="rect">
            <a:avLst/>
          </a:prstGeom>
        </p:spPr>
      </p:pic>
      <p:pic>
        <p:nvPicPr>
          <p:cNvPr id="34" name="图片 33"/>
          <p:cNvPicPr>
            <a:picLocks noChangeAspect="1"/>
          </p:cNvPicPr>
          <p:nvPr/>
        </p:nvPicPr>
        <p:blipFill>
          <a:blip r:embed="rId13"/>
          <a:stretch>
            <a:fillRect/>
          </a:stretch>
        </p:blipFill>
        <p:spPr>
          <a:xfrm>
            <a:off x="3213530" y="4316437"/>
            <a:ext cx="1294320" cy="621012"/>
          </a:xfrm>
          <a:prstGeom prst="rect">
            <a:avLst/>
          </a:prstGeom>
        </p:spPr>
      </p:pic>
      <p:pic>
        <p:nvPicPr>
          <p:cNvPr id="35" name="图片 34"/>
          <p:cNvPicPr>
            <a:picLocks noChangeAspect="1"/>
          </p:cNvPicPr>
          <p:nvPr/>
        </p:nvPicPr>
        <p:blipFill>
          <a:blip r:embed="rId14"/>
          <a:stretch>
            <a:fillRect/>
          </a:stretch>
        </p:blipFill>
        <p:spPr>
          <a:xfrm>
            <a:off x="5207220" y="4383631"/>
            <a:ext cx="1615531" cy="482648"/>
          </a:xfrm>
          <a:prstGeom prst="rect">
            <a:avLst/>
          </a:prstGeom>
        </p:spPr>
      </p:pic>
      <p:sp>
        <p:nvSpPr>
          <p:cNvPr id="36" name="矩形 35"/>
          <p:cNvSpPr/>
          <p:nvPr/>
        </p:nvSpPr>
        <p:spPr bwMode="auto">
          <a:xfrm>
            <a:off x="7407847" y="4737580"/>
            <a:ext cx="1923537"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37" name="矩形 36"/>
          <p:cNvSpPr/>
          <p:nvPr/>
        </p:nvSpPr>
        <p:spPr bwMode="auto">
          <a:xfrm>
            <a:off x="9467715" y="4729251"/>
            <a:ext cx="1923537"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bwMode="auto">
          <a:xfrm>
            <a:off x="7399129" y="3298345"/>
            <a:ext cx="1923537"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r>
              <a:rPr kumimoji="1" lang="en-US" altLang="zh-CN" dirty="0">
                <a:solidFill>
                  <a:schemeClr val="tx1"/>
                </a:solidFill>
                <a:latin typeface="微软雅黑" panose="020B0503020204020204" pitchFamily="34" charset="-122"/>
                <a:ea typeface="微软雅黑" panose="020B0503020204020204" pitchFamily="34" charset="-122"/>
              </a:rPr>
              <a:t>HDFS</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sp>
        <p:nvSpPr>
          <p:cNvPr id="39" name="矩形 38"/>
          <p:cNvSpPr/>
          <p:nvPr/>
        </p:nvSpPr>
        <p:spPr bwMode="auto">
          <a:xfrm>
            <a:off x="9460821" y="2351787"/>
            <a:ext cx="1923537"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r>
              <a:rPr kumimoji="1" lang="en-US" altLang="zh-CN" dirty="0">
                <a:solidFill>
                  <a:schemeClr val="tx1"/>
                </a:solidFill>
                <a:latin typeface="微软雅黑" panose="020B0503020204020204" pitchFamily="34" charset="-122"/>
                <a:ea typeface="微软雅黑" panose="020B0503020204020204" pitchFamily="34" charset="-122"/>
              </a:rPr>
              <a:t>Kafka/</a:t>
            </a:r>
            <a:r>
              <a:rPr kumimoji="1" lang="en-US" altLang="zh-CN" dirty="0" err="1">
                <a:solidFill>
                  <a:schemeClr val="tx1"/>
                </a:solidFill>
                <a:latin typeface="微软雅黑" panose="020B0503020204020204" pitchFamily="34" charset="-122"/>
                <a:ea typeface="微软雅黑" panose="020B0503020204020204" pitchFamily="34" charset="-122"/>
              </a:rPr>
              <a:t>MinIO</a:t>
            </a:r>
            <a:endParaRPr kumimoji="1" lang="zh-CN" altLang="en-US" dirty="0">
              <a:solidFill>
                <a:schemeClr val="tx1"/>
              </a:solidFill>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a:blip r:embed="rId15"/>
          <a:stretch>
            <a:fillRect/>
          </a:stretch>
        </p:blipFill>
        <p:spPr>
          <a:xfrm>
            <a:off x="7690911" y="4784142"/>
            <a:ext cx="574100" cy="681136"/>
          </a:xfrm>
          <a:prstGeom prst="rect">
            <a:avLst/>
          </a:prstGeom>
        </p:spPr>
      </p:pic>
      <p:pic>
        <p:nvPicPr>
          <p:cNvPr id="41" name="图片 40"/>
          <p:cNvPicPr>
            <a:picLocks noChangeAspect="1"/>
          </p:cNvPicPr>
          <p:nvPr/>
        </p:nvPicPr>
        <p:blipFill>
          <a:blip r:embed="rId16"/>
          <a:stretch>
            <a:fillRect/>
          </a:stretch>
        </p:blipFill>
        <p:spPr>
          <a:xfrm>
            <a:off x="8386102" y="4784142"/>
            <a:ext cx="609992" cy="717008"/>
          </a:xfrm>
          <a:prstGeom prst="rect">
            <a:avLst/>
          </a:prstGeom>
        </p:spPr>
      </p:pic>
      <p:pic>
        <p:nvPicPr>
          <p:cNvPr id="42" name="图片 41"/>
          <p:cNvPicPr>
            <a:picLocks noChangeAspect="1"/>
          </p:cNvPicPr>
          <p:nvPr/>
        </p:nvPicPr>
        <p:blipFill>
          <a:blip r:embed="rId17"/>
          <a:stretch>
            <a:fillRect/>
          </a:stretch>
        </p:blipFill>
        <p:spPr>
          <a:xfrm>
            <a:off x="9763499" y="4746549"/>
            <a:ext cx="574100" cy="747413"/>
          </a:xfrm>
          <a:prstGeom prst="rect">
            <a:avLst/>
          </a:prstGeom>
        </p:spPr>
      </p:pic>
      <p:pic>
        <p:nvPicPr>
          <p:cNvPr id="43" name="图片 42"/>
          <p:cNvPicPr>
            <a:picLocks noChangeAspect="1"/>
          </p:cNvPicPr>
          <p:nvPr/>
        </p:nvPicPr>
        <p:blipFill>
          <a:blip r:embed="rId18"/>
          <a:stretch>
            <a:fillRect/>
          </a:stretch>
        </p:blipFill>
        <p:spPr>
          <a:xfrm>
            <a:off x="10443450" y="4762119"/>
            <a:ext cx="531243" cy="694702"/>
          </a:xfrm>
          <a:prstGeom prst="rect">
            <a:avLst/>
          </a:prstGeom>
        </p:spPr>
      </p:pic>
      <p:sp>
        <p:nvSpPr>
          <p:cNvPr id="44" name="矩形 43"/>
          <p:cNvSpPr/>
          <p:nvPr/>
        </p:nvSpPr>
        <p:spPr bwMode="auto">
          <a:xfrm>
            <a:off x="760419" y="5191257"/>
            <a:ext cx="1923536"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pic>
        <p:nvPicPr>
          <p:cNvPr id="45" name="图片 4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5320" y="5384292"/>
            <a:ext cx="1477787" cy="436299"/>
          </a:xfrm>
          <a:prstGeom prst="rect">
            <a:avLst/>
          </a:prstGeom>
        </p:spPr>
      </p:pic>
      <p:sp>
        <p:nvSpPr>
          <p:cNvPr id="48" name="矩形 47"/>
          <p:cNvSpPr/>
          <p:nvPr/>
        </p:nvSpPr>
        <p:spPr bwMode="auto">
          <a:xfrm>
            <a:off x="7400954" y="2354610"/>
            <a:ext cx="1923537"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pic>
        <p:nvPicPr>
          <p:cNvPr id="49" name="Picture 2" descr="Apache Hiv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34825" y="2432025"/>
            <a:ext cx="708802" cy="652844"/>
          </a:xfrm>
          <a:prstGeom prst="rect">
            <a:avLst/>
          </a:prstGeom>
          <a:noFill/>
          <a:extLst>
            <a:ext uri="{909E8E84-426E-40DD-AFC4-6F175D3DCCD1}">
              <a14:hiddenFill xmlns:a14="http://schemas.microsoft.com/office/drawing/2010/main">
                <a:solidFill>
                  <a:srgbClr val="FFFFFF"/>
                </a:solidFill>
              </a14:hiddenFill>
            </a:ext>
          </a:extLst>
        </p:spPr>
      </p:pic>
      <p:sp>
        <p:nvSpPr>
          <p:cNvPr id="50" name="矩形 49"/>
          <p:cNvSpPr/>
          <p:nvPr/>
        </p:nvSpPr>
        <p:spPr bwMode="auto">
          <a:xfrm>
            <a:off x="9472209" y="3298345"/>
            <a:ext cx="1923537"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endParaRPr kumimoji="1" lang="zh-CN" altLang="en-US"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bwMode="auto">
          <a:xfrm>
            <a:off x="2889092" y="5191256"/>
            <a:ext cx="1923537"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r>
              <a:rPr kumimoji="1" lang="en-US" altLang="zh-CN" sz="3200" dirty="0">
                <a:solidFill>
                  <a:schemeClr val="tx1"/>
                </a:solidFill>
                <a:latin typeface="微软雅黑" panose="020B0503020204020204" pitchFamily="34" charset="-122"/>
                <a:ea typeface="微软雅黑" panose="020B0503020204020204" pitchFamily="34" charset="-122"/>
              </a:rPr>
              <a:t>S</a:t>
            </a:r>
            <a:r>
              <a:rPr kumimoji="1" lang="en-GB" altLang="zh-CN" sz="3200" dirty="0" err="1">
                <a:solidFill>
                  <a:schemeClr val="tx1"/>
                </a:solidFill>
                <a:latin typeface="微软雅黑" panose="020B0503020204020204" pitchFamily="34" charset="-122"/>
                <a:ea typeface="微软雅黑" panose="020B0503020204020204" pitchFamily="34" charset="-122"/>
              </a:rPr>
              <a:t>yBase</a:t>
            </a:r>
            <a:endParaRPr kumimoji="1" lang="zh-CN" altLang="en-US" sz="3200" dirty="0">
              <a:solidFill>
                <a:schemeClr val="tx1"/>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21"/>
          <a:stretch>
            <a:fillRect/>
          </a:stretch>
        </p:blipFill>
        <p:spPr>
          <a:xfrm>
            <a:off x="9596373" y="3415762"/>
            <a:ext cx="1714571" cy="606803"/>
          </a:xfrm>
          <a:prstGeom prst="rect">
            <a:avLst/>
          </a:prstGeom>
        </p:spPr>
      </p:pic>
      <p:sp>
        <p:nvSpPr>
          <p:cNvPr id="55" name="矩形 54"/>
          <p:cNvSpPr/>
          <p:nvPr/>
        </p:nvSpPr>
        <p:spPr bwMode="auto">
          <a:xfrm>
            <a:off x="5031972" y="5191256"/>
            <a:ext cx="1923537" cy="774915"/>
          </a:xfrm>
          <a:prstGeom prst="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wrap="none" lIns="121906" tIns="60953" rIns="121906" bIns="60953" rtlCol="0" anchor="ctr"/>
          <a:lstStyle/>
          <a:p>
            <a:pPr algn="ctr"/>
            <a:r>
              <a:rPr kumimoji="1" lang="en-US" altLang="zh-CN" sz="3200" dirty="0">
                <a:solidFill>
                  <a:schemeClr val="tx1"/>
                </a:solidFill>
                <a:latin typeface="微软雅黑" panose="020B0503020204020204" pitchFamily="34" charset="-122"/>
                <a:ea typeface="微软雅黑" panose="020B0503020204020204" pitchFamily="34" charset="-122"/>
              </a:rPr>
              <a:t>……</a:t>
            </a:r>
            <a:endParaRPr kumimoji="1" lang="zh-CN" altLang="en-US" sz="32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4621265"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产品优势二：强劲的</a:t>
            </a:r>
            <a:r>
              <a:rPr lang="en-GB" altLang="zh-CN" sz="2000" b="1" dirty="0">
                <a:solidFill>
                  <a:srgbClr val="DF2525"/>
                </a:solidFill>
                <a:latin typeface="思源黑体 CN Medium" panose="020B0400000000000000" pitchFamily="34" charset="-122"/>
                <a:ea typeface="思源黑体 CN Medium" panose="020B0400000000000000" pitchFamily="34" charset="-122"/>
              </a:rPr>
              <a:t>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引擎</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图示 2"/>
          <p:cNvGraphicFramePr/>
          <p:nvPr/>
        </p:nvGraphicFramePr>
        <p:xfrm>
          <a:off x="648684" y="1478245"/>
          <a:ext cx="8858312" cy="47149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7"/>
          <p:cNvSpPr txBox="1"/>
          <p:nvPr/>
        </p:nvSpPr>
        <p:spPr>
          <a:xfrm>
            <a:off x="1230584" y="2991616"/>
            <a:ext cx="1143008" cy="646331"/>
          </a:xfrm>
          <a:prstGeom prst="rect">
            <a:avLst/>
          </a:prstGeom>
          <a:noFill/>
        </p:spPr>
        <p:txBody>
          <a:bodyPr wrap="square" rtlCol="0">
            <a:spAutoFit/>
          </a:bodyPr>
          <a:lstStyle/>
          <a:p>
            <a:pPr lvl="0"/>
            <a:r>
              <a:rPr lang="zh-CN" altLang="en-US" b="1" dirty="0">
                <a:latin typeface="微软雅黑" panose="020B0503020204020204" pitchFamily="34" charset="-122"/>
                <a:ea typeface="微软雅黑" panose="020B0503020204020204" pitchFamily="34" charset="-122"/>
              </a:rPr>
              <a:t>任务编排</a:t>
            </a:r>
            <a:endParaRPr lang="zh-CN" altLang="en-US" b="1" dirty="0">
              <a:latin typeface="微软雅黑" panose="020B0503020204020204" pitchFamily="34" charset="-122"/>
              <a:ea typeface="微软雅黑" panose="020B0503020204020204" pitchFamily="34" charset="-122"/>
            </a:endParaRPr>
          </a:p>
          <a:p>
            <a:endParaRPr lang="zh-CN" altLang="en-US" dirty="0"/>
          </a:p>
        </p:txBody>
      </p:sp>
      <p:sp>
        <p:nvSpPr>
          <p:cNvPr id="7" name="TextBox 8"/>
          <p:cNvSpPr txBox="1"/>
          <p:nvPr/>
        </p:nvSpPr>
        <p:spPr>
          <a:xfrm>
            <a:off x="1992589" y="4517981"/>
            <a:ext cx="762005" cy="861774"/>
          </a:xfrm>
          <a:prstGeom prst="rect">
            <a:avLst/>
          </a:prstGeom>
          <a:noFill/>
        </p:spPr>
        <p:txBody>
          <a:bodyPr wrap="square" rtlCol="0">
            <a:spAutoFit/>
          </a:bodyPr>
          <a:lstStyle/>
          <a:p>
            <a:pPr lvl="0"/>
            <a:r>
              <a:rPr lang="zh-CN" altLang="en-US" sz="1600" b="1" dirty="0">
                <a:latin typeface="微软雅黑" panose="020B0503020204020204" pitchFamily="34" charset="-122"/>
                <a:ea typeface="微软雅黑" panose="020B0503020204020204" pitchFamily="34" charset="-122"/>
              </a:rPr>
              <a:t>转换</a:t>
            </a:r>
            <a:endParaRPr lang="en-US" altLang="zh-CN" sz="1600" b="1" dirty="0">
              <a:latin typeface="微软雅黑" panose="020B0503020204020204" pitchFamily="34" charset="-122"/>
              <a:ea typeface="微软雅黑" panose="020B0503020204020204" pitchFamily="34" charset="-122"/>
            </a:endParaRPr>
          </a:p>
          <a:p>
            <a:pPr lvl="0"/>
            <a:r>
              <a:rPr lang="zh-CN" altLang="en-US" sz="1600" b="1" dirty="0">
                <a:latin typeface="微软雅黑" panose="020B0503020204020204" pitchFamily="34" charset="-122"/>
                <a:ea typeface="微软雅黑" panose="020B0503020204020204" pitchFamily="34" charset="-122"/>
              </a:rPr>
              <a:t>控制</a:t>
            </a:r>
            <a:endParaRPr lang="zh-CN" altLang="en-US" sz="1600" b="1" dirty="0">
              <a:latin typeface="微软雅黑" panose="020B0503020204020204" pitchFamily="34" charset="-122"/>
              <a:ea typeface="微软雅黑" panose="020B0503020204020204" pitchFamily="34" charset="-122"/>
            </a:endParaRPr>
          </a:p>
          <a:p>
            <a:endParaRPr lang="zh-CN" altLang="en-US" dirty="0"/>
          </a:p>
        </p:txBody>
      </p:sp>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9571" y="1477396"/>
            <a:ext cx="6135729" cy="4728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8"/>
          <p:cNvSpPr txBox="1"/>
          <p:nvPr/>
        </p:nvSpPr>
        <p:spPr>
          <a:xfrm>
            <a:off x="2685004" y="998594"/>
            <a:ext cx="6821991" cy="400110"/>
          </a:xfrm>
          <a:prstGeom prst="rect">
            <a:avLst/>
          </a:prstGeom>
          <a:noFill/>
        </p:spPr>
        <p:txBody>
          <a:bodyPr wrap="square" rtlCol="0">
            <a:spAutoFit/>
          </a:bodyPr>
          <a:lstStyle>
            <a:defPPr>
              <a:defRPr lang="zh-CN"/>
            </a:defPPr>
            <a:lvl1pPr marR="0" fontAlgn="auto">
              <a:spcBef>
                <a:spcPts val="0"/>
              </a:spcBef>
              <a:spcAft>
                <a:spcPts val="0"/>
              </a:spcAft>
              <a:buClrTx/>
              <a:buSzTx/>
              <a:buFontTx/>
              <a:buNone/>
              <a:defRPr sz="2000" b="1">
                <a:solidFill>
                  <a:schemeClr val="bg2">
                    <a:lumMod val="25000"/>
                  </a:schemeClr>
                </a:solidFill>
                <a:latin typeface="思源黑体 CN Medium" panose="020B0400000000000000" pitchFamily="34" charset="-122"/>
                <a:ea typeface="思源黑体 CN Medium" panose="020B0400000000000000" pitchFamily="34" charset="-122"/>
              </a:defRPr>
            </a:lvl1pPr>
          </a:lstStyle>
          <a:p>
            <a:pPr>
              <a:defRPr/>
            </a:pPr>
            <a:r>
              <a:rPr lang="zh-CN" altLang="en-US" dirty="0">
                <a:ea typeface="思源黑体 CN Normal" panose="020B0400000000000000" pitchFamily="34" charset="-122"/>
              </a:rPr>
              <a:t>支撑各种复杂的数据转换流程、任务调度流程的高效运行</a:t>
            </a:r>
            <a:endParaRPr lang="zh-CN" altLang="en-US" dirty="0">
              <a:ea typeface="思源黑体 CN Normal" panose="020B0400000000000000"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4869346"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产品优势三：灵活的调度策略</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1"/>
          <a:stretch>
            <a:fillRect/>
          </a:stretch>
        </p:blipFill>
        <p:spPr>
          <a:xfrm>
            <a:off x="829309" y="1836066"/>
            <a:ext cx="5148674" cy="3988112"/>
          </a:xfrm>
          <a:prstGeom prst="rect">
            <a:avLst/>
          </a:prstGeom>
        </p:spPr>
      </p:pic>
      <p:pic>
        <p:nvPicPr>
          <p:cNvPr id="8" name="图片 7"/>
          <p:cNvPicPr>
            <a:picLocks noChangeAspect="1"/>
          </p:cNvPicPr>
          <p:nvPr/>
        </p:nvPicPr>
        <p:blipFill>
          <a:blip r:embed="rId2"/>
          <a:stretch>
            <a:fillRect/>
          </a:stretch>
        </p:blipFill>
        <p:spPr>
          <a:xfrm>
            <a:off x="6214015" y="1836066"/>
            <a:ext cx="5574030" cy="3988112"/>
          </a:xfrm>
          <a:prstGeom prst="rect">
            <a:avLst/>
          </a:prstGeom>
        </p:spPr>
      </p:pic>
      <p:sp>
        <p:nvSpPr>
          <p:cNvPr id="9" name="文本框 8"/>
          <p:cNvSpPr txBox="1"/>
          <p:nvPr/>
        </p:nvSpPr>
        <p:spPr>
          <a:xfrm>
            <a:off x="1947360" y="1127653"/>
            <a:ext cx="8533311" cy="396134"/>
          </a:xfrm>
          <a:prstGeom prst="rect">
            <a:avLst/>
          </a:prstGeom>
          <a:noFill/>
        </p:spPr>
        <p:txBody>
          <a:bodyPr wrap="square">
            <a:spAutoFit/>
          </a:bodyPr>
          <a:lstStyle/>
          <a:p>
            <a:pPr>
              <a:lnSpc>
                <a:spcPct val="120000"/>
              </a:lnSpc>
            </a:pPr>
            <a:r>
              <a:rPr lang="zh-CN" altLang="en-US" sz="1800" spc="15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rPr>
              <a:t>支持周期调度、单次调度、消息调度、</a:t>
            </a:r>
            <a:r>
              <a:rPr lang="en-US" altLang="zh-CN" sz="1800" spc="15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rPr>
              <a:t>API</a:t>
            </a:r>
            <a:r>
              <a:rPr lang="zh-CN" altLang="en-US" sz="1800" spc="15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rPr>
              <a:t>调度、延时调度、重跑、补数等</a:t>
            </a:r>
            <a:endParaRPr lang="zh-CN" altLang="en-US" sz="1800" spc="15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4941481"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产品优势四：多种数据抽取模式</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AutoShape 67"/>
          <p:cNvCxnSpPr>
            <a:cxnSpLocks noChangeShapeType="1"/>
          </p:cNvCxnSpPr>
          <p:nvPr/>
        </p:nvCxnSpPr>
        <p:spPr bwMode="auto">
          <a:xfrm rot="16200000" flipV="1">
            <a:off x="8494565" y="1763185"/>
            <a:ext cx="102345" cy="51"/>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cxnSp>
      <p:cxnSp>
        <p:nvCxnSpPr>
          <p:cNvPr id="5" name="AutoShape 68"/>
          <p:cNvCxnSpPr>
            <a:cxnSpLocks noChangeShapeType="1"/>
          </p:cNvCxnSpPr>
          <p:nvPr/>
        </p:nvCxnSpPr>
        <p:spPr bwMode="auto">
          <a:xfrm rot="16200000" flipV="1">
            <a:off x="8494565" y="1763185"/>
            <a:ext cx="102345" cy="51"/>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cxnSp>
      <p:cxnSp>
        <p:nvCxnSpPr>
          <p:cNvPr id="7" name="AutoShape 69"/>
          <p:cNvCxnSpPr>
            <a:cxnSpLocks noChangeShapeType="1"/>
          </p:cNvCxnSpPr>
          <p:nvPr/>
        </p:nvCxnSpPr>
        <p:spPr bwMode="auto">
          <a:xfrm rot="16200000" flipV="1">
            <a:off x="8494565" y="1763185"/>
            <a:ext cx="102345" cy="51"/>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cxnSp>
      <p:grpSp>
        <p:nvGrpSpPr>
          <p:cNvPr id="8" name="组合 7"/>
          <p:cNvGrpSpPr/>
          <p:nvPr/>
        </p:nvGrpSpPr>
        <p:grpSpPr>
          <a:xfrm>
            <a:off x="1536669" y="3624267"/>
            <a:ext cx="3053007" cy="1531824"/>
            <a:chOff x="1161144" y="4000504"/>
            <a:chExt cx="2289755" cy="1225459"/>
          </a:xfrm>
          <a:effectLst>
            <a:outerShdw blurRad="25400" dist="12700" dir="8100000" sy="-23000" kx="800400" algn="br" rotWithShape="0">
              <a:srgbClr val="AA4644">
                <a:alpha val="20000"/>
              </a:srgbClr>
            </a:outerShdw>
          </a:effectLst>
        </p:grpSpPr>
        <p:sp>
          <p:nvSpPr>
            <p:cNvPr id="9" name="AutoShape 5"/>
            <p:cNvSpPr>
              <a:spLocks noChangeArrowheads="1"/>
            </p:cNvSpPr>
            <p:nvPr/>
          </p:nvSpPr>
          <p:spPr bwMode="auto">
            <a:xfrm>
              <a:off x="1161144" y="4000504"/>
              <a:ext cx="2267856" cy="1143008"/>
            </a:xfrm>
            <a:prstGeom prst="roundRect">
              <a:avLst>
                <a:gd name="adj" fmla="val 16667"/>
              </a:avLst>
            </a:prstGeom>
            <a:noFill/>
            <a:ln w="5080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round/>
            </a:ln>
            <a:effectLst/>
          </p:spPr>
          <p:txBody>
            <a:bodyPr wrap="none" anchor="ctr"/>
            <a:lstStyle/>
            <a:p>
              <a:pPr algn="ctr" eaLnBrk="0" hangingPunct="0"/>
              <a:endParaRPr lang="zh-CN" altLang="zh-CN">
                <a:latin typeface="Verdana" panose="020B0604030504040204" pitchFamily="34" charset="0"/>
              </a:endParaRPr>
            </a:p>
          </p:txBody>
        </p:sp>
        <p:sp>
          <p:nvSpPr>
            <p:cNvPr id="10" name="Text Box 6"/>
            <p:cNvSpPr txBox="1">
              <a:spLocks noChangeArrowheads="1"/>
            </p:cNvSpPr>
            <p:nvPr/>
          </p:nvSpPr>
          <p:spPr bwMode="auto">
            <a:xfrm>
              <a:off x="1428728" y="4117967"/>
              <a:ext cx="2022171" cy="1107996"/>
            </a:xfrm>
            <a:prstGeom prst="rect">
              <a:avLst/>
            </a:prstGeom>
            <a:noFill/>
            <a:ln w="9525">
              <a:noFill/>
              <a:miter lim="800000"/>
            </a:ln>
            <a:effectLst/>
          </p:spPr>
          <p:txBody>
            <a:bodyPr wrap="square">
              <a:spAutoFit/>
            </a:bodyPr>
            <a:lstStyle/>
            <a:p>
              <a:pPr eaLnBrk="0" hangingPunct="0"/>
              <a:r>
                <a:rPr lang="zh-CN" altLang="en-US" sz="2800" dirty="0">
                  <a:solidFill>
                    <a:schemeClr val="bg1">
                      <a:lumMod val="50000"/>
                    </a:schemeClr>
                  </a:solidFill>
                  <a:latin typeface="微软雅黑" panose="020B0503020204020204" pitchFamily="34" charset="-122"/>
                  <a:ea typeface="微软雅黑" panose="020B0503020204020204" pitchFamily="34" charset="-122"/>
                </a:rPr>
                <a:t>流式抽取</a:t>
              </a:r>
              <a:r>
                <a:rPr lang="en-US" altLang="zh-CN" sz="28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加载</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pPr eaLnBrk="0" hangingPunct="0"/>
              <a:r>
                <a:rPr lang="zh-CN" altLang="en-US" sz="2800" dirty="0">
                  <a:solidFill>
                    <a:schemeClr val="bg1">
                      <a:lumMod val="50000"/>
                    </a:schemeClr>
                  </a:solidFill>
                  <a:latin typeface="微软雅黑" panose="020B0503020204020204" pitchFamily="34" charset="-122"/>
                  <a:ea typeface="微软雅黑" panose="020B0503020204020204" pitchFamily="34" charset="-122"/>
                </a:rPr>
                <a:t>批量抽取</a:t>
              </a:r>
              <a:r>
                <a:rPr lang="en-US" altLang="zh-CN" sz="2800" dirty="0">
                  <a:solidFill>
                    <a:schemeClr val="bg1">
                      <a:lumMod val="50000"/>
                    </a:schemeClr>
                  </a:solidFill>
                  <a:latin typeface="微软雅黑" panose="020B0503020204020204" pitchFamily="34" charset="-122"/>
                  <a:ea typeface="微软雅黑" panose="020B0503020204020204" pitchFamily="34" charset="-122"/>
                </a:rPr>
                <a:t>/</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加载</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pPr eaLnBrk="0" hangingPunct="0"/>
              <a:r>
                <a:rPr lang="en-US" altLang="zh-CN" sz="2800" dirty="0">
                  <a:solidFill>
                    <a:schemeClr val="bg1">
                      <a:lumMod val="50000"/>
                    </a:schemeClr>
                  </a:solidFill>
                  <a:latin typeface="微软雅黑" panose="020B0503020204020204" pitchFamily="34" charset="-122"/>
                  <a:ea typeface="微软雅黑" panose="020B0503020204020204" pitchFamily="34" charset="-122"/>
                </a:rPr>
                <a:t>API</a:t>
              </a:r>
              <a:r>
                <a:rPr lang="zh-CN" altLang="en-US" sz="2800" dirty="0">
                  <a:solidFill>
                    <a:schemeClr val="bg1">
                      <a:lumMod val="50000"/>
                    </a:schemeClr>
                  </a:solidFill>
                  <a:latin typeface="微软雅黑" panose="020B0503020204020204" pitchFamily="34" charset="-122"/>
                  <a:ea typeface="微软雅黑" panose="020B0503020204020204" pitchFamily="34" charset="-122"/>
                </a:rPr>
                <a:t>调度</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11" name="Freeform 7"/>
          <p:cNvSpPr/>
          <p:nvPr/>
        </p:nvSpPr>
        <p:spPr bwMode="gray">
          <a:xfrm>
            <a:off x="4319093" y="3239058"/>
            <a:ext cx="1194824" cy="953531"/>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ln>
        </p:spPr>
        <p:txBody>
          <a:bodyPr/>
          <a:lstStyle/>
          <a:p>
            <a:endParaRPr lang="zh-CN" altLang="en-US"/>
          </a:p>
        </p:txBody>
      </p:sp>
      <p:sp>
        <p:nvSpPr>
          <p:cNvPr id="12" name="AutoShape 8"/>
          <p:cNvSpPr>
            <a:spLocks noChangeAspect="1" noChangeArrowheads="1" noTextEdit="1"/>
          </p:cNvSpPr>
          <p:nvPr/>
        </p:nvSpPr>
        <p:spPr bwMode="gray">
          <a:xfrm flipH="1">
            <a:off x="6514143" y="2957867"/>
            <a:ext cx="1203223" cy="1234721"/>
          </a:xfrm>
          <a:prstGeom prst="rect">
            <a:avLst/>
          </a:prstGeom>
          <a:noFill/>
          <a:ln w="9525">
            <a:noFill/>
            <a:miter lim="800000"/>
          </a:ln>
        </p:spPr>
        <p:txBody>
          <a:bodyPr/>
          <a:lstStyle/>
          <a:p>
            <a:endParaRPr lang="zh-CN" altLang="en-US"/>
          </a:p>
        </p:txBody>
      </p:sp>
      <p:sp>
        <p:nvSpPr>
          <p:cNvPr id="13" name="Freeform 9"/>
          <p:cNvSpPr/>
          <p:nvPr/>
        </p:nvSpPr>
        <p:spPr bwMode="gray">
          <a:xfrm flipH="1">
            <a:off x="6522543" y="3239058"/>
            <a:ext cx="1194823" cy="953531"/>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ln>
        </p:spPr>
        <p:txBody>
          <a:bodyPr/>
          <a:lstStyle/>
          <a:p>
            <a:endParaRPr lang="zh-CN" altLang="en-US"/>
          </a:p>
        </p:txBody>
      </p:sp>
      <p:grpSp>
        <p:nvGrpSpPr>
          <p:cNvPr id="14" name="Group 10"/>
          <p:cNvGrpSpPr/>
          <p:nvPr/>
        </p:nvGrpSpPr>
        <p:grpSpPr bwMode="auto">
          <a:xfrm>
            <a:off x="4013185" y="1893878"/>
            <a:ext cx="3966648" cy="1230323"/>
            <a:chOff x="1997" y="1314"/>
            <a:chExt cx="1889" cy="1009"/>
          </a:xfrm>
        </p:grpSpPr>
        <p:grpSp>
          <p:nvGrpSpPr>
            <p:cNvPr id="15" name="Group 11"/>
            <p:cNvGrpSpPr/>
            <p:nvPr/>
          </p:nvGrpSpPr>
          <p:grpSpPr bwMode="auto">
            <a:xfrm>
              <a:off x="1997" y="1404"/>
              <a:ext cx="1889" cy="919"/>
              <a:chOff x="1973" y="1027"/>
              <a:chExt cx="1926" cy="937"/>
            </a:xfrm>
          </p:grpSpPr>
          <p:sp>
            <p:nvSpPr>
              <p:cNvPr id="20" name="Oval 12"/>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ln>
              <a:effectLst/>
            </p:spPr>
            <p:txBody>
              <a:bodyPr wrap="none" anchor="ctr"/>
              <a:lstStyle/>
              <a:p>
                <a:endParaRPr lang="zh-CN" altLang="en-US"/>
              </a:p>
            </p:txBody>
          </p:sp>
          <p:sp>
            <p:nvSpPr>
              <p:cNvPr id="21" name="Oval 13"/>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ln>
              <a:effectLst/>
            </p:spPr>
            <p:txBody>
              <a:bodyPr wrap="none" anchor="ctr"/>
              <a:lstStyle/>
              <a:p>
                <a:endParaRPr lang="zh-CN" altLang="en-US"/>
              </a:p>
            </p:txBody>
          </p:sp>
        </p:grpSp>
        <p:sp>
          <p:nvSpPr>
            <p:cNvPr id="16" name="Oval 14"/>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ln>
            <a:effectLst/>
          </p:spPr>
          <p:txBody>
            <a:bodyPr vert="eaVert" wrap="none" anchor="ctr"/>
            <a:lstStyle/>
            <a:p>
              <a:endParaRPr lang="zh-CN" altLang="en-US"/>
            </a:p>
          </p:txBody>
        </p:sp>
        <p:sp>
          <p:nvSpPr>
            <p:cNvPr id="17" name="Oval 15"/>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ln>
            <a:effectLst/>
          </p:spPr>
          <p:txBody>
            <a:bodyPr vert="eaVert" wrap="none" anchor="ctr"/>
            <a:lstStyle/>
            <a:p>
              <a:endParaRPr lang="zh-CN" altLang="en-US"/>
            </a:p>
          </p:txBody>
        </p:sp>
        <p:sp>
          <p:nvSpPr>
            <p:cNvPr id="18" name="Oval 16"/>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ln>
            <a:effectLst/>
          </p:spPr>
          <p:txBody>
            <a:bodyPr vert="eaVert" wrap="none" anchor="ctr"/>
            <a:lstStyle/>
            <a:p>
              <a:endParaRPr lang="zh-CN" altLang="en-US"/>
            </a:p>
          </p:txBody>
        </p:sp>
        <p:sp>
          <p:nvSpPr>
            <p:cNvPr id="19" name="Oval 17"/>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ln>
            <a:effectLst/>
          </p:spPr>
          <p:txBody>
            <a:bodyPr vert="eaVert" wrap="none" anchor="ctr"/>
            <a:lstStyle/>
            <a:p>
              <a:endParaRPr lang="zh-CN" altLang="en-US"/>
            </a:p>
          </p:txBody>
        </p:sp>
      </p:grpSp>
      <p:sp>
        <p:nvSpPr>
          <p:cNvPr id="22" name="Text Box 18"/>
          <p:cNvSpPr txBox="1">
            <a:spLocks noChangeArrowheads="1"/>
          </p:cNvSpPr>
          <p:nvPr/>
        </p:nvSpPr>
        <p:spPr bwMode="auto">
          <a:xfrm>
            <a:off x="4870442" y="2049242"/>
            <a:ext cx="2476517" cy="646331"/>
          </a:xfrm>
          <a:prstGeom prst="rect">
            <a:avLst/>
          </a:prstGeom>
          <a:noFill/>
          <a:ln w="9525" algn="ctr">
            <a:noFill/>
            <a:miter lim="800000"/>
          </a:ln>
          <a:effectLst/>
        </p:spPr>
        <p:txBody>
          <a:bodyPr wrap="square">
            <a:spAutoFit/>
          </a:bodyPr>
          <a:lstStyle/>
          <a:p>
            <a:pPr algn="ctr" eaLnBrk="0" hangingPunct="0"/>
            <a:r>
              <a:rPr lang="zh-CN" altLang="en-US" b="1" dirty="0">
                <a:solidFill>
                  <a:schemeClr val="bg1"/>
                </a:solidFill>
                <a:latin typeface="微软雅黑" panose="020B0503020204020204" pitchFamily="34" charset="-122"/>
                <a:ea typeface="微软雅黑" panose="020B0503020204020204" pitchFamily="34" charset="-122"/>
              </a:rPr>
              <a:t>数据抽取</a:t>
            </a:r>
            <a:endParaRPr lang="en-US" altLang="zh-CN" b="1" dirty="0">
              <a:solidFill>
                <a:schemeClr val="bg1"/>
              </a:solidFill>
              <a:latin typeface="微软雅黑" panose="020B0503020204020204" pitchFamily="34" charset="-122"/>
              <a:ea typeface="微软雅黑" panose="020B0503020204020204" pitchFamily="34" charset="-122"/>
            </a:endParaRPr>
          </a:p>
          <a:p>
            <a:pPr algn="ctr" eaLnBrk="0" hangingPunct="0"/>
            <a:r>
              <a:rPr lang="zh-CN" altLang="en-US" b="1" dirty="0">
                <a:solidFill>
                  <a:schemeClr val="bg1"/>
                </a:solidFill>
                <a:latin typeface="微软雅黑" panose="020B0503020204020204" pitchFamily="34" charset="-122"/>
                <a:ea typeface="微软雅黑" panose="020B0503020204020204" pitchFamily="34" charset="-122"/>
              </a:rPr>
              <a:t>数据同步</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7453693" y="3481390"/>
            <a:ext cx="3160999" cy="1500198"/>
            <a:chOff x="5580744" y="3786190"/>
            <a:chExt cx="2370749" cy="1500198"/>
          </a:xfrm>
          <a:effectLst>
            <a:outerShdw blurRad="25400" dist="12700" dir="8100000" sy="-23000" kx="800400" algn="br" rotWithShape="0">
              <a:srgbClr val="AA4644">
                <a:alpha val="20000"/>
              </a:srgbClr>
            </a:outerShdw>
          </a:effectLst>
        </p:grpSpPr>
        <p:sp>
          <p:nvSpPr>
            <p:cNvPr id="24" name="AutoShape 3"/>
            <p:cNvSpPr>
              <a:spLocks noChangeArrowheads="1"/>
            </p:cNvSpPr>
            <p:nvPr/>
          </p:nvSpPr>
          <p:spPr bwMode="auto">
            <a:xfrm>
              <a:off x="5580744" y="3786190"/>
              <a:ext cx="2267856" cy="1500198"/>
            </a:xfrm>
            <a:prstGeom prst="roundRect">
              <a:avLst>
                <a:gd name="adj" fmla="val 16667"/>
              </a:avLst>
            </a:prstGeom>
            <a:noFill/>
            <a:ln w="50800">
              <a:gradFill>
                <a:gsLst>
                  <a:gs pos="0">
                    <a:srgbClr val="CBCBCB"/>
                  </a:gs>
                  <a:gs pos="13000">
                    <a:srgbClr val="5F5F5F"/>
                  </a:gs>
                  <a:gs pos="21001">
                    <a:srgbClr val="5F5F5F"/>
                  </a:gs>
                  <a:gs pos="63000">
                    <a:srgbClr val="FFFFFF"/>
                  </a:gs>
                  <a:gs pos="67000">
                    <a:srgbClr val="B2B2B2"/>
                  </a:gs>
                  <a:gs pos="69000">
                    <a:srgbClr val="292929"/>
                  </a:gs>
                  <a:gs pos="82001">
                    <a:srgbClr val="777777"/>
                  </a:gs>
                  <a:gs pos="100000">
                    <a:srgbClr val="EAEAEA"/>
                  </a:gs>
                </a:gsLst>
                <a:lin ang="5400000" scaled="0"/>
              </a:gradFill>
              <a:round/>
            </a:ln>
            <a:effectLst/>
          </p:spPr>
          <p:txBody>
            <a:bodyPr wrap="none" anchor="ctr"/>
            <a:lstStyle/>
            <a:p>
              <a:pPr algn="ctr" eaLnBrk="0" hangingPunct="0"/>
              <a:endParaRPr lang="zh-CN" altLang="zh-CN">
                <a:latin typeface="Verdana" panose="020B0604030504040204" pitchFamily="34" charset="0"/>
              </a:endParaRPr>
            </a:p>
          </p:txBody>
        </p:sp>
        <p:sp>
          <p:nvSpPr>
            <p:cNvPr id="25" name="Text Box 19"/>
            <p:cNvSpPr txBox="1">
              <a:spLocks noChangeArrowheads="1"/>
            </p:cNvSpPr>
            <p:nvPr/>
          </p:nvSpPr>
          <p:spPr bwMode="auto">
            <a:xfrm>
              <a:off x="5929322" y="3857628"/>
              <a:ext cx="2022171" cy="1384995"/>
            </a:xfrm>
            <a:prstGeom prst="rect">
              <a:avLst/>
            </a:prstGeom>
            <a:noFill/>
            <a:ln w="9525">
              <a:noFill/>
              <a:miter lim="800000"/>
            </a:ln>
            <a:effectLst/>
          </p:spPr>
          <p:txBody>
            <a:bodyPr wrap="square">
              <a:spAutoFit/>
            </a:bodyPr>
            <a:lstStyle/>
            <a:p>
              <a:r>
                <a:rPr lang="zh-CN" altLang="en-US" sz="2800" dirty="0">
                  <a:solidFill>
                    <a:schemeClr val="bg1">
                      <a:lumMod val="50000"/>
                    </a:schemeClr>
                  </a:solidFill>
                  <a:latin typeface="微软雅黑" panose="020B0503020204020204" pitchFamily="34" charset="-122"/>
                  <a:ea typeface="微软雅黑" panose="020B0503020204020204" pitchFamily="34" charset="-122"/>
                </a:rPr>
                <a:t>增量同步</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2800" dirty="0">
                  <a:solidFill>
                    <a:schemeClr val="bg1">
                      <a:lumMod val="50000"/>
                    </a:schemeClr>
                  </a:solidFill>
                  <a:latin typeface="微软雅黑" panose="020B0503020204020204" pitchFamily="34" charset="-122"/>
                  <a:ea typeface="微软雅黑" panose="020B0503020204020204" pitchFamily="34" charset="-122"/>
                </a:rPr>
                <a:t>全量同步</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a:p>
              <a:r>
                <a:rPr lang="zh-CN" altLang="en-US" sz="2800" dirty="0">
                  <a:solidFill>
                    <a:schemeClr val="bg1">
                      <a:lumMod val="50000"/>
                    </a:schemeClr>
                  </a:solidFill>
                  <a:latin typeface="微软雅黑" panose="020B0503020204020204" pitchFamily="34" charset="-122"/>
                  <a:ea typeface="微软雅黑" panose="020B0503020204020204" pitchFamily="34" charset="-122"/>
                </a:rPr>
                <a:t>双向同步</a:t>
              </a:r>
              <a:endParaRPr lang="en-US" altLang="zh-CN" sz="28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2685004" y="998594"/>
            <a:ext cx="6821991" cy="400110"/>
          </a:xfrm>
          <a:prstGeom prst="rect">
            <a:avLst/>
          </a:prstGeom>
          <a:noFill/>
        </p:spPr>
        <p:txBody>
          <a:bodyPr wrap="square" rtlCol="0">
            <a:spAutoFit/>
          </a:bodyPr>
          <a:lstStyle>
            <a:defPPr>
              <a:defRPr lang="zh-CN"/>
            </a:defPPr>
            <a:lvl1pPr marR="0" fontAlgn="auto">
              <a:spcBef>
                <a:spcPts val="0"/>
              </a:spcBef>
              <a:spcAft>
                <a:spcPts val="0"/>
              </a:spcAft>
              <a:buClrTx/>
              <a:buSzTx/>
              <a:buFontTx/>
              <a:buNone/>
              <a:defRPr sz="2000" b="1">
                <a:solidFill>
                  <a:schemeClr val="bg2">
                    <a:lumMod val="25000"/>
                  </a:schemeClr>
                </a:solidFill>
                <a:latin typeface="思源黑体 CN Medium" panose="020B0400000000000000" pitchFamily="34" charset="-122"/>
                <a:ea typeface="思源黑体 CN Medium" panose="020B0400000000000000" pitchFamily="34" charset="-122"/>
              </a:defRPr>
            </a:lvl1pPr>
          </a:lstStyle>
          <a:p>
            <a:pPr>
              <a:defRPr/>
            </a:pPr>
            <a:r>
              <a:rPr lang="zh-CN" altLang="en-US" dirty="0">
                <a:ea typeface="思源黑体 CN Normal" panose="020B0400000000000000" pitchFamily="34" charset="-122"/>
              </a:rPr>
              <a:t>精确的全量增量数据防重防漏策略，高性能的流批读写引擎</a:t>
            </a:r>
            <a:endParaRPr lang="zh-CN" altLang="en-US" dirty="0">
              <a:ea typeface="思源黑体 CN Normal" panose="020B0400000000000000"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4685000"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产品优势五：丰富的处理组件</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692150" y="1377950"/>
            <a:ext cx="2349500" cy="4559300"/>
          </a:xfrm>
          <a:prstGeom prst="rect">
            <a:avLst/>
          </a:prstGeom>
        </p:spPr>
      </p:pic>
      <p:pic>
        <p:nvPicPr>
          <p:cNvPr id="7" name="图片 6"/>
          <p:cNvPicPr>
            <a:picLocks noChangeAspect="1"/>
          </p:cNvPicPr>
          <p:nvPr/>
        </p:nvPicPr>
        <p:blipFill>
          <a:blip r:embed="rId2"/>
          <a:stretch>
            <a:fillRect/>
          </a:stretch>
        </p:blipFill>
        <p:spPr>
          <a:xfrm>
            <a:off x="5248664" y="1377950"/>
            <a:ext cx="1917700" cy="3492500"/>
          </a:xfrm>
          <a:prstGeom prst="rect">
            <a:avLst/>
          </a:prstGeom>
        </p:spPr>
      </p:pic>
      <p:pic>
        <p:nvPicPr>
          <p:cNvPr id="8" name="图片 7"/>
          <p:cNvPicPr>
            <a:picLocks noChangeAspect="1"/>
          </p:cNvPicPr>
          <p:nvPr/>
        </p:nvPicPr>
        <p:blipFill>
          <a:blip r:embed="rId3"/>
          <a:stretch>
            <a:fillRect/>
          </a:stretch>
        </p:blipFill>
        <p:spPr>
          <a:xfrm>
            <a:off x="3014857" y="1397000"/>
            <a:ext cx="1905000" cy="4521200"/>
          </a:xfrm>
          <a:prstGeom prst="rect">
            <a:avLst/>
          </a:prstGeom>
        </p:spPr>
      </p:pic>
      <p:pic>
        <p:nvPicPr>
          <p:cNvPr id="11" name="图片 10"/>
          <p:cNvPicPr>
            <a:picLocks noChangeAspect="1"/>
          </p:cNvPicPr>
          <p:nvPr/>
        </p:nvPicPr>
        <p:blipFill>
          <a:blip r:embed="rId4"/>
          <a:stretch>
            <a:fillRect/>
          </a:stretch>
        </p:blipFill>
        <p:spPr>
          <a:xfrm>
            <a:off x="7430278" y="1397000"/>
            <a:ext cx="2044700" cy="5003800"/>
          </a:xfrm>
          <a:prstGeom prst="rect">
            <a:avLst/>
          </a:prstGeom>
        </p:spPr>
      </p:pic>
      <p:pic>
        <p:nvPicPr>
          <p:cNvPr id="13" name="图片 12"/>
          <p:cNvPicPr>
            <a:picLocks noChangeAspect="1"/>
          </p:cNvPicPr>
          <p:nvPr/>
        </p:nvPicPr>
        <p:blipFill>
          <a:blip r:embed="rId5"/>
          <a:stretch>
            <a:fillRect/>
          </a:stretch>
        </p:blipFill>
        <p:spPr>
          <a:xfrm>
            <a:off x="9738892" y="1231900"/>
            <a:ext cx="1562100" cy="4394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4489434"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产品优势六：高效数据处理</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62542" y="1233255"/>
            <a:ext cx="6108700" cy="646331"/>
          </a:xfrm>
          <a:prstGeom prst="rect">
            <a:avLst/>
          </a:prstGeom>
          <a:noFill/>
        </p:spPr>
        <p:txBody>
          <a:bodyPr wrap="square">
            <a:spAutoFit/>
          </a:bodyPr>
          <a:lstStyle/>
          <a:p>
            <a:r>
              <a:rPr lang="zh-CN" altLang="en-US" dirty="0"/>
              <a:t>支持异步并行处理、集群部署，支持大数据采集引擎</a:t>
            </a:r>
            <a:endParaRPr lang="en-US" altLang="zh-CN" dirty="0"/>
          </a:p>
          <a:p>
            <a:r>
              <a:rPr lang="zh-CN" altLang="en-US" dirty="0"/>
              <a:t>在某国产一体机环境下，处理效率达到4.5+万条/秒</a:t>
            </a:r>
            <a:endParaRPr lang="zh-CN" altLang="en-US" dirty="0"/>
          </a:p>
        </p:txBody>
      </p:sp>
      <p:graphicFrame>
        <p:nvGraphicFramePr>
          <p:cNvPr id="7" name="表格 6"/>
          <p:cNvGraphicFramePr>
            <a:graphicFrameLocks noGrp="1"/>
          </p:cNvGraphicFramePr>
          <p:nvPr/>
        </p:nvGraphicFramePr>
        <p:xfrm>
          <a:off x="829310" y="4625693"/>
          <a:ext cx="6998900" cy="1630560"/>
        </p:xfrm>
        <a:graphic>
          <a:graphicData uri="http://schemas.openxmlformats.org/drawingml/2006/table">
            <a:tbl>
              <a:tblPr firstRow="1" firstCol="1" bandRow="1">
                <a:tableStyleId>{5C22544A-7EE6-4342-B048-85BDC9FD1C3A}</a:tableStyleId>
              </a:tblPr>
              <a:tblGrid>
                <a:gridCol w="1979953"/>
                <a:gridCol w="1703679"/>
                <a:gridCol w="1841816"/>
                <a:gridCol w="1473452"/>
              </a:tblGrid>
              <a:tr h="340320">
                <a:tc>
                  <a:txBody>
                    <a:bodyPr/>
                    <a:lstStyle/>
                    <a:p>
                      <a:pPr algn="ctr"/>
                      <a:r>
                        <a:rPr lang="zh-CN" altLang="en-US" sz="2000" dirty="0">
                          <a:effectLst/>
                          <a:latin typeface="Times New Roman" panose="02020603050405020304"/>
                          <a:cs typeface="宋体" panose="02010600030101010101" pitchFamily="2" charset="-122"/>
                        </a:rPr>
                        <a:t>支持版本</a:t>
                      </a:r>
                      <a:endParaRPr lang="zh-CN" sz="2000" dirty="0">
                        <a:effectLst/>
                        <a:latin typeface="Times New Roman" panose="02020603050405020304"/>
                        <a:cs typeface="宋体" panose="02010600030101010101" pitchFamily="2" charset="-122"/>
                      </a:endParaRPr>
                    </a:p>
                  </a:txBody>
                  <a:tcPr marT="0" marB="0"/>
                </a:tc>
                <a:tc>
                  <a:txBody>
                    <a:bodyPr/>
                    <a:lstStyle/>
                    <a:p>
                      <a:pPr algn="ctr"/>
                      <a:r>
                        <a:rPr lang="en-US" sz="2000" dirty="0">
                          <a:effectLst/>
                        </a:rPr>
                        <a:t>Apache </a:t>
                      </a:r>
                      <a:r>
                        <a:rPr lang="en-US" sz="2000" dirty="0" err="1">
                          <a:effectLst/>
                        </a:rPr>
                        <a:t>Hbase</a:t>
                      </a:r>
                      <a:r>
                        <a:rPr lang="en-US" sz="2000" dirty="0">
                          <a:effectLst/>
                        </a:rPr>
                        <a:t>  </a:t>
                      </a:r>
                      <a:endParaRPr lang="zh-CN" sz="2000" dirty="0">
                        <a:effectLst/>
                        <a:latin typeface="Times New Roman" panose="02020603050405020304"/>
                        <a:cs typeface="宋体" panose="02010600030101010101" pitchFamily="2" charset="-122"/>
                      </a:endParaRPr>
                    </a:p>
                  </a:txBody>
                  <a:tcPr marT="0" marB="0"/>
                </a:tc>
                <a:tc>
                  <a:txBody>
                    <a:bodyPr/>
                    <a:lstStyle/>
                    <a:p>
                      <a:pPr algn="ctr"/>
                      <a:r>
                        <a:rPr lang="en-US" sz="2000" dirty="0">
                          <a:effectLst/>
                        </a:rPr>
                        <a:t>Apache </a:t>
                      </a:r>
                      <a:r>
                        <a:rPr lang="en-US" sz="2000" dirty="0" err="1">
                          <a:effectLst/>
                        </a:rPr>
                        <a:t>Hadoop</a:t>
                      </a:r>
                      <a:endParaRPr lang="zh-CN" sz="2000" dirty="0">
                        <a:effectLst/>
                        <a:latin typeface="Times New Roman" panose="02020603050405020304"/>
                        <a:cs typeface="宋体" panose="02010600030101010101" pitchFamily="2" charset="-122"/>
                      </a:endParaRPr>
                    </a:p>
                  </a:txBody>
                  <a:tcPr marT="0" marB="0"/>
                </a:tc>
                <a:tc>
                  <a:txBody>
                    <a:bodyPr/>
                    <a:lstStyle/>
                    <a:p>
                      <a:pPr algn="ctr"/>
                      <a:r>
                        <a:rPr lang="en-US" sz="2000" dirty="0">
                          <a:effectLst/>
                        </a:rPr>
                        <a:t>Apache Hive</a:t>
                      </a:r>
                      <a:endParaRPr lang="zh-CN" sz="2000" dirty="0">
                        <a:effectLst/>
                        <a:latin typeface="Times New Roman" panose="02020603050405020304"/>
                        <a:cs typeface="宋体" panose="02010600030101010101" pitchFamily="2" charset="-122"/>
                      </a:endParaRPr>
                    </a:p>
                  </a:txBody>
                  <a:tcPr marT="0" marB="0"/>
                </a:tc>
              </a:tr>
              <a:tr h="34032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dirty="0">
                          <a:effectLst/>
                          <a:latin typeface="Times New Roman" panose="02020603050405020304"/>
                          <a:cs typeface="宋体" panose="02010600030101010101" pitchFamily="2" charset="-122"/>
                        </a:rPr>
                        <a:t>hadoop23</a:t>
                      </a:r>
                      <a:endParaRPr lang="zh-CN" altLang="zh-CN" sz="2000" dirty="0">
                        <a:effectLst/>
                        <a:latin typeface="Times New Roman" panose="02020603050405020304"/>
                        <a:cs typeface="宋体" panose="02010600030101010101" pitchFamily="2" charset="-122"/>
                      </a:endParaRPr>
                    </a:p>
                  </a:txBody>
                  <a:tcPr marT="0" marB="0"/>
                </a:tc>
                <a:tc>
                  <a:txBody>
                    <a:bodyPr/>
                    <a:lstStyle/>
                    <a:p>
                      <a:r>
                        <a:rPr lang="en-US" sz="2000" dirty="0">
                          <a:effectLst/>
                        </a:rPr>
                        <a:t> 1.x</a:t>
                      </a:r>
                      <a:endParaRPr lang="zh-CN" sz="2000" dirty="0">
                        <a:effectLst/>
                        <a:latin typeface="Times New Roman" panose="02020603050405020304"/>
                        <a:cs typeface="宋体" panose="02010600030101010101" pitchFamily="2" charset="-122"/>
                      </a:endParaRPr>
                    </a:p>
                  </a:txBody>
                  <a:tcPr marT="0" marB="0"/>
                </a:tc>
                <a:tc>
                  <a:txBody>
                    <a:bodyPr/>
                    <a:lstStyle/>
                    <a:p>
                      <a:r>
                        <a:rPr lang="en-US" sz="2000" dirty="0">
                          <a:effectLst/>
                        </a:rPr>
                        <a:t>2.7.x</a:t>
                      </a:r>
                      <a:endParaRPr lang="zh-CN" sz="2000" dirty="0">
                        <a:effectLst/>
                        <a:latin typeface="Times New Roman" panose="02020603050405020304"/>
                        <a:cs typeface="宋体" panose="02010600030101010101" pitchFamily="2" charset="-122"/>
                      </a:endParaRPr>
                    </a:p>
                  </a:txBody>
                  <a:tcPr marT="0" marB="0"/>
                </a:tc>
                <a:tc>
                  <a:txBody>
                    <a:bodyPr/>
                    <a:lstStyle/>
                    <a:p>
                      <a:r>
                        <a:rPr lang="en-US" sz="2000">
                          <a:effectLst/>
                        </a:rPr>
                        <a:t>1.2.x</a:t>
                      </a:r>
                      <a:endParaRPr lang="zh-CN" sz="2000">
                        <a:effectLst/>
                        <a:latin typeface="Times New Roman" panose="02020603050405020304"/>
                        <a:cs typeface="宋体" panose="02010600030101010101" pitchFamily="2" charset="-122"/>
                      </a:endParaRPr>
                    </a:p>
                  </a:txBody>
                  <a:tcPr marT="0" marB="0"/>
                </a:tc>
              </a:tr>
              <a:tr h="340320">
                <a:tc>
                  <a:txBody>
                    <a:bodyPr/>
                    <a:lstStyle/>
                    <a:p>
                      <a:r>
                        <a:rPr lang="en-US" altLang="zh-CN" sz="2000" dirty="0">
                          <a:effectLst/>
                          <a:latin typeface="Times New Roman" panose="02020603050405020304"/>
                          <a:cs typeface="宋体" panose="02010600030101010101" pitchFamily="2" charset="-122"/>
                        </a:rPr>
                        <a:t>hadoop241</a:t>
                      </a:r>
                      <a:endParaRPr lang="zh-CN" sz="2000" dirty="0">
                        <a:effectLst/>
                        <a:latin typeface="Times New Roman" panose="02020603050405020304"/>
                        <a:cs typeface="宋体" panose="02010600030101010101" pitchFamily="2" charset="-122"/>
                      </a:endParaRPr>
                    </a:p>
                  </a:txBody>
                  <a:tcPr marT="0" marB="0"/>
                </a:tc>
                <a:tc>
                  <a:txBody>
                    <a:bodyPr/>
                    <a:lstStyle/>
                    <a:p>
                      <a:r>
                        <a:rPr lang="en-US" sz="2000" dirty="0">
                          <a:effectLst/>
                        </a:rPr>
                        <a:t> 0.98</a:t>
                      </a:r>
                      <a:endParaRPr lang="zh-CN" sz="2000" dirty="0">
                        <a:effectLst/>
                        <a:latin typeface="Times New Roman" panose="02020603050405020304"/>
                        <a:cs typeface="宋体" panose="02010600030101010101" pitchFamily="2" charset="-122"/>
                      </a:endParaRPr>
                    </a:p>
                  </a:txBody>
                  <a:tcPr marT="0" marB="0"/>
                </a:tc>
                <a:tc>
                  <a:txBody>
                    <a:bodyPr/>
                    <a:lstStyle/>
                    <a:p>
                      <a:r>
                        <a:rPr lang="en-US" sz="2000">
                          <a:effectLst/>
                        </a:rPr>
                        <a:t>2.4.x</a:t>
                      </a:r>
                      <a:endParaRPr lang="zh-CN" sz="2000">
                        <a:effectLst/>
                        <a:latin typeface="Times New Roman" panose="02020603050405020304"/>
                        <a:cs typeface="宋体" panose="02010600030101010101" pitchFamily="2" charset="-122"/>
                      </a:endParaRPr>
                    </a:p>
                  </a:txBody>
                  <a:tcPr marT="0" marB="0"/>
                </a:tc>
                <a:tc>
                  <a:txBody>
                    <a:bodyPr/>
                    <a:lstStyle/>
                    <a:p>
                      <a:r>
                        <a:rPr lang="en-US" sz="2000" dirty="0">
                          <a:effectLst/>
                        </a:rPr>
                        <a:t>1.0.0</a:t>
                      </a:r>
                      <a:endParaRPr lang="zh-CN" sz="2000" dirty="0">
                        <a:effectLst/>
                        <a:latin typeface="Times New Roman" panose="02020603050405020304"/>
                        <a:cs typeface="宋体" panose="02010600030101010101" pitchFamily="2" charset="-122"/>
                      </a:endParaRPr>
                    </a:p>
                  </a:txBody>
                  <a:tcPr marT="0" marB="0"/>
                </a:tc>
              </a:tr>
              <a:tr h="340320">
                <a:tc>
                  <a:txBody>
                    <a:bodyPr/>
                    <a:lstStyle/>
                    <a:p>
                      <a:r>
                        <a:rPr lang="en-US" altLang="zh-CN" sz="2000" dirty="0">
                          <a:effectLst/>
                          <a:latin typeface="Times New Roman" panose="02020603050405020304"/>
                          <a:cs typeface="宋体" panose="02010600030101010101" pitchFamily="2" charset="-122"/>
                        </a:rPr>
                        <a:t>hadoop121</a:t>
                      </a:r>
                      <a:endParaRPr lang="zh-CN" sz="2000" dirty="0">
                        <a:effectLst/>
                        <a:latin typeface="Times New Roman" panose="02020603050405020304"/>
                        <a:cs typeface="宋体" panose="02010600030101010101" pitchFamily="2" charset="-122"/>
                      </a:endParaRPr>
                    </a:p>
                  </a:txBody>
                  <a:tcPr marT="0" marB="0"/>
                </a:tc>
                <a:tc>
                  <a:txBody>
                    <a:bodyPr/>
                    <a:lstStyle/>
                    <a:p>
                      <a:r>
                        <a:rPr lang="en-US" sz="2000">
                          <a:effectLst/>
                        </a:rPr>
                        <a:t> 0.94</a:t>
                      </a:r>
                      <a:endParaRPr lang="zh-CN" sz="2000">
                        <a:effectLst/>
                        <a:latin typeface="Times New Roman" panose="02020603050405020304"/>
                        <a:cs typeface="宋体" panose="02010600030101010101" pitchFamily="2" charset="-122"/>
                      </a:endParaRPr>
                    </a:p>
                  </a:txBody>
                  <a:tcPr marT="0" marB="0"/>
                </a:tc>
                <a:tc>
                  <a:txBody>
                    <a:bodyPr/>
                    <a:lstStyle/>
                    <a:p>
                      <a:r>
                        <a:rPr lang="en-US" sz="2000">
                          <a:effectLst/>
                        </a:rPr>
                        <a:t>1.2.x</a:t>
                      </a:r>
                      <a:endParaRPr lang="zh-CN" sz="2000">
                        <a:effectLst/>
                        <a:latin typeface="Times New Roman" panose="02020603050405020304"/>
                        <a:cs typeface="宋体" panose="02010600030101010101" pitchFamily="2" charset="-122"/>
                      </a:endParaRPr>
                    </a:p>
                  </a:txBody>
                  <a:tcPr marT="0" marB="0"/>
                </a:tc>
                <a:tc>
                  <a:txBody>
                    <a:bodyPr/>
                    <a:lstStyle/>
                    <a:p>
                      <a:r>
                        <a:rPr lang="en-US" sz="2000" dirty="0">
                          <a:effectLst/>
                        </a:rPr>
                        <a:t>1.0.0</a:t>
                      </a:r>
                      <a:endParaRPr lang="zh-CN" sz="2000" dirty="0">
                        <a:effectLst/>
                        <a:latin typeface="Times New Roman" panose="02020603050405020304"/>
                        <a:cs typeface="宋体" panose="02010600030101010101" pitchFamily="2" charset="-122"/>
                      </a:endParaRPr>
                    </a:p>
                  </a:txBody>
                  <a:tcPr marT="0" marB="0"/>
                </a:tc>
              </a:tr>
            </a:tbl>
          </a:graphicData>
        </a:graphic>
      </p:graphicFrame>
      <p:sp>
        <p:nvSpPr>
          <p:cNvPr id="8" name="矩形 7"/>
          <p:cNvSpPr/>
          <p:nvPr/>
        </p:nvSpPr>
        <p:spPr>
          <a:xfrm>
            <a:off x="826559" y="2103191"/>
            <a:ext cx="6144683" cy="2120902"/>
          </a:xfrm>
          <a:prstGeom prst="rect">
            <a:avLst/>
          </a:prstGeom>
        </p:spPr>
        <p:txBody>
          <a:bodyPr wrap="square">
            <a:spAutoFit/>
          </a:bodyPr>
          <a:lstStyle/>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支持主要的大数据组件的接入接出，包括</a:t>
            </a:r>
            <a:r>
              <a:rPr lang="en-US" altLang="zh-CN" dirty="0">
                <a:latin typeface="微软雅黑" panose="020B0503020204020204" pitchFamily="34" charset="-122"/>
                <a:ea typeface="微软雅黑" panose="020B0503020204020204" pitchFamily="34" charset="-122"/>
              </a:rPr>
              <a:t>HDFS</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Hive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Hbase</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kafka</a:t>
            </a:r>
            <a:r>
              <a:rPr lang="zh-CN" altLang="en-US" dirty="0">
                <a:latin typeface="微软雅黑" panose="020B0503020204020204" pitchFamily="34" charset="-122"/>
                <a:ea typeface="微软雅黑" panose="020B0503020204020204" pitchFamily="34" charset="-122"/>
              </a:rPr>
              <a:t>及</a:t>
            </a:r>
            <a:r>
              <a:rPr lang="en-US" altLang="zh-CN" dirty="0">
                <a:latin typeface="微软雅黑" panose="020B0503020204020204" pitchFamily="34" charset="-122"/>
                <a:ea typeface="微软雅黑" panose="020B0503020204020204" pitchFamily="34" charset="-122"/>
              </a:rPr>
              <a:t>MPPDB</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以上组件中存储的结构化数据，均可解析后做后续清洗比对等加工处理</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dirty="0">
                <a:latin typeface="微软雅黑" panose="020B0503020204020204" pitchFamily="34" charset="-122"/>
                <a:ea typeface="微软雅黑" panose="020B0503020204020204" pitchFamily="34" charset="-122"/>
              </a:rPr>
              <a:t>非结构化数据仅能进行复制</a:t>
            </a:r>
            <a:endParaRPr lang="en-US" altLang="zh-CN" dirty="0">
              <a:latin typeface="微软雅黑" panose="020B0503020204020204" pitchFamily="34" charset="-122"/>
              <a:ea typeface="微软雅黑" panose="020B0503020204020204" pitchFamily="34" charset="-122"/>
            </a:endParaRPr>
          </a:p>
        </p:txBody>
      </p:sp>
      <p:sp>
        <p:nvSpPr>
          <p:cNvPr id="9" name="内容占位符 2"/>
          <p:cNvSpPr txBox="1"/>
          <p:nvPr/>
        </p:nvSpPr>
        <p:spPr>
          <a:xfrm>
            <a:off x="8293100" y="1556421"/>
            <a:ext cx="3366686" cy="4318211"/>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000" dirty="0"/>
              <a:t>数据库连接</a:t>
            </a:r>
            <a:endParaRPr lang="en-US" altLang="zh-CN" sz="2000" dirty="0"/>
          </a:p>
          <a:p>
            <a:pPr lvl="1"/>
            <a:r>
              <a:rPr lang="zh-CN" altLang="en-US" sz="1800" dirty="0"/>
              <a:t>支持</a:t>
            </a:r>
            <a:r>
              <a:rPr lang="en-US" altLang="zh-CN" sz="1800" dirty="0"/>
              <a:t>Hive1</a:t>
            </a:r>
            <a:r>
              <a:rPr lang="zh-CN" altLang="en-US" sz="1800" dirty="0"/>
              <a:t>，</a:t>
            </a:r>
            <a:r>
              <a:rPr lang="en-US" altLang="zh-CN" sz="1800" dirty="0"/>
              <a:t>Hive2</a:t>
            </a:r>
            <a:endParaRPr lang="en-US" altLang="zh-CN" sz="1800" dirty="0"/>
          </a:p>
          <a:p>
            <a:pPr lvl="1"/>
            <a:r>
              <a:rPr lang="zh-CN" altLang="en-US" sz="1800" dirty="0"/>
              <a:t>支持</a:t>
            </a:r>
            <a:r>
              <a:rPr lang="en-US" altLang="zh-CN" sz="1800" dirty="0"/>
              <a:t>MPP(</a:t>
            </a:r>
            <a:r>
              <a:rPr lang="en-US" altLang="zh-CN" sz="1800" dirty="0" err="1"/>
              <a:t>Postgres</a:t>
            </a:r>
            <a:r>
              <a:rPr lang="en-US" altLang="zh-CN" sz="1800" dirty="0"/>
              <a:t>-xc)</a:t>
            </a:r>
            <a:endParaRPr lang="en-US" altLang="zh-CN" sz="1800" dirty="0"/>
          </a:p>
          <a:p>
            <a:r>
              <a:rPr lang="zh-CN" altLang="en-US" sz="2000" dirty="0"/>
              <a:t>任务组件：</a:t>
            </a:r>
            <a:endParaRPr lang="en-US" altLang="zh-CN" sz="2000" dirty="0"/>
          </a:p>
          <a:p>
            <a:pPr lvl="1"/>
            <a:r>
              <a:rPr lang="en-US" altLang="zh-CN" sz="1800" dirty="0"/>
              <a:t>HDFS</a:t>
            </a:r>
            <a:r>
              <a:rPr lang="zh-CN" altLang="en-US" sz="1800" dirty="0"/>
              <a:t>文件复制</a:t>
            </a:r>
            <a:endParaRPr lang="en-US" altLang="zh-CN" sz="1800" dirty="0"/>
          </a:p>
          <a:p>
            <a:r>
              <a:rPr lang="zh-CN" altLang="en-US" sz="2000" dirty="0"/>
              <a:t>转换组件</a:t>
            </a:r>
            <a:endParaRPr lang="en-US" altLang="zh-CN" sz="2000" dirty="0"/>
          </a:p>
          <a:p>
            <a:pPr lvl="1"/>
            <a:r>
              <a:rPr lang="en-US" altLang="zh-CN" sz="1800" dirty="0"/>
              <a:t>HDFS</a:t>
            </a:r>
            <a:r>
              <a:rPr lang="zh-CN" altLang="en-US" sz="1800" dirty="0"/>
              <a:t>文件输入</a:t>
            </a:r>
            <a:endParaRPr lang="en-US" altLang="zh-CN" sz="1800" dirty="0"/>
          </a:p>
          <a:p>
            <a:pPr lvl="1"/>
            <a:r>
              <a:rPr lang="en-US" altLang="zh-CN" sz="1800" dirty="0"/>
              <a:t>HDFS</a:t>
            </a:r>
            <a:r>
              <a:rPr lang="zh-CN" altLang="en-US" sz="1800" dirty="0"/>
              <a:t>文件输出</a:t>
            </a:r>
            <a:endParaRPr lang="en-US" altLang="zh-CN" sz="1800" dirty="0"/>
          </a:p>
          <a:p>
            <a:pPr lvl="1"/>
            <a:r>
              <a:rPr lang="en-US" altLang="zh-CN" sz="1800" dirty="0" err="1"/>
              <a:t>HBase</a:t>
            </a:r>
            <a:r>
              <a:rPr lang="zh-CN" altLang="en-US" sz="1800" dirty="0"/>
              <a:t>输入</a:t>
            </a:r>
            <a:endParaRPr lang="en-US" altLang="zh-CN" sz="1800" dirty="0"/>
          </a:p>
          <a:p>
            <a:pPr lvl="1"/>
            <a:r>
              <a:rPr lang="en-US" altLang="zh-CN" sz="1800" dirty="0" err="1"/>
              <a:t>Hbase</a:t>
            </a:r>
            <a:r>
              <a:rPr lang="zh-CN" altLang="en-US" sz="1800" dirty="0"/>
              <a:t>输出</a:t>
            </a:r>
            <a:endParaRPr lang="en-US" altLang="zh-CN" sz="1800" dirty="0"/>
          </a:p>
          <a:p>
            <a:pPr lvl="1"/>
            <a:r>
              <a:rPr lang="en-US" altLang="zh-CN" sz="1800" dirty="0"/>
              <a:t>Kafka</a:t>
            </a:r>
            <a:r>
              <a:rPr lang="zh-CN" altLang="en-US" sz="1800" dirty="0"/>
              <a:t>消息发送</a:t>
            </a:r>
            <a:endParaRPr lang="en-US" altLang="zh-CN" sz="1800" dirty="0"/>
          </a:p>
          <a:p>
            <a:pPr lvl="1"/>
            <a:r>
              <a:rPr lang="en-US" altLang="zh-CN" sz="1800" dirty="0"/>
              <a:t>Kafka</a:t>
            </a:r>
            <a:r>
              <a:rPr lang="zh-CN" altLang="en-US" sz="1800" dirty="0"/>
              <a:t>消息接收</a:t>
            </a:r>
            <a:endParaRPr lang="en-US" altLang="zh-CN"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4673780"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产品优势七：便捷的调试环境</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1"/>
          <p:cNvPicPr>
            <a:picLocks noChangeAspect="1" noChangeArrowheads="1"/>
          </p:cNvPicPr>
          <p:nvPr/>
        </p:nvPicPr>
        <p:blipFill>
          <a:blip r:embed="rId1"/>
          <a:srcRect/>
          <a:stretch>
            <a:fillRect/>
          </a:stretch>
        </p:blipFill>
        <p:spPr bwMode="auto">
          <a:xfrm>
            <a:off x="829311" y="1806568"/>
            <a:ext cx="5229073" cy="1785950"/>
          </a:xfrm>
          <a:prstGeom prst="rect">
            <a:avLst/>
          </a:prstGeom>
          <a:noFill/>
          <a:ln w="9525" algn="ctr">
            <a:noFill/>
            <a:miter lim="800000"/>
            <a:headEnd/>
            <a:tailEnd/>
          </a:ln>
        </p:spPr>
      </p:pic>
      <p:pic>
        <p:nvPicPr>
          <p:cNvPr id="5" name="Picture 2"/>
          <p:cNvPicPr>
            <a:picLocks noChangeAspect="1" noChangeArrowheads="1"/>
          </p:cNvPicPr>
          <p:nvPr/>
        </p:nvPicPr>
        <p:blipFill>
          <a:blip r:embed="rId2"/>
          <a:srcRect/>
          <a:stretch>
            <a:fillRect/>
          </a:stretch>
        </p:blipFill>
        <p:spPr bwMode="auto">
          <a:xfrm>
            <a:off x="6544351" y="1806568"/>
            <a:ext cx="5048285" cy="1883574"/>
          </a:xfrm>
          <a:prstGeom prst="rect">
            <a:avLst/>
          </a:prstGeom>
          <a:noFill/>
          <a:ln w="9525" algn="ctr">
            <a:noFill/>
            <a:miter lim="800000"/>
            <a:headEnd/>
            <a:tailEnd/>
          </a:ln>
        </p:spPr>
      </p:pic>
      <p:sp>
        <p:nvSpPr>
          <p:cNvPr id="7" name="Line 3"/>
          <p:cNvSpPr>
            <a:spLocks noChangeShapeType="1"/>
          </p:cNvSpPr>
          <p:nvPr/>
        </p:nvSpPr>
        <p:spPr bwMode="auto">
          <a:xfrm>
            <a:off x="772190" y="3710539"/>
            <a:ext cx="11080751" cy="0"/>
          </a:xfrm>
          <a:prstGeom prst="line">
            <a:avLst/>
          </a:prstGeom>
          <a:noFill/>
          <a:ln w="28575">
            <a:solidFill>
              <a:schemeClr val="accent5">
                <a:lumMod val="75000"/>
              </a:schemeClr>
            </a:solidFill>
            <a:round/>
          </a:ln>
        </p:spPr>
        <p:txBody>
          <a:bodyPr wrap="none" lIns="0" tIns="0" rIns="0" bIns="0" anchor="ctr"/>
          <a:lstStyle/>
          <a:p>
            <a:endParaRPr lang="zh-CN" altLang="en-US"/>
          </a:p>
        </p:txBody>
      </p:sp>
      <p:sp>
        <p:nvSpPr>
          <p:cNvPr id="8" name="Line 108"/>
          <p:cNvSpPr>
            <a:spLocks noChangeShapeType="1"/>
          </p:cNvSpPr>
          <p:nvPr/>
        </p:nvSpPr>
        <p:spPr bwMode="auto">
          <a:xfrm>
            <a:off x="924562" y="1735130"/>
            <a:ext cx="4002631" cy="0"/>
          </a:xfrm>
          <a:prstGeom prst="line">
            <a:avLst/>
          </a:prstGeom>
          <a:noFill/>
          <a:ln w="9525">
            <a:solidFill>
              <a:srgbClr val="FF9B57"/>
            </a:solidFill>
            <a:round/>
          </a:ln>
        </p:spPr>
        <p:txBody>
          <a:bodyPr/>
          <a:lstStyle/>
          <a:p>
            <a:pPr fontAlgn="auto">
              <a:spcBef>
                <a:spcPts val="0"/>
              </a:spcBef>
              <a:spcAft>
                <a:spcPts val="0"/>
              </a:spcAft>
              <a:defRPr/>
            </a:pPr>
            <a:endParaRPr lang="zh-CN" altLang="en-US">
              <a:latin typeface="+mj-lt"/>
              <a:ea typeface="黑体" panose="02010609060101010101" charset="-122"/>
              <a:cs typeface="+mn-cs"/>
            </a:endParaRPr>
          </a:p>
        </p:txBody>
      </p:sp>
      <p:sp>
        <p:nvSpPr>
          <p:cNvPr id="9" name="Line 108"/>
          <p:cNvSpPr>
            <a:spLocks noChangeShapeType="1"/>
          </p:cNvSpPr>
          <p:nvPr/>
        </p:nvSpPr>
        <p:spPr bwMode="auto">
          <a:xfrm>
            <a:off x="6639602" y="1735130"/>
            <a:ext cx="4002631" cy="0"/>
          </a:xfrm>
          <a:prstGeom prst="line">
            <a:avLst/>
          </a:prstGeom>
          <a:noFill/>
          <a:ln w="9525">
            <a:solidFill>
              <a:srgbClr val="FF9B57"/>
            </a:solidFill>
            <a:round/>
          </a:ln>
        </p:spPr>
        <p:txBody>
          <a:bodyPr/>
          <a:lstStyle/>
          <a:p>
            <a:pPr fontAlgn="auto">
              <a:spcBef>
                <a:spcPts val="0"/>
              </a:spcBef>
              <a:spcAft>
                <a:spcPts val="0"/>
              </a:spcAft>
              <a:defRPr/>
            </a:pPr>
            <a:endParaRPr lang="zh-CN" altLang="en-US">
              <a:latin typeface="+mj-lt"/>
              <a:ea typeface="黑体" panose="02010609060101010101" charset="-122"/>
              <a:cs typeface="+mn-cs"/>
            </a:endParaRPr>
          </a:p>
        </p:txBody>
      </p:sp>
      <p:sp>
        <p:nvSpPr>
          <p:cNvPr id="10" name="Line 108"/>
          <p:cNvSpPr>
            <a:spLocks noChangeShapeType="1"/>
          </p:cNvSpPr>
          <p:nvPr/>
        </p:nvSpPr>
        <p:spPr bwMode="auto">
          <a:xfrm>
            <a:off x="829310" y="5664221"/>
            <a:ext cx="10572824" cy="45719"/>
          </a:xfrm>
          <a:prstGeom prst="line">
            <a:avLst/>
          </a:prstGeom>
          <a:noFill/>
          <a:ln w="9525">
            <a:solidFill>
              <a:srgbClr val="FF9B57"/>
            </a:solidFill>
            <a:round/>
          </a:ln>
        </p:spPr>
        <p:txBody>
          <a:bodyPr/>
          <a:lstStyle/>
          <a:p>
            <a:pPr fontAlgn="auto">
              <a:spcBef>
                <a:spcPts val="0"/>
              </a:spcBef>
              <a:spcAft>
                <a:spcPts val="0"/>
              </a:spcAft>
              <a:defRPr/>
            </a:pPr>
            <a:endParaRPr lang="zh-CN" altLang="en-US">
              <a:latin typeface="+mj-lt"/>
              <a:ea typeface="黑体" panose="02010609060101010101" charset="-122"/>
              <a:cs typeface="+mn-cs"/>
            </a:endParaRPr>
          </a:p>
        </p:txBody>
      </p:sp>
      <p:sp>
        <p:nvSpPr>
          <p:cNvPr id="11" name="矩形 10"/>
          <p:cNvSpPr/>
          <p:nvPr/>
        </p:nvSpPr>
        <p:spPr>
          <a:xfrm>
            <a:off x="1115063" y="1377940"/>
            <a:ext cx="3905277" cy="338554"/>
          </a:xfrm>
          <a:prstGeom prst="rect">
            <a:avLst/>
          </a:prstGeom>
        </p:spPr>
        <p:txBody>
          <a:bodyPr wrap="square">
            <a:spAutoFit/>
          </a:bodyPr>
          <a:lstStyle/>
          <a:p>
            <a:r>
              <a:rPr lang="en-US" altLang="zh-CN" sz="1600" dirty="0">
                <a:solidFill>
                  <a:srgbClr val="C00000"/>
                </a:solidFill>
                <a:latin typeface="微软雅黑" panose="020B0503020204020204" pitchFamily="34" charset="-122"/>
                <a:ea typeface="微软雅黑" panose="020B0503020204020204" pitchFamily="34" charset="-122"/>
              </a:rPr>
              <a:t>Debug</a:t>
            </a:r>
            <a:r>
              <a:rPr lang="zh-CN" altLang="en-US" sz="1600" dirty="0">
                <a:solidFill>
                  <a:srgbClr val="C00000"/>
                </a:solidFill>
                <a:latin typeface="微软雅黑" panose="020B0503020204020204" pitchFamily="34" charset="-122"/>
                <a:ea typeface="微软雅黑" panose="020B0503020204020204" pitchFamily="34" charset="-122"/>
              </a:rPr>
              <a:t>模式单步调试</a:t>
            </a:r>
            <a:endParaRPr lang="zh-CN" altLang="en-US" sz="1600" dirty="0"/>
          </a:p>
        </p:txBody>
      </p:sp>
      <p:sp>
        <p:nvSpPr>
          <p:cNvPr id="12" name="矩形 11"/>
          <p:cNvSpPr/>
          <p:nvPr/>
        </p:nvSpPr>
        <p:spPr>
          <a:xfrm>
            <a:off x="6639601" y="1377940"/>
            <a:ext cx="3905277" cy="338554"/>
          </a:xfrm>
          <a:prstGeom prst="rect">
            <a:avLst/>
          </a:prstGeom>
        </p:spPr>
        <p:txBody>
          <a:bodyPr wrap="square">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组件级别查看处理结果</a:t>
            </a:r>
            <a:endParaRPr lang="zh-CN" altLang="en-US" sz="1600" dirty="0"/>
          </a:p>
        </p:txBody>
      </p:sp>
      <p:pic>
        <p:nvPicPr>
          <p:cNvPr id="13" name="图片 12" descr="日志.jpg"/>
          <p:cNvPicPr>
            <a:picLocks noChangeAspect="1"/>
          </p:cNvPicPr>
          <p:nvPr/>
        </p:nvPicPr>
        <p:blipFill>
          <a:blip r:embed="rId3"/>
          <a:stretch>
            <a:fillRect/>
          </a:stretch>
        </p:blipFill>
        <p:spPr>
          <a:xfrm>
            <a:off x="1400857" y="3806833"/>
            <a:ext cx="10096528" cy="1685355"/>
          </a:xfrm>
          <a:prstGeom prst="rect">
            <a:avLst/>
          </a:prstGeom>
        </p:spPr>
      </p:pic>
      <p:sp>
        <p:nvSpPr>
          <p:cNvPr id="14" name="矩形 13"/>
          <p:cNvSpPr/>
          <p:nvPr/>
        </p:nvSpPr>
        <p:spPr>
          <a:xfrm>
            <a:off x="1019812" y="5397104"/>
            <a:ext cx="3905277" cy="338554"/>
          </a:xfrm>
          <a:prstGeom prst="rect">
            <a:avLst/>
          </a:prstGeom>
        </p:spPr>
        <p:txBody>
          <a:bodyPr wrap="square">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处理日志输出</a:t>
            </a:r>
            <a:endParaRPr lang="zh-CN" altLang="en-US" sz="1600" dirty="0">
              <a:solidFill>
                <a:srgbClr val="C00000"/>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2896877" y="6138615"/>
            <a:ext cx="7162538" cy="369332"/>
          </a:xfrm>
          <a:prstGeom prst="rect">
            <a:avLst/>
          </a:prstGeom>
          <a:noFill/>
        </p:spPr>
        <p:txBody>
          <a:bodyPr wrap="none" rtlCol="0">
            <a:spAutoFit/>
          </a:bodyPr>
          <a:lstStyle/>
          <a:p>
            <a:r>
              <a:rPr kumimoji="1" lang="en-US" altLang="zh-CN" dirty="0">
                <a:highlight>
                  <a:srgbClr val="FFFF00"/>
                </a:highlight>
              </a:rPr>
              <a:t>⚠️</a:t>
            </a:r>
            <a:r>
              <a:rPr kumimoji="1" lang="zh-CN" altLang="en-US" dirty="0">
                <a:highlight>
                  <a:srgbClr val="FFFF00"/>
                </a:highlight>
              </a:rPr>
              <a:t> 注意：重新截取</a:t>
            </a:r>
            <a:r>
              <a:rPr kumimoji="1" lang="en-US" altLang="zh-CN" dirty="0">
                <a:highlight>
                  <a:srgbClr val="FFFF00"/>
                </a:highlight>
              </a:rPr>
              <a:t>Web</a:t>
            </a:r>
            <a:r>
              <a:rPr kumimoji="1" lang="zh-CN" altLang="en-US" dirty="0">
                <a:highlight>
                  <a:srgbClr val="FFFF00"/>
                </a:highlight>
              </a:rPr>
              <a:t>界面的图片（需测试人员在演示环境中配合）</a:t>
            </a:r>
            <a:endParaRPr kumimoji="1" lang="zh-CN" altLang="en-US" dirty="0">
              <a:highlight>
                <a:srgbClr val="FFFF00"/>
              </a:high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2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1000" fill="hold"/>
                                        <p:tgtEl>
                                          <p:spTgt spid="8"/>
                                        </p:tgtEl>
                                        <p:attrNameLst>
                                          <p:attrName>ppt_x</p:attrName>
                                        </p:attrNameLst>
                                      </p:cBhvr>
                                      <p:tavLst>
                                        <p:tav tm="0">
                                          <p:val>
                                            <p:strVal val="#ppt_x-.2"/>
                                          </p:val>
                                        </p:tav>
                                        <p:tav tm="100000">
                                          <p:val>
                                            <p:strVal val="#ppt_x"/>
                                          </p:val>
                                        </p:tav>
                                      </p:tavLst>
                                    </p:anim>
                                    <p:anim calcmode="lin" valueType="num">
                                      <p:cBhvr>
                                        <p:cTn id="17"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8" dur="1000"/>
                                        <p:tgtEl>
                                          <p:spTgt spid="8"/>
                                        </p:tgtEl>
                                      </p:cBhvr>
                                    </p:animEffect>
                                  </p:childTnLst>
                                </p:cTn>
                              </p:par>
                              <p:par>
                                <p:cTn id="19" presetID="2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ppt_x</p:attrName>
                                        </p:attrNameLst>
                                      </p:cBhvr>
                                      <p:tavLst>
                                        <p:tav tm="0">
                                          <p:val>
                                            <p:strVal val="#ppt_x-.2"/>
                                          </p:val>
                                        </p:tav>
                                        <p:tav tm="100000">
                                          <p:val>
                                            <p:strVal val="#ppt_x"/>
                                          </p:val>
                                        </p:tav>
                                      </p:tavLst>
                                    </p:anim>
                                    <p:anim calcmode="lin" valueType="num">
                                      <p:cBhvr>
                                        <p:cTn id="22" dur="1000" fill="hold"/>
                                        <p:tgtEl>
                                          <p:spTgt spid="9"/>
                                        </p:tgtEl>
                                        <p:attrNameLst>
                                          <p:attrName>ppt_y</p:attrName>
                                        </p:attrNameLst>
                                      </p:cBhvr>
                                      <p:tavLst>
                                        <p:tav tm="0">
                                          <p:val>
                                            <p:strVal val="#ppt_y"/>
                                          </p:val>
                                        </p:tav>
                                        <p:tav tm="100000">
                                          <p:val>
                                            <p:strVal val="#ppt_y"/>
                                          </p:val>
                                        </p:tav>
                                      </p:tavLst>
                                    </p:anim>
                                    <p:animEffect transition="in" filter="wipe(right)" prLst="gradientSize: 0.1">
                                      <p:cBhvr>
                                        <p:cTn id="23" dur="1000"/>
                                        <p:tgtEl>
                                          <p:spTgt spid="9"/>
                                        </p:tgtEl>
                                      </p:cBhvr>
                                    </p:animEffect>
                                  </p:childTnLst>
                                </p:cTn>
                              </p:par>
                              <p:par>
                                <p:cTn id="24" presetID="29"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1000" fill="hold"/>
                                        <p:tgtEl>
                                          <p:spTgt spid="10"/>
                                        </p:tgtEl>
                                        <p:attrNameLst>
                                          <p:attrName>ppt_x</p:attrName>
                                        </p:attrNameLst>
                                      </p:cBhvr>
                                      <p:tavLst>
                                        <p:tav tm="0">
                                          <p:val>
                                            <p:strVal val="#ppt_x-.2"/>
                                          </p:val>
                                        </p:tav>
                                        <p:tav tm="100000">
                                          <p:val>
                                            <p:strVal val="#ppt_x"/>
                                          </p:val>
                                        </p:tav>
                                      </p:tavLst>
                                    </p:anim>
                                    <p:anim calcmode="lin" valueType="num">
                                      <p:cBhvr>
                                        <p:cTn id="27"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8" dur="1000"/>
                                        <p:tgtEl>
                                          <p:spTgt spid="10"/>
                                        </p:tgtEl>
                                      </p:cBhvr>
                                    </p:animEffect>
                                  </p:childTnLst>
                                </p:cTn>
                              </p:par>
                              <p:par>
                                <p:cTn id="29" presetID="17" presetClass="entr" presetSubtype="1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5513945"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产品优势八：异常恢复和数据一致性</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图示 2"/>
          <p:cNvGraphicFramePr/>
          <p:nvPr/>
        </p:nvGraphicFramePr>
        <p:xfrm>
          <a:off x="1862364" y="1396167"/>
          <a:ext cx="8467271" cy="445224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5260479"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产品优势九：强大的监控管理功能</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4853" y="1053406"/>
            <a:ext cx="7218042" cy="5622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53" y="1008271"/>
            <a:ext cx="5470587" cy="2955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853" y="4037004"/>
            <a:ext cx="592455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9639" y="941863"/>
            <a:ext cx="6144042" cy="573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24"/>
          <p:cNvSpPr txBox="1"/>
          <p:nvPr/>
        </p:nvSpPr>
        <p:spPr>
          <a:xfrm>
            <a:off x="1168307" y="534719"/>
            <a:ext cx="2236510"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zh-CN" altLang="en-US" sz="2000" b="1" dirty="0">
                <a:solidFill>
                  <a:srgbClr val="DF2525"/>
                </a:solidFill>
                <a:latin typeface="思源黑体 CN Medium" panose="020B0400000000000000" pitchFamily="34" charset="-122"/>
                <a:ea typeface="思源黑体 CN Medium" panose="020B0400000000000000" pitchFamily="34" charset="-122"/>
              </a:rPr>
              <a:t>数据集成市场需求</a:t>
            </a:r>
            <a:endParaRPr kumimoji="0" lang="en-US" altLang="zh-CN"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4" name="矩形 4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p:cNvPicPr>
            <a:picLocks noChangeAspect="1"/>
          </p:cNvPicPr>
          <p:nvPr/>
        </p:nvPicPr>
        <p:blipFill>
          <a:blip r:embed="rId1"/>
          <a:stretch>
            <a:fillRect/>
          </a:stretch>
        </p:blipFill>
        <p:spPr>
          <a:xfrm>
            <a:off x="2209800" y="1665331"/>
            <a:ext cx="7772400" cy="1933316"/>
          </a:xfrm>
          <a:prstGeom prst="rect">
            <a:avLst/>
          </a:prstGeom>
        </p:spPr>
      </p:pic>
      <p:sp>
        <p:nvSpPr>
          <p:cNvPr id="26" name="文本框 25"/>
          <p:cNvSpPr txBox="1"/>
          <p:nvPr/>
        </p:nvSpPr>
        <p:spPr>
          <a:xfrm>
            <a:off x="2209800" y="1224098"/>
            <a:ext cx="7950061" cy="369332"/>
          </a:xfrm>
          <a:prstGeom prst="rect">
            <a:avLst/>
          </a:prstGeom>
          <a:noFill/>
        </p:spPr>
        <p:txBody>
          <a:bodyPr wrap="none" rtlCol="0">
            <a:spAutoFit/>
          </a:bodyPr>
          <a:lstStyle>
            <a:defPPr>
              <a:defRPr lang="zh-CN"/>
            </a:defPPr>
            <a:lvl1pPr marR="0" fontAlgn="auto">
              <a:spcBef>
                <a:spcPts val="0"/>
              </a:spcBef>
              <a:spcAft>
                <a:spcPts val="0"/>
              </a:spcAft>
              <a:buClrTx/>
              <a:buSzTx/>
              <a:buFontTx/>
              <a:buNone/>
              <a:defRPr sz="2000" b="1">
                <a:solidFill>
                  <a:schemeClr val="bg2">
                    <a:lumMod val="25000"/>
                  </a:schemeClr>
                </a:solidFill>
                <a:latin typeface="思源黑体 CN Normal" panose="020B0400000000000000" pitchFamily="34" charset="-122"/>
                <a:ea typeface="思源黑体 CN Normal" panose="020B0400000000000000" pitchFamily="34" charset="-122"/>
              </a:defRPr>
            </a:lvl1pPr>
          </a:lstStyle>
          <a:p>
            <a:pPr>
              <a:defRPr/>
            </a:pPr>
            <a:r>
              <a:rPr lang="zh-CN" altLang="en-US" dirty="0"/>
              <a:t>提取、转换、加载（</a:t>
            </a:r>
            <a:r>
              <a:rPr lang="en-GB" altLang="zh-CN" dirty="0"/>
              <a:t>ETL</a:t>
            </a:r>
            <a:r>
              <a:rPr lang="zh-CN" altLang="en-GB" dirty="0"/>
              <a:t>）</a:t>
            </a:r>
            <a:r>
              <a:rPr lang="zh-CN" altLang="en-US" dirty="0"/>
              <a:t>过程将多个来源的数据组合到大型中央存储库中</a:t>
            </a:r>
            <a:endParaRPr lang="zh-CN" altLang="en-US" dirty="0"/>
          </a:p>
        </p:txBody>
      </p:sp>
      <p:sp>
        <p:nvSpPr>
          <p:cNvPr id="28" name="矩形 27"/>
          <p:cNvSpPr/>
          <p:nvPr/>
        </p:nvSpPr>
        <p:spPr>
          <a:xfrm>
            <a:off x="944880" y="3792496"/>
            <a:ext cx="3351475" cy="2289846"/>
          </a:xfrm>
          <a:prstGeom prst="rect">
            <a:avLst/>
          </a:prstGeom>
          <a:solidFill>
            <a:schemeClr val="bg1"/>
          </a:solidFill>
          <a:ln>
            <a:solidFill>
              <a:schemeClr val="bg1">
                <a:lumMod val="75000"/>
              </a:schemeClr>
            </a:solidFill>
          </a:ln>
          <a:effectLst>
            <a:outerShdw blurRad="127797" sx="105458" sy="105458" algn="ctr" rotWithShape="0">
              <a:schemeClr val="bg1">
                <a:lumMod val="85000"/>
                <a:alpha val="10000"/>
              </a:schemeClr>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文本框 28"/>
          <p:cNvSpPr txBox="1"/>
          <p:nvPr/>
        </p:nvSpPr>
        <p:spPr>
          <a:xfrm>
            <a:off x="1120858" y="3954409"/>
            <a:ext cx="1107996" cy="369332"/>
          </a:xfrm>
          <a:prstGeom prst="rect">
            <a:avLst/>
          </a:prstGeom>
          <a:noFill/>
        </p:spPr>
        <p:txBody>
          <a:bodyPr wrap="none" rtlCol="0">
            <a:spAutoFit/>
          </a:bodyPr>
          <a:lstStyle/>
          <a:p>
            <a:r>
              <a:rPr kumimoji="1" lang="zh-CN" altLang="en-US" dirty="0"/>
              <a:t>数据提取</a:t>
            </a:r>
            <a:endParaRPr kumimoji="1" lang="zh-CN" altLang="en-US" dirty="0"/>
          </a:p>
        </p:txBody>
      </p:sp>
      <p:sp>
        <p:nvSpPr>
          <p:cNvPr id="27" name="文本框 26"/>
          <p:cNvSpPr txBox="1"/>
          <p:nvPr/>
        </p:nvSpPr>
        <p:spPr>
          <a:xfrm>
            <a:off x="1114541" y="4395642"/>
            <a:ext cx="3038052" cy="1526187"/>
          </a:xfrm>
          <a:prstGeom prst="rect">
            <a:avLst/>
          </a:prstGeom>
          <a:noFill/>
        </p:spPr>
        <p:txBody>
          <a:bodyPr wrap="square" rtlCol="0">
            <a:spAutoFit/>
          </a:bodyPr>
          <a:lstStyle/>
          <a:p>
            <a:pPr marL="285750" indent="-285750">
              <a:lnSpc>
                <a:spcPct val="150000"/>
              </a:lnSpc>
              <a:buClr>
                <a:srgbClr val="0070C0"/>
              </a:buClr>
              <a:buFont typeface="Arial" panose="020B0604020202020204" pitchFamily="34" charset="0"/>
              <a:buChar char="•"/>
            </a:pPr>
            <a:r>
              <a:rPr kumimoji="1" lang="zh-CN" altLang="en-US" sz="1600" dirty="0">
                <a:solidFill>
                  <a:schemeClr val="tx1">
                    <a:lumMod val="65000"/>
                    <a:lumOff val="35000"/>
                  </a:schemeClr>
                </a:solidFill>
              </a:rPr>
              <a:t>数据库和数据文件种类纷繁</a:t>
            </a:r>
            <a:endParaRPr kumimoji="1" lang="en-US" altLang="zh-CN" sz="1600" dirty="0">
              <a:solidFill>
                <a:schemeClr val="tx1">
                  <a:lumMod val="65000"/>
                  <a:lumOff val="35000"/>
                </a:schemeClr>
              </a:solidFill>
            </a:endParaRPr>
          </a:p>
          <a:p>
            <a:pPr marL="285750" indent="-285750">
              <a:lnSpc>
                <a:spcPct val="150000"/>
              </a:lnSpc>
              <a:buClr>
                <a:srgbClr val="0070C0"/>
              </a:buClr>
              <a:buFont typeface="Arial" panose="020B0604020202020204" pitchFamily="34" charset="0"/>
              <a:buChar char="•"/>
            </a:pPr>
            <a:r>
              <a:rPr kumimoji="1" lang="zh-CN" altLang="en-US" sz="1600" dirty="0">
                <a:solidFill>
                  <a:schemeClr val="tx1">
                    <a:lumMod val="65000"/>
                    <a:lumOff val="35000"/>
                  </a:schemeClr>
                </a:solidFill>
              </a:rPr>
              <a:t>数据规模巨大</a:t>
            </a:r>
            <a:endParaRPr kumimoji="1" lang="en-US" altLang="zh-CN" sz="1600" dirty="0">
              <a:solidFill>
                <a:schemeClr val="tx1">
                  <a:lumMod val="65000"/>
                  <a:lumOff val="35000"/>
                </a:schemeClr>
              </a:solidFill>
            </a:endParaRPr>
          </a:p>
          <a:p>
            <a:pPr marL="285750" indent="-285750">
              <a:lnSpc>
                <a:spcPct val="150000"/>
              </a:lnSpc>
              <a:buClr>
                <a:srgbClr val="0070C0"/>
              </a:buClr>
              <a:buFont typeface="Arial" panose="020B0604020202020204" pitchFamily="34" charset="0"/>
              <a:buChar char="•"/>
            </a:pPr>
            <a:r>
              <a:rPr kumimoji="1" lang="zh-CN" altLang="en-US" sz="1600" dirty="0">
                <a:solidFill>
                  <a:schemeClr val="tx1">
                    <a:lumMod val="65000"/>
                    <a:lumOff val="35000"/>
                  </a:schemeClr>
                </a:solidFill>
              </a:rPr>
              <a:t>数据抽取方式多样化：</a:t>
            </a:r>
            <a:br>
              <a:rPr kumimoji="1" lang="en-US" altLang="zh-CN" sz="1600" dirty="0">
                <a:solidFill>
                  <a:schemeClr val="tx1">
                    <a:lumMod val="65000"/>
                    <a:lumOff val="35000"/>
                  </a:schemeClr>
                </a:solidFill>
              </a:rPr>
            </a:br>
            <a:r>
              <a:rPr kumimoji="1" lang="zh-CN" altLang="en-US" sz="1400" dirty="0">
                <a:solidFill>
                  <a:schemeClr val="tx1">
                    <a:lumMod val="65000"/>
                    <a:lumOff val="35000"/>
                  </a:schemeClr>
                </a:solidFill>
              </a:rPr>
              <a:t>批全量、批增量、实时增量</a:t>
            </a:r>
            <a:endParaRPr kumimoji="1" lang="zh-CN" altLang="en-US" sz="1600" dirty="0">
              <a:solidFill>
                <a:schemeClr val="tx1">
                  <a:lumMod val="65000"/>
                  <a:lumOff val="35000"/>
                </a:schemeClr>
              </a:solidFill>
            </a:endParaRPr>
          </a:p>
        </p:txBody>
      </p:sp>
      <p:sp>
        <p:nvSpPr>
          <p:cNvPr id="35" name="矩形 34"/>
          <p:cNvSpPr/>
          <p:nvPr/>
        </p:nvSpPr>
        <p:spPr>
          <a:xfrm>
            <a:off x="4466016" y="3792496"/>
            <a:ext cx="3351475" cy="2289846"/>
          </a:xfrm>
          <a:prstGeom prst="rect">
            <a:avLst/>
          </a:prstGeom>
          <a:solidFill>
            <a:schemeClr val="bg1"/>
          </a:solidFill>
          <a:ln>
            <a:solidFill>
              <a:schemeClr val="bg1">
                <a:lumMod val="75000"/>
              </a:schemeClr>
            </a:solidFill>
          </a:ln>
          <a:effectLst>
            <a:outerShdw blurRad="127797" sx="105458" sy="105458" algn="ctr" rotWithShape="0">
              <a:schemeClr val="bg1">
                <a:lumMod val="85000"/>
                <a:alpha val="10000"/>
              </a:schemeClr>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文本框 35"/>
          <p:cNvSpPr txBox="1"/>
          <p:nvPr/>
        </p:nvSpPr>
        <p:spPr>
          <a:xfrm>
            <a:off x="4641994" y="3954409"/>
            <a:ext cx="1107996" cy="369332"/>
          </a:xfrm>
          <a:prstGeom prst="rect">
            <a:avLst/>
          </a:prstGeom>
          <a:noFill/>
        </p:spPr>
        <p:txBody>
          <a:bodyPr wrap="none" rtlCol="0">
            <a:spAutoFit/>
          </a:bodyPr>
          <a:lstStyle/>
          <a:p>
            <a:r>
              <a:rPr kumimoji="1" lang="zh-CN" altLang="en-US" dirty="0"/>
              <a:t>数据转换</a:t>
            </a:r>
            <a:endParaRPr kumimoji="1" lang="zh-CN" altLang="en-US" dirty="0"/>
          </a:p>
        </p:txBody>
      </p:sp>
      <p:sp>
        <p:nvSpPr>
          <p:cNvPr id="37" name="文本框 36"/>
          <p:cNvSpPr txBox="1"/>
          <p:nvPr/>
        </p:nvSpPr>
        <p:spPr>
          <a:xfrm>
            <a:off x="4635677" y="4395642"/>
            <a:ext cx="3038052" cy="1439240"/>
          </a:xfrm>
          <a:prstGeom prst="rect">
            <a:avLst/>
          </a:prstGeom>
          <a:noFill/>
        </p:spPr>
        <p:txBody>
          <a:bodyPr wrap="square" rtlCol="0">
            <a:spAutoFit/>
          </a:bodyPr>
          <a:lstStyle/>
          <a:p>
            <a:pPr marL="285750" indent="-285750">
              <a:lnSpc>
                <a:spcPct val="150000"/>
              </a:lnSpc>
              <a:buClr>
                <a:srgbClr val="0070C0"/>
              </a:buClr>
              <a:buFont typeface="Arial" panose="020B0604020202020204" pitchFamily="34" charset="0"/>
              <a:buChar char="•"/>
            </a:pPr>
            <a:r>
              <a:rPr kumimoji="1" lang="zh-CN" altLang="en-US" sz="1600" dirty="0">
                <a:solidFill>
                  <a:schemeClr val="tx1">
                    <a:lumMod val="65000"/>
                    <a:lumOff val="35000"/>
                  </a:schemeClr>
                </a:solidFill>
              </a:rPr>
              <a:t>基本转换：</a:t>
            </a:r>
            <a:br>
              <a:rPr kumimoji="1" lang="en-US" altLang="zh-CN" sz="1600" dirty="0">
                <a:solidFill>
                  <a:schemeClr val="tx1">
                    <a:lumMod val="65000"/>
                    <a:lumOff val="35000"/>
                  </a:schemeClr>
                </a:solidFill>
              </a:rPr>
            </a:br>
            <a:r>
              <a:rPr kumimoji="1" lang="zh-CN" altLang="en-US" sz="1400" dirty="0">
                <a:solidFill>
                  <a:schemeClr val="tx1">
                    <a:lumMod val="65000"/>
                    <a:lumOff val="35000"/>
                  </a:schemeClr>
                </a:solidFill>
              </a:rPr>
              <a:t>映射、清理、去重、格式修订</a:t>
            </a:r>
            <a:endParaRPr kumimoji="1" lang="en-US" altLang="zh-CN" sz="1400" dirty="0">
              <a:solidFill>
                <a:schemeClr val="tx1">
                  <a:lumMod val="65000"/>
                  <a:lumOff val="35000"/>
                </a:schemeClr>
              </a:solidFill>
            </a:endParaRPr>
          </a:p>
          <a:p>
            <a:pPr marL="285750" indent="-285750">
              <a:lnSpc>
                <a:spcPct val="150000"/>
              </a:lnSpc>
              <a:buClr>
                <a:srgbClr val="0070C0"/>
              </a:buClr>
              <a:buFont typeface="Arial" panose="020B0604020202020204" pitchFamily="34" charset="0"/>
              <a:buChar char="•"/>
            </a:pPr>
            <a:r>
              <a:rPr kumimoji="1" lang="zh-CN" altLang="en-US" sz="1600" dirty="0">
                <a:solidFill>
                  <a:schemeClr val="tx1">
                    <a:lumMod val="65000"/>
                    <a:lumOff val="35000"/>
                  </a:schemeClr>
                </a:solidFill>
              </a:rPr>
              <a:t>高级转换：</a:t>
            </a:r>
            <a:br>
              <a:rPr kumimoji="1" lang="en-US" altLang="zh-CN" sz="1600" dirty="0">
                <a:solidFill>
                  <a:schemeClr val="tx1">
                    <a:lumMod val="65000"/>
                    <a:lumOff val="35000"/>
                  </a:schemeClr>
                </a:solidFill>
              </a:rPr>
            </a:br>
            <a:r>
              <a:rPr kumimoji="1" lang="zh-CN" altLang="en-US" sz="1400" dirty="0">
                <a:solidFill>
                  <a:schemeClr val="tx1">
                    <a:lumMod val="65000"/>
                    <a:lumOff val="35000"/>
                  </a:schemeClr>
                </a:solidFill>
              </a:rPr>
              <a:t>推导、联结、拆分、汇总、加密</a:t>
            </a:r>
            <a:endParaRPr kumimoji="1" lang="en-US" altLang="zh-CN" sz="1400" dirty="0">
              <a:solidFill>
                <a:schemeClr val="tx1">
                  <a:lumMod val="65000"/>
                  <a:lumOff val="35000"/>
                </a:schemeClr>
              </a:solidFill>
            </a:endParaRPr>
          </a:p>
        </p:txBody>
      </p:sp>
      <p:sp>
        <p:nvSpPr>
          <p:cNvPr id="40" name="矩形 39"/>
          <p:cNvSpPr/>
          <p:nvPr/>
        </p:nvSpPr>
        <p:spPr>
          <a:xfrm>
            <a:off x="7987152" y="3792496"/>
            <a:ext cx="3351475" cy="2289846"/>
          </a:xfrm>
          <a:prstGeom prst="rect">
            <a:avLst/>
          </a:prstGeom>
          <a:solidFill>
            <a:schemeClr val="bg1"/>
          </a:solidFill>
          <a:ln>
            <a:solidFill>
              <a:schemeClr val="bg1">
                <a:lumMod val="75000"/>
              </a:schemeClr>
            </a:solidFill>
          </a:ln>
          <a:effectLst>
            <a:outerShdw blurRad="127797" sx="105458" sy="105458" algn="ctr" rotWithShape="0">
              <a:schemeClr val="bg1">
                <a:lumMod val="85000"/>
                <a:alpha val="10000"/>
              </a:schemeClr>
            </a:outerShd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文本框 45"/>
          <p:cNvSpPr txBox="1"/>
          <p:nvPr/>
        </p:nvSpPr>
        <p:spPr>
          <a:xfrm>
            <a:off x="8163130" y="3954409"/>
            <a:ext cx="1107996" cy="369332"/>
          </a:xfrm>
          <a:prstGeom prst="rect">
            <a:avLst/>
          </a:prstGeom>
          <a:noFill/>
        </p:spPr>
        <p:txBody>
          <a:bodyPr wrap="none" rtlCol="0">
            <a:spAutoFit/>
          </a:bodyPr>
          <a:lstStyle/>
          <a:p>
            <a:r>
              <a:rPr kumimoji="1" lang="zh-CN" altLang="en-US" dirty="0"/>
              <a:t>数据加载</a:t>
            </a:r>
            <a:endParaRPr kumimoji="1" lang="zh-CN" altLang="en-US" dirty="0"/>
          </a:p>
        </p:txBody>
      </p:sp>
      <p:sp>
        <p:nvSpPr>
          <p:cNvPr id="47" name="文本框 46"/>
          <p:cNvSpPr txBox="1"/>
          <p:nvPr/>
        </p:nvSpPr>
        <p:spPr>
          <a:xfrm>
            <a:off x="8156813" y="4395642"/>
            <a:ext cx="3038052" cy="1156855"/>
          </a:xfrm>
          <a:prstGeom prst="rect">
            <a:avLst/>
          </a:prstGeom>
          <a:noFill/>
        </p:spPr>
        <p:txBody>
          <a:bodyPr wrap="square" rtlCol="0">
            <a:spAutoFit/>
          </a:bodyPr>
          <a:lstStyle/>
          <a:p>
            <a:pPr marL="285750" indent="-285750">
              <a:lnSpc>
                <a:spcPct val="150000"/>
              </a:lnSpc>
              <a:buClr>
                <a:srgbClr val="0070C0"/>
              </a:buClr>
              <a:buFont typeface="Arial" panose="020B0604020202020204" pitchFamily="34" charset="0"/>
              <a:buChar char="•"/>
            </a:pPr>
            <a:r>
              <a:rPr kumimoji="1" lang="zh-CN" altLang="en-US" sz="1600" dirty="0">
                <a:solidFill>
                  <a:schemeClr val="tx1">
                    <a:lumMod val="65000"/>
                    <a:lumOff val="35000"/>
                  </a:schemeClr>
                </a:solidFill>
              </a:rPr>
              <a:t>最终数据的精确性</a:t>
            </a:r>
            <a:endParaRPr kumimoji="1" lang="en-US" altLang="zh-CN" sz="1600" dirty="0">
              <a:solidFill>
                <a:schemeClr val="tx1">
                  <a:lumMod val="65000"/>
                  <a:lumOff val="35000"/>
                </a:schemeClr>
              </a:solidFill>
            </a:endParaRPr>
          </a:p>
          <a:p>
            <a:pPr marL="285750" indent="-285750">
              <a:lnSpc>
                <a:spcPct val="150000"/>
              </a:lnSpc>
              <a:buClr>
                <a:srgbClr val="0070C0"/>
              </a:buClr>
              <a:buFont typeface="Arial" panose="020B0604020202020204" pitchFamily="34" charset="0"/>
              <a:buChar char="•"/>
            </a:pPr>
            <a:r>
              <a:rPr kumimoji="1" lang="zh-CN" altLang="en-US" sz="1600" dirty="0">
                <a:solidFill>
                  <a:schemeClr val="tx1">
                    <a:lumMod val="65000"/>
                    <a:lumOff val="35000"/>
                  </a:schemeClr>
                </a:solidFill>
              </a:rPr>
              <a:t>数据时效的保障</a:t>
            </a:r>
            <a:endParaRPr kumimoji="1" lang="en-US" altLang="zh-CN" sz="1600" dirty="0">
              <a:solidFill>
                <a:schemeClr val="tx1">
                  <a:lumMod val="65000"/>
                  <a:lumOff val="35000"/>
                </a:schemeClr>
              </a:solidFill>
            </a:endParaRPr>
          </a:p>
          <a:p>
            <a:pPr marL="285750" indent="-285750">
              <a:lnSpc>
                <a:spcPct val="150000"/>
              </a:lnSpc>
              <a:buClr>
                <a:srgbClr val="0070C0"/>
              </a:buClr>
              <a:buFont typeface="Arial" panose="020B0604020202020204" pitchFamily="34" charset="0"/>
              <a:buChar char="•"/>
            </a:pPr>
            <a:r>
              <a:rPr kumimoji="1" lang="zh-CN" altLang="en-US" sz="1600" dirty="0">
                <a:solidFill>
                  <a:schemeClr val="tx1">
                    <a:lumMod val="65000"/>
                    <a:lumOff val="35000"/>
                  </a:schemeClr>
                </a:solidFill>
              </a:rPr>
              <a:t>适配多源异构的写入</a:t>
            </a:r>
            <a:endParaRPr kumimoji="1" lang="zh-CN" altLang="en-US" sz="1600" dirty="0">
              <a:solidFill>
                <a:schemeClr val="tx1">
                  <a:lumMod val="65000"/>
                  <a:lumOff val="3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4795608"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产品优势十：国产化环境支持</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2657474" y="1053237"/>
            <a:ext cx="6877050" cy="369332"/>
          </a:xfrm>
          <a:prstGeom prst="rect">
            <a:avLst/>
          </a:prstGeom>
          <a:noFill/>
        </p:spPr>
        <p:txBody>
          <a:bodyPr wrap="square">
            <a:spAutoFit/>
          </a:bodyPr>
          <a:lstStyle/>
          <a:p>
            <a:r>
              <a:rPr lang="zh-CN" altLang="en-US" dirty="0"/>
              <a:t>支持国产主流操作系统和芯片部署，支持国产主流数据库接入</a:t>
            </a:r>
            <a:endParaRPr lang="zh-CN" altLang="en-US" dirty="0"/>
          </a:p>
        </p:txBody>
      </p:sp>
      <p:graphicFrame>
        <p:nvGraphicFramePr>
          <p:cNvPr id="7" name="表格 6"/>
          <p:cNvGraphicFramePr>
            <a:graphicFrameLocks noGrp="1"/>
          </p:cNvGraphicFramePr>
          <p:nvPr>
            <p:custDataLst>
              <p:tags r:id="rId1"/>
            </p:custDataLst>
          </p:nvPr>
        </p:nvGraphicFramePr>
        <p:xfrm>
          <a:off x="1467802" y="1513017"/>
          <a:ext cx="9256395" cy="2797918"/>
        </p:xfrm>
        <a:graphic>
          <a:graphicData uri="http://schemas.openxmlformats.org/drawingml/2006/table">
            <a:tbl>
              <a:tblPr firstRow="1" bandRow="1">
                <a:tableStyleId>{5C22544A-7EE6-4342-B048-85BDC9FD1C3A}</a:tableStyleId>
              </a:tblPr>
              <a:tblGrid>
                <a:gridCol w="4378297"/>
                <a:gridCol w="4878098"/>
              </a:tblGrid>
              <a:tr h="350216">
                <a:tc>
                  <a:txBody>
                    <a:bodyPr/>
                    <a:lstStyle/>
                    <a:p>
                      <a:pPr algn="ctr"/>
                      <a:r>
                        <a:rPr lang="en-US" altLang="zh-CN" sz="1700" dirty="0"/>
                        <a:t>CPU</a:t>
                      </a:r>
                      <a:endParaRPr lang="zh-CN" altLang="en-US" sz="1700" dirty="0"/>
                    </a:p>
                  </a:txBody>
                  <a:tcPr marL="85477" marR="85477" marT="42738" marB="42738"/>
                </a:tc>
                <a:tc>
                  <a:txBody>
                    <a:bodyPr/>
                    <a:lstStyle/>
                    <a:p>
                      <a:pPr algn="ctr"/>
                      <a:r>
                        <a:rPr lang="zh-CN" altLang="en-US" sz="1700" dirty="0"/>
                        <a:t>操作系统</a:t>
                      </a:r>
                      <a:endParaRPr lang="zh-CN" altLang="en-US" sz="1700" dirty="0"/>
                    </a:p>
                  </a:txBody>
                  <a:tcPr marL="85477" marR="85477" marT="42738" marB="42738"/>
                </a:tc>
              </a:tr>
              <a:tr h="350216">
                <a:tc>
                  <a:txBody>
                    <a:bodyPr/>
                    <a:lstStyle/>
                    <a:p>
                      <a:pPr algn="ctr"/>
                      <a:r>
                        <a:rPr lang="zh-CN" altLang="en-US" sz="1700" dirty="0"/>
                        <a:t>通用</a:t>
                      </a:r>
                      <a:r>
                        <a:rPr lang="en-US" altLang="zh-CN" sz="1700" dirty="0"/>
                        <a:t>x86 </a:t>
                      </a:r>
                      <a:r>
                        <a:rPr lang="zh-CN" altLang="en-US" sz="1700" dirty="0"/>
                        <a:t>系列</a:t>
                      </a:r>
                      <a:endParaRPr lang="zh-CN" altLang="en-US" sz="1700" dirty="0"/>
                    </a:p>
                  </a:txBody>
                  <a:tcPr marL="85477" marR="85477" marT="42738" marB="42738" anchor="ctr"/>
                </a:tc>
                <a:tc rowSpan="2">
                  <a:txBody>
                    <a:bodyPr/>
                    <a:lstStyle/>
                    <a:p>
                      <a:r>
                        <a:rPr lang="zh-CN" altLang="en-US" sz="1700" dirty="0">
                          <a:highlight>
                            <a:srgbClr val="FFFF00"/>
                          </a:highlight>
                        </a:rPr>
                        <a:t>待补充</a:t>
                      </a:r>
                      <a:endParaRPr lang="zh-CN" altLang="en-US" sz="1700" dirty="0">
                        <a:highlight>
                          <a:srgbClr val="FFFF00"/>
                        </a:highlight>
                      </a:endParaRPr>
                    </a:p>
                  </a:txBody>
                  <a:tcPr marL="85477" marR="85477" marT="42738" marB="42738" anchor="ctr"/>
                </a:tc>
              </a:tr>
              <a:tr h="0">
                <a:tc rowSpan="2">
                  <a:txBody>
                    <a:bodyPr/>
                    <a:lstStyle/>
                    <a:p>
                      <a:pPr algn="ctr"/>
                      <a:r>
                        <a:rPr lang="zh-CN" altLang="en-US" sz="1700" dirty="0"/>
                        <a:t>龙芯 </a:t>
                      </a:r>
                      <a:r>
                        <a:rPr lang="en-US" altLang="zh-CN" sz="1700" dirty="0"/>
                        <a:t>MIPS</a:t>
                      </a:r>
                      <a:endParaRPr lang="zh-CN" altLang="en-US" sz="1700" dirty="0"/>
                    </a:p>
                  </a:txBody>
                  <a:tcPr marL="85477" marR="85477" marT="42738" marB="42738" anchor="ctr"/>
                </a:tc>
                <a:tc vMerge="1">
                  <a:tcPr/>
                </a:tc>
              </a:tr>
              <a:tr h="280173">
                <a:tc vMerge="1">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highlight>
                            <a:srgbClr val="FFFF00"/>
                          </a:highlight>
                        </a:rPr>
                        <a:t>待补充</a:t>
                      </a:r>
                      <a:endParaRPr lang="zh-CN" altLang="en-US" sz="1700" dirty="0">
                        <a:highlight>
                          <a:srgbClr val="FFFF00"/>
                        </a:highlight>
                      </a:endParaRPr>
                    </a:p>
                  </a:txBody>
                  <a:tcPr marL="85477" marR="85477" marT="42738" marB="42738" anchor="ctr"/>
                </a:tc>
              </a:tr>
              <a:tr h="140086">
                <a:tc rowSpan="2">
                  <a:txBody>
                    <a:bodyPr/>
                    <a:lstStyle/>
                    <a:p>
                      <a:pPr algn="ctr"/>
                      <a:r>
                        <a:rPr lang="zh-CN" altLang="en-US" sz="1700" dirty="0"/>
                        <a:t>飞腾 </a:t>
                      </a:r>
                      <a:r>
                        <a:rPr lang="en-US" altLang="zh-CN" sz="1700" dirty="0"/>
                        <a:t>ARM</a:t>
                      </a:r>
                      <a:endParaRPr lang="zh-CN" altLang="en-US" sz="1700" dirty="0"/>
                    </a:p>
                  </a:txBody>
                  <a:tcPr marL="85477" marR="85477" marT="42738" marB="42738" anchor="ctr"/>
                </a:tc>
                <a:tc vMerge="1">
                  <a:tcPr/>
                </a:tc>
              </a:tr>
              <a:tr h="210130">
                <a:tc vMerge="1">
                  <a:tcPr/>
                </a:tc>
                <a:tc rowSpan="2">
                  <a:txBody>
                    <a:bodyPr/>
                    <a:lstStyle/>
                    <a:p>
                      <a:r>
                        <a:rPr lang="zh-CN" altLang="en-US" sz="1700" dirty="0">
                          <a:highlight>
                            <a:srgbClr val="FFFF00"/>
                          </a:highlight>
                        </a:rPr>
                        <a:t>待补充</a:t>
                      </a:r>
                      <a:endParaRPr lang="zh-CN" altLang="en-US" sz="1700" dirty="0">
                        <a:highlight>
                          <a:srgbClr val="FFFF00"/>
                        </a:highlight>
                      </a:endParaRPr>
                    </a:p>
                  </a:txBody>
                  <a:tcPr marL="85477" marR="85477" marT="42738" marB="42738" anchor="ctr"/>
                </a:tc>
              </a:tr>
              <a:tr h="210130">
                <a:tc rowSpan="2">
                  <a:txBody>
                    <a:bodyPr/>
                    <a:lstStyle/>
                    <a:p>
                      <a:pPr algn="ctr">
                        <a:buNone/>
                      </a:pPr>
                      <a:r>
                        <a:rPr lang="zh-CN" altLang="en-US" sz="1700" dirty="0"/>
                        <a:t>华为鲲鹏</a:t>
                      </a:r>
                      <a:r>
                        <a:rPr lang="en-US" altLang="zh-CN" sz="1700" dirty="0"/>
                        <a:t>ARM</a:t>
                      </a:r>
                      <a:endParaRPr lang="en-US" altLang="zh-CN" sz="1700" dirty="0"/>
                    </a:p>
                  </a:txBody>
                  <a:tcPr marL="85477" marR="85477" marT="42738" marB="42738" anchor="ctr"/>
                </a:tc>
                <a:tc vMerge="1">
                  <a:tcPr/>
                </a:tc>
              </a:tr>
              <a:tr h="140086">
                <a:tc vMerge="1">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highlight>
                            <a:srgbClr val="FFFF00"/>
                          </a:highlight>
                        </a:rPr>
                        <a:t>待补充</a:t>
                      </a:r>
                      <a:endParaRPr lang="zh-CN" altLang="en-US" sz="1700" dirty="0">
                        <a:highlight>
                          <a:srgbClr val="FFFF00"/>
                        </a:highlight>
                      </a:endParaRPr>
                    </a:p>
                  </a:txBody>
                  <a:tcPr marL="85477" marR="85477" marT="42738" marB="42738" anchor="ctr"/>
                </a:tc>
              </a:tr>
              <a:tr h="280173">
                <a:tc rowSpan="2">
                  <a:txBody>
                    <a:bodyPr/>
                    <a:lstStyle/>
                    <a:p>
                      <a:pPr algn="ctr">
                        <a:buNone/>
                      </a:pPr>
                      <a:r>
                        <a:rPr lang="zh-CN" altLang="en-US" sz="1700" dirty="0"/>
                        <a:t>申威</a:t>
                      </a:r>
                      <a:r>
                        <a:rPr lang="en-US" altLang="zh-CN" sz="1700" dirty="0"/>
                        <a:t>alpha</a:t>
                      </a:r>
                      <a:endParaRPr lang="en-US" altLang="zh-CN" sz="1700" dirty="0"/>
                    </a:p>
                  </a:txBody>
                  <a:tcPr marL="85477" marR="85477" marT="42738" marB="42738" anchor="ctr"/>
                </a:tc>
                <a:tc vMerge="1">
                  <a:tcPr/>
                </a:tc>
              </a:tr>
              <a:tr h="0">
                <a:tc vMerge="1">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highlight>
                            <a:srgbClr val="FFFF00"/>
                          </a:highlight>
                        </a:rPr>
                        <a:t>待补充</a:t>
                      </a:r>
                      <a:endParaRPr lang="zh-CN" altLang="en-US" sz="1700" dirty="0">
                        <a:highlight>
                          <a:srgbClr val="FFFF00"/>
                        </a:highlight>
                      </a:endParaRPr>
                    </a:p>
                  </a:txBody>
                  <a:tcPr marL="85477" marR="85477" marT="42738" marB="42738" anchor="ctr"/>
                </a:tc>
              </a:tr>
              <a:tr h="350216">
                <a:tc>
                  <a:txBody>
                    <a:bodyPr/>
                    <a:lstStyle/>
                    <a:p>
                      <a:pPr algn="ctr">
                        <a:buNone/>
                      </a:pPr>
                      <a:r>
                        <a:rPr lang="zh-CN" altLang="en-US" sz="1700" dirty="0"/>
                        <a:t>兆芯</a:t>
                      </a:r>
                      <a:r>
                        <a:rPr lang="en-US" altLang="zh-CN" sz="1700" dirty="0"/>
                        <a:t>x86</a:t>
                      </a:r>
                      <a:endParaRPr lang="en-US" altLang="zh-CN" sz="1700" dirty="0"/>
                    </a:p>
                  </a:txBody>
                  <a:tcPr marL="85477" marR="85477" marT="42738" marB="42738" anchor="ctr"/>
                </a:tc>
                <a:tc vMerge="1">
                  <a:tcPr/>
                </a:tc>
              </a:tr>
              <a:tr h="350216">
                <a:tc>
                  <a:txBody>
                    <a:bodyPr/>
                    <a:lstStyle/>
                    <a:p>
                      <a:pPr algn="ctr"/>
                      <a:r>
                        <a:rPr lang="zh-CN" altLang="en-US" sz="1700" dirty="0"/>
                        <a:t>其它</a:t>
                      </a:r>
                      <a:endParaRPr lang="zh-CN" altLang="en-US" sz="1700" dirty="0"/>
                    </a:p>
                  </a:txBody>
                  <a:tcPr marL="85477" marR="85477" marT="42738" marB="42738" anchor="ctr"/>
                </a:tc>
                <a:tc>
                  <a:txBody>
                    <a:bodyPr/>
                    <a:lstStyle/>
                    <a:p>
                      <a:r>
                        <a:rPr lang="zh-CN" altLang="en-US" sz="1700" dirty="0"/>
                        <a:t>根据项目需求定制适配</a:t>
                      </a:r>
                      <a:endParaRPr lang="zh-CN" altLang="en-US" sz="1700" dirty="0"/>
                    </a:p>
                  </a:txBody>
                  <a:tcPr marL="85477" marR="85477" marT="42738" marB="42738" anchor="ctr"/>
                </a:tc>
              </a:tr>
            </a:tbl>
          </a:graphicData>
        </a:graphic>
      </p:graphicFrame>
      <p:graphicFrame>
        <p:nvGraphicFramePr>
          <p:cNvPr id="8" name="表格 7"/>
          <p:cNvGraphicFramePr>
            <a:graphicFrameLocks noGrp="1"/>
          </p:cNvGraphicFramePr>
          <p:nvPr>
            <p:custDataLst>
              <p:tags r:id="rId2"/>
            </p:custDataLst>
          </p:nvPr>
        </p:nvGraphicFramePr>
        <p:xfrm>
          <a:off x="1467801" y="4407617"/>
          <a:ext cx="9256396" cy="1388344"/>
        </p:xfrm>
        <a:graphic>
          <a:graphicData uri="http://schemas.openxmlformats.org/drawingml/2006/table">
            <a:tbl>
              <a:tblPr firstRow="1" bandRow="1">
                <a:tableStyleId>{5C22544A-7EE6-4342-B048-85BDC9FD1C3A}</a:tableStyleId>
              </a:tblPr>
              <a:tblGrid>
                <a:gridCol w="1131000"/>
                <a:gridCol w="1523511"/>
                <a:gridCol w="1726647"/>
                <a:gridCol w="1868840"/>
                <a:gridCol w="3006398"/>
              </a:tblGrid>
              <a:tr h="347086">
                <a:tc gridSpan="4">
                  <a:txBody>
                    <a:bodyPr/>
                    <a:lstStyle/>
                    <a:p>
                      <a:pPr algn="ctr"/>
                      <a:r>
                        <a:rPr lang="zh-CN" altLang="en-US" sz="1700" dirty="0"/>
                        <a:t>数据库</a:t>
                      </a:r>
                      <a:endParaRPr lang="zh-CN" altLang="en-US" sz="1700" dirty="0"/>
                    </a:p>
                  </a:txBody>
                  <a:tcPr marL="85583" marR="85583" marT="42791" marB="42791"/>
                </a:tc>
                <a:tc hMerge="1">
                  <a:tcPr/>
                </a:tc>
                <a:tc hMerge="1">
                  <a:tcPr/>
                </a:tc>
                <a:tc hMerge="1">
                  <a:tcPr/>
                </a:tc>
                <a:tc>
                  <a:txBody>
                    <a:bodyPr/>
                    <a:lstStyle/>
                    <a:p>
                      <a:pPr algn="ctr"/>
                      <a:r>
                        <a:rPr lang="zh-CN" altLang="en-US" sz="1700" dirty="0"/>
                        <a:t>策略</a:t>
                      </a:r>
                      <a:endParaRPr lang="zh-CN" altLang="en-US" sz="1700" dirty="0"/>
                    </a:p>
                  </a:txBody>
                  <a:tcPr marL="85583" marR="85583" marT="42791" marB="42791"/>
                </a:tc>
              </a:tr>
              <a:tr h="347086">
                <a:tc>
                  <a:txBody>
                    <a:bodyPr/>
                    <a:lstStyle/>
                    <a:p>
                      <a:r>
                        <a:rPr lang="zh-CN" altLang="en-US" sz="1700" dirty="0"/>
                        <a:t>达梦</a:t>
                      </a:r>
                      <a:endParaRPr lang="zh-CN" altLang="en-US" sz="1700" dirty="0"/>
                    </a:p>
                  </a:txBody>
                  <a:tcPr marL="85583" marR="85583" marT="42791" marB="42791"/>
                </a:tc>
                <a:tc>
                  <a:txBody>
                    <a:bodyPr/>
                    <a:lstStyle/>
                    <a:p>
                      <a:r>
                        <a:rPr lang="zh-CN" altLang="en-US" sz="1700" dirty="0"/>
                        <a:t>华为高斯</a:t>
                      </a:r>
                      <a:endParaRPr lang="zh-CN" altLang="en-US" sz="1700" dirty="0"/>
                    </a:p>
                  </a:txBody>
                  <a:tcPr marL="85583" marR="85583" marT="42791" marB="42791"/>
                </a:tc>
                <a:tc>
                  <a:txBody>
                    <a:bodyPr/>
                    <a:lstStyle/>
                    <a:p>
                      <a:r>
                        <a:rPr lang="zh-CN" altLang="en-US" sz="1700" dirty="0"/>
                        <a:t>人大金仓</a:t>
                      </a:r>
                      <a:endParaRPr lang="zh-CN" altLang="en-US" sz="1700" dirty="0"/>
                    </a:p>
                  </a:txBody>
                  <a:tcPr marL="85583" marR="85583" marT="42791" marB="42791"/>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t>南大通用</a:t>
                      </a:r>
                      <a:endParaRPr lang="zh-CN" altLang="en-US" sz="1700" dirty="0"/>
                    </a:p>
                  </a:txBody>
                  <a:tcPr marL="85583" marR="85583" marT="42791" marB="42791"/>
                </a:tc>
                <a:tc rowSpan="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700" dirty="0"/>
                        <a:t>支持自定义适配</a:t>
                      </a:r>
                      <a:endParaRPr lang="zh-CN" altLang="en-US" sz="1700" dirty="0"/>
                    </a:p>
                  </a:txBody>
                  <a:tcPr marL="85583" marR="85583" marT="42791" marB="42791" anchor="ctr"/>
                </a:tc>
              </a:tr>
              <a:tr h="347086">
                <a:tc>
                  <a:txBody>
                    <a:bodyPr/>
                    <a:lstStyle/>
                    <a:p>
                      <a:r>
                        <a:rPr lang="zh-CN" altLang="en-US" sz="1700" dirty="0"/>
                        <a:t>瀚高</a:t>
                      </a:r>
                      <a:endParaRPr lang="zh-CN" altLang="en-US" sz="1700" dirty="0"/>
                    </a:p>
                  </a:txBody>
                  <a:tcPr marL="85583" marR="85583" marT="42791" marB="42791"/>
                </a:tc>
                <a:tc>
                  <a:txBody>
                    <a:bodyPr/>
                    <a:lstStyle/>
                    <a:p>
                      <a:r>
                        <a:rPr lang="zh-CN" altLang="en-US" sz="1700" dirty="0"/>
                        <a:t>神通</a:t>
                      </a:r>
                      <a:endParaRPr lang="zh-CN" altLang="en-US" sz="1700" dirty="0"/>
                    </a:p>
                  </a:txBody>
                  <a:tcPr marL="85583" marR="85583" marT="42791" marB="42791"/>
                </a:tc>
                <a:tc>
                  <a:txBody>
                    <a:bodyPr/>
                    <a:lstStyle/>
                    <a:p>
                      <a:r>
                        <a:rPr lang="zh-CN" altLang="en-US" sz="1700" dirty="0"/>
                        <a:t>航天昆仑</a:t>
                      </a:r>
                      <a:endParaRPr lang="zh-CN" altLang="en-US" sz="1700" dirty="0"/>
                    </a:p>
                  </a:txBody>
                  <a:tcPr marL="85583" marR="85583" marT="42791" marB="42791"/>
                </a:tc>
                <a:tc>
                  <a:txBody>
                    <a:bodyPr/>
                    <a:lstStyle/>
                    <a:p>
                      <a:r>
                        <a:rPr lang="zh-CN" altLang="en-US" sz="1700" dirty="0"/>
                        <a:t>优炫</a:t>
                      </a:r>
                      <a:endParaRPr lang="zh-CN" altLang="en-US" sz="1700" dirty="0"/>
                    </a:p>
                  </a:txBody>
                  <a:tcPr marL="85583" marR="85583" marT="42791" marB="42791"/>
                </a:tc>
                <a:tc vMerge="1">
                  <a:tcPr/>
                </a:tc>
              </a:tr>
              <a:tr h="347086">
                <a:tc>
                  <a:txBody>
                    <a:bodyPr/>
                    <a:lstStyle/>
                    <a:p>
                      <a:r>
                        <a:rPr lang="zh-CN" altLang="en-US" sz="1700" dirty="0"/>
                        <a:t>虚谷</a:t>
                      </a:r>
                      <a:endParaRPr lang="zh-CN" altLang="en-US" sz="1700" dirty="0"/>
                    </a:p>
                  </a:txBody>
                  <a:tcPr marL="85583" marR="85583" marT="42791" marB="42791"/>
                </a:tc>
                <a:tc>
                  <a:txBody>
                    <a:bodyPr/>
                    <a:lstStyle/>
                    <a:p>
                      <a:r>
                        <a:rPr lang="en-US" altLang="zh-CN" sz="1700" dirty="0"/>
                        <a:t>……</a:t>
                      </a:r>
                      <a:endParaRPr lang="zh-CN" altLang="en-US" sz="1700" dirty="0"/>
                    </a:p>
                  </a:txBody>
                  <a:tcPr marL="85583" marR="85583" marT="42791" marB="42791"/>
                </a:tc>
                <a:tc>
                  <a:txBody>
                    <a:bodyPr/>
                    <a:lstStyle/>
                    <a:p>
                      <a:endParaRPr lang="zh-CN" altLang="en-US" sz="1700" dirty="0"/>
                    </a:p>
                  </a:txBody>
                  <a:tcPr marL="85583" marR="85583" marT="42791" marB="42791"/>
                </a:tc>
                <a:tc>
                  <a:txBody>
                    <a:bodyPr/>
                    <a:lstStyle/>
                    <a:p>
                      <a:endParaRPr lang="zh-CN" altLang="en-US" sz="1700" dirty="0"/>
                    </a:p>
                  </a:txBody>
                  <a:tcPr marL="85583" marR="85583" marT="42791" marB="42791"/>
                </a:tc>
                <a:tc vMerge="1">
                  <a:tcPr/>
                </a:tc>
              </a:tr>
            </a:tbl>
          </a:graphicData>
        </a:graphic>
      </p:graphicFrame>
      <p:sp>
        <p:nvSpPr>
          <p:cNvPr id="9" name="矩形 8"/>
          <p:cNvSpPr/>
          <p:nvPr/>
        </p:nvSpPr>
        <p:spPr>
          <a:xfrm>
            <a:off x="1467801" y="5914369"/>
            <a:ext cx="9256396"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2895323" y="5929758"/>
            <a:ext cx="6401352" cy="369332"/>
          </a:xfrm>
          <a:prstGeom prst="rect">
            <a:avLst/>
          </a:prstGeom>
          <a:noFill/>
        </p:spPr>
        <p:txBody>
          <a:bodyPr wrap="square" rtlCol="0">
            <a:spAutoFit/>
          </a:bodyPr>
          <a:lstStyle/>
          <a:p>
            <a:r>
              <a:rPr kumimoji="1" lang="zh-CN" altLang="en-US" dirty="0">
                <a:solidFill>
                  <a:schemeClr val="bg1"/>
                </a:solidFill>
              </a:rPr>
              <a:t>产品 </a:t>
            </a:r>
            <a:r>
              <a:rPr kumimoji="1" lang="en-US" altLang="zh-CN" dirty="0">
                <a:solidFill>
                  <a:schemeClr val="bg1"/>
                </a:solidFill>
              </a:rPr>
              <a:t>Java</a:t>
            </a:r>
            <a:r>
              <a:rPr kumimoji="1" lang="zh-CN" altLang="en-US" dirty="0">
                <a:solidFill>
                  <a:schemeClr val="bg1"/>
                </a:solidFill>
              </a:rPr>
              <a:t> 程序同时支持</a:t>
            </a:r>
            <a:r>
              <a:rPr kumimoji="1" lang="en-US" altLang="zh-CN" dirty="0">
                <a:solidFill>
                  <a:schemeClr val="bg1"/>
                </a:solidFill>
              </a:rPr>
              <a:t> Oracle</a:t>
            </a:r>
            <a:r>
              <a:rPr kumimoji="1" lang="zh-CN" altLang="en-US" dirty="0">
                <a:solidFill>
                  <a:schemeClr val="bg1"/>
                </a:solidFill>
              </a:rPr>
              <a:t> </a:t>
            </a:r>
            <a:r>
              <a:rPr kumimoji="1" lang="en-US" altLang="zh-CN" dirty="0">
                <a:solidFill>
                  <a:schemeClr val="bg1"/>
                </a:solidFill>
              </a:rPr>
              <a:t>JDK</a:t>
            </a:r>
            <a:r>
              <a:rPr kumimoji="1" lang="zh-CN" altLang="en-US" dirty="0">
                <a:solidFill>
                  <a:schemeClr val="bg1"/>
                </a:solidFill>
              </a:rPr>
              <a:t>、</a:t>
            </a:r>
            <a:r>
              <a:rPr kumimoji="1" lang="en-US" altLang="zh-CN" dirty="0">
                <a:solidFill>
                  <a:schemeClr val="bg1"/>
                </a:solidFill>
              </a:rPr>
              <a:t>Open</a:t>
            </a:r>
            <a:r>
              <a:rPr kumimoji="1" lang="zh-CN" altLang="en-US" dirty="0">
                <a:solidFill>
                  <a:schemeClr val="bg1"/>
                </a:solidFill>
              </a:rPr>
              <a:t> </a:t>
            </a:r>
            <a:r>
              <a:rPr kumimoji="1" lang="en-US" altLang="zh-CN" dirty="0">
                <a:solidFill>
                  <a:schemeClr val="bg1"/>
                </a:solidFill>
              </a:rPr>
              <a:t>JDK</a:t>
            </a:r>
            <a:r>
              <a:rPr kumimoji="1" lang="zh-CN" altLang="en-US" dirty="0">
                <a:solidFill>
                  <a:schemeClr val="bg1"/>
                </a:solidFill>
              </a:rPr>
              <a:t> 环境运行</a:t>
            </a:r>
            <a:endParaRPr kumimoji="1" lang="zh-CN" altLang="en-US"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45"/>
          <p:cNvSpPr/>
          <p:nvPr/>
        </p:nvSpPr>
        <p:spPr>
          <a:xfrm>
            <a:off x="8830554" y="3007284"/>
            <a:ext cx="2341922" cy="2052198"/>
          </a:xfrm>
          <a:prstGeom prst="round2DiagRect">
            <a:avLst/>
          </a:prstGeom>
          <a:solidFill>
            <a:srgbClr val="DF2525"/>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46" name="矩形: 对角圆角 45"/>
          <p:cNvSpPr/>
          <p:nvPr/>
        </p:nvSpPr>
        <p:spPr>
          <a:xfrm>
            <a:off x="6307699"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矩形: 对角圆角 45"/>
          <p:cNvSpPr/>
          <p:nvPr/>
        </p:nvSpPr>
        <p:spPr>
          <a:xfrm>
            <a:off x="3825484"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9" name="矩形: 对角圆角 45"/>
          <p:cNvSpPr/>
          <p:nvPr/>
        </p:nvSpPr>
        <p:spPr>
          <a:xfrm>
            <a:off x="1302629"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矩形 29"/>
          <p:cNvSpPr/>
          <p:nvPr/>
        </p:nvSpPr>
        <p:spPr>
          <a:xfrm>
            <a:off x="1414240" y="3866774"/>
            <a:ext cx="2042553"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市场需求与产品定位</a:t>
            </a:r>
            <a:endParaRPr lang="zh-CN" altLang="en-US" sz="1600" dirty="0">
              <a:solidFill>
                <a:schemeClr val="tx2">
                  <a:lumMod val="60000"/>
                  <a:lumOff val="40000"/>
                </a:schemeClr>
              </a:solidFill>
              <a:cs typeface="+mn-ea"/>
              <a:sym typeface="+mn-lt"/>
            </a:endParaRPr>
          </a:p>
        </p:txBody>
      </p:sp>
      <p:sp>
        <p:nvSpPr>
          <p:cNvPr id="31" name="矩形 30"/>
          <p:cNvSpPr/>
          <p:nvPr/>
        </p:nvSpPr>
        <p:spPr>
          <a:xfrm>
            <a:off x="1923222"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01.</a:t>
            </a:r>
            <a:endParaRPr lang="en-US" altLang="zh-CN" sz="4400" b="1" dirty="0">
              <a:solidFill>
                <a:schemeClr val="bg2">
                  <a:lumMod val="25000"/>
                </a:schemeClr>
              </a:solidFill>
              <a:cs typeface="+mn-ea"/>
              <a:sym typeface="+mn-lt"/>
            </a:endParaRPr>
          </a:p>
        </p:txBody>
      </p:sp>
      <p:sp>
        <p:nvSpPr>
          <p:cNvPr id="33" name="文本框 32"/>
          <p:cNvSpPr txBox="1"/>
          <p:nvPr/>
        </p:nvSpPr>
        <p:spPr bwMode="auto">
          <a:xfrm>
            <a:off x="1382660"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Market Demand and Product Positioning</a:t>
            </a:r>
            <a:endParaRPr lang="en-US" altLang="zh-CN" sz="1100" dirty="0">
              <a:solidFill>
                <a:schemeClr val="tx2">
                  <a:lumMod val="60000"/>
                  <a:lumOff val="40000"/>
                </a:schemeClr>
              </a:solidFill>
              <a:cs typeface="+mn-ea"/>
              <a:sym typeface="+mn-lt"/>
            </a:endParaRPr>
          </a:p>
        </p:txBody>
      </p:sp>
      <p:sp>
        <p:nvSpPr>
          <p:cNvPr id="35" name="矩形 34"/>
          <p:cNvSpPr/>
          <p:nvPr/>
        </p:nvSpPr>
        <p:spPr>
          <a:xfrm>
            <a:off x="3966576" y="3866774"/>
            <a:ext cx="2013058"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功能特性与技术架构</a:t>
            </a:r>
            <a:endParaRPr lang="en-US" altLang="zh-CN" sz="1600" dirty="0">
              <a:solidFill>
                <a:schemeClr val="tx2">
                  <a:lumMod val="60000"/>
                  <a:lumOff val="40000"/>
                </a:schemeClr>
              </a:solidFill>
              <a:cs typeface="+mn-ea"/>
              <a:sym typeface="+mn-lt"/>
            </a:endParaRPr>
          </a:p>
        </p:txBody>
      </p:sp>
      <p:sp>
        <p:nvSpPr>
          <p:cNvPr id="36" name="矩形 35"/>
          <p:cNvSpPr/>
          <p:nvPr/>
        </p:nvSpPr>
        <p:spPr>
          <a:xfrm>
            <a:off x="4445580"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02.</a:t>
            </a:r>
            <a:endParaRPr lang="en-US" altLang="zh-CN" sz="4400" b="1" dirty="0">
              <a:solidFill>
                <a:schemeClr val="bg2">
                  <a:lumMod val="25000"/>
                </a:schemeClr>
              </a:solidFill>
              <a:cs typeface="+mn-ea"/>
              <a:sym typeface="+mn-lt"/>
            </a:endParaRPr>
          </a:p>
        </p:txBody>
      </p:sp>
      <p:sp>
        <p:nvSpPr>
          <p:cNvPr id="37" name="文本框 36"/>
          <p:cNvSpPr txBox="1"/>
          <p:nvPr/>
        </p:nvSpPr>
        <p:spPr bwMode="auto">
          <a:xfrm>
            <a:off x="3905018"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Functional Features and Technical Architecture</a:t>
            </a:r>
            <a:endParaRPr lang="en-US" altLang="zh-CN" sz="1100" dirty="0">
              <a:solidFill>
                <a:schemeClr val="tx2">
                  <a:lumMod val="60000"/>
                  <a:lumOff val="40000"/>
                </a:schemeClr>
              </a:solidFill>
              <a:cs typeface="+mn-ea"/>
              <a:sym typeface="+mn-lt"/>
            </a:endParaRPr>
          </a:p>
        </p:txBody>
      </p:sp>
      <p:sp>
        <p:nvSpPr>
          <p:cNvPr id="47" name="矩形 46"/>
          <p:cNvSpPr/>
          <p:nvPr/>
        </p:nvSpPr>
        <p:spPr>
          <a:xfrm>
            <a:off x="6489417" y="3866774"/>
            <a:ext cx="2017524"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产品优势与用户价值</a:t>
            </a:r>
            <a:endParaRPr lang="en-US" altLang="zh-CN" sz="1600" dirty="0">
              <a:solidFill>
                <a:schemeClr val="tx2">
                  <a:lumMod val="60000"/>
                  <a:lumOff val="40000"/>
                </a:schemeClr>
              </a:solidFill>
              <a:cs typeface="+mn-ea"/>
              <a:sym typeface="+mn-lt"/>
            </a:endParaRPr>
          </a:p>
        </p:txBody>
      </p:sp>
      <p:sp>
        <p:nvSpPr>
          <p:cNvPr id="48" name="矩形 47"/>
          <p:cNvSpPr/>
          <p:nvPr/>
        </p:nvSpPr>
        <p:spPr>
          <a:xfrm>
            <a:off x="6999201"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03.</a:t>
            </a:r>
            <a:endParaRPr lang="en-US" altLang="zh-CN" sz="4400" b="1" dirty="0">
              <a:solidFill>
                <a:schemeClr val="bg2">
                  <a:lumMod val="25000"/>
                </a:schemeClr>
              </a:solidFill>
              <a:cs typeface="+mn-ea"/>
              <a:sym typeface="+mn-lt"/>
            </a:endParaRPr>
          </a:p>
        </p:txBody>
      </p:sp>
      <p:sp>
        <p:nvSpPr>
          <p:cNvPr id="49" name="文本框 48"/>
          <p:cNvSpPr txBox="1"/>
          <p:nvPr/>
        </p:nvSpPr>
        <p:spPr bwMode="auto">
          <a:xfrm>
            <a:off x="6458639"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Product Advantages and User Value</a:t>
            </a:r>
            <a:endParaRPr lang="en-US" altLang="zh-CN" sz="1100" dirty="0">
              <a:solidFill>
                <a:schemeClr val="tx2">
                  <a:lumMod val="60000"/>
                  <a:lumOff val="40000"/>
                </a:schemeClr>
              </a:solidFill>
              <a:cs typeface="+mn-ea"/>
              <a:sym typeface="+mn-lt"/>
            </a:endParaRPr>
          </a:p>
        </p:txBody>
      </p:sp>
      <p:sp>
        <p:nvSpPr>
          <p:cNvPr id="51" name="矩形 50"/>
          <p:cNvSpPr/>
          <p:nvPr/>
        </p:nvSpPr>
        <p:spPr>
          <a:xfrm>
            <a:off x="9016724" y="3866774"/>
            <a:ext cx="2093999" cy="338554"/>
          </a:xfrm>
          <a:prstGeom prst="rect">
            <a:avLst/>
          </a:prstGeom>
        </p:spPr>
        <p:txBody>
          <a:bodyPr wrap="square">
            <a:spAutoFit/>
          </a:bodyPr>
          <a:lstStyle/>
          <a:p>
            <a:pPr>
              <a:spcBef>
                <a:spcPct val="0"/>
              </a:spcBef>
            </a:pPr>
            <a:r>
              <a:rPr lang="zh-CN" altLang="en-US" sz="1600" dirty="0">
                <a:solidFill>
                  <a:schemeClr val="bg1"/>
                </a:solidFill>
                <a:cs typeface="+mn-ea"/>
                <a:sym typeface="+mn-lt"/>
              </a:rPr>
              <a:t>客户案例与项目案例</a:t>
            </a:r>
            <a:endParaRPr lang="en-US" altLang="zh-CN" sz="1600" dirty="0">
              <a:solidFill>
                <a:schemeClr val="bg1"/>
              </a:solidFill>
              <a:cs typeface="+mn-ea"/>
              <a:sym typeface="+mn-lt"/>
            </a:endParaRPr>
          </a:p>
        </p:txBody>
      </p:sp>
      <p:sp>
        <p:nvSpPr>
          <p:cNvPr id="52" name="矩形 51"/>
          <p:cNvSpPr/>
          <p:nvPr/>
        </p:nvSpPr>
        <p:spPr>
          <a:xfrm>
            <a:off x="9521559" y="3119314"/>
            <a:ext cx="958917" cy="769441"/>
          </a:xfrm>
          <a:prstGeom prst="rect">
            <a:avLst/>
          </a:prstGeom>
        </p:spPr>
        <p:txBody>
          <a:bodyPr wrap="square">
            <a:spAutoFit/>
          </a:bodyPr>
          <a:lstStyle/>
          <a:p>
            <a:pPr algn="ctr"/>
            <a:r>
              <a:rPr lang="en-US" altLang="zh-CN" sz="4400" b="1" dirty="0">
                <a:solidFill>
                  <a:schemeClr val="bg1"/>
                </a:solidFill>
                <a:cs typeface="+mn-ea"/>
                <a:sym typeface="+mn-lt"/>
              </a:rPr>
              <a:t>04.</a:t>
            </a:r>
            <a:endParaRPr lang="en-US" altLang="zh-CN" sz="4400" b="1" dirty="0">
              <a:solidFill>
                <a:schemeClr val="bg1"/>
              </a:solidFill>
              <a:cs typeface="+mn-ea"/>
              <a:sym typeface="+mn-lt"/>
            </a:endParaRPr>
          </a:p>
        </p:txBody>
      </p:sp>
      <p:sp>
        <p:nvSpPr>
          <p:cNvPr id="53" name="文本框 52"/>
          <p:cNvSpPr txBox="1"/>
          <p:nvPr/>
        </p:nvSpPr>
        <p:spPr bwMode="auto">
          <a:xfrm>
            <a:off x="8980997"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bg1"/>
                </a:solidFill>
                <a:cs typeface="+mn-ea"/>
                <a:sym typeface="+mn-lt"/>
              </a:rPr>
              <a:t>Customer Cases and Project Cases</a:t>
            </a:r>
            <a:endParaRPr lang="en-US" altLang="zh-CN" sz="1100" dirty="0">
              <a:solidFill>
                <a:schemeClr val="bg1"/>
              </a:solidFill>
              <a:cs typeface="+mn-ea"/>
              <a:sym typeface="+mn-lt"/>
            </a:endParaRPr>
          </a:p>
        </p:txBody>
      </p:sp>
      <p:sp>
        <p:nvSpPr>
          <p:cNvPr id="15" name="文本框 14"/>
          <p:cNvSpPr txBox="1"/>
          <p:nvPr/>
        </p:nvSpPr>
        <p:spPr>
          <a:xfrm>
            <a:off x="1224426" y="1631477"/>
            <a:ext cx="2852596" cy="1014730"/>
          </a:xfrm>
          <a:prstGeom prst="rect">
            <a:avLst/>
          </a:prstGeom>
          <a:noFill/>
        </p:spPr>
        <p:txBody>
          <a:bodyPr wrap="square" rtlCol="0">
            <a:spAutoFit/>
          </a:bodyPr>
          <a:lstStyle/>
          <a:p>
            <a:pPr algn="ctr"/>
            <a:r>
              <a:rPr lang="zh-CN" altLang="en-US" sz="6000" b="1" spc="600" dirty="0">
                <a:solidFill>
                  <a:srgbClr val="DE2525"/>
                </a:solidFill>
                <a:latin typeface="Source Han Sans CN Heavy" panose="020B0400000000000000" charset="-122"/>
                <a:ea typeface="Source Han Sans CN Heavy" panose="020B0400000000000000" charset="-122"/>
                <a:cs typeface="Source Han Sans CN Heavy" panose="020B0400000000000000" charset="-122"/>
              </a:rPr>
              <a:t>目 录</a:t>
            </a:r>
            <a:endParaRPr lang="zh-CN" altLang="en-US" sz="6000" b="1" spc="600" dirty="0">
              <a:solidFill>
                <a:srgbClr val="DE2525"/>
              </a:solidFill>
              <a:latin typeface="Source Han Sans CN Heavy" panose="020B0400000000000000" charset="-122"/>
              <a:ea typeface="Source Han Sans CN Heavy" panose="020B0400000000000000" charset="-122"/>
              <a:cs typeface="Source Han Sans CN Heavy" panose="020B0400000000000000" charset="-122"/>
            </a:endParaRPr>
          </a:p>
        </p:txBody>
      </p:sp>
      <p:sp>
        <p:nvSpPr>
          <p:cNvPr id="3" name="TextBox 24"/>
          <p:cNvSpPr txBox="1"/>
          <p:nvPr/>
        </p:nvSpPr>
        <p:spPr>
          <a:xfrm>
            <a:off x="1168307" y="534719"/>
            <a:ext cx="2368662"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产品介绍</a:t>
            </a:r>
            <a:endParaRPr kumimoji="0" lang="en-US" altLang="zh-CN"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2" name="矩形 1"/>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6959662"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项目案例一：国家电子政务外网公共数据交换平台</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439482" y="5004899"/>
            <a:ext cx="9313035" cy="1152495"/>
          </a:xfrm>
          <a:prstGeom prst="rect">
            <a:avLst/>
          </a:prstGeom>
        </p:spPr>
        <p:txBody>
          <a:bodyPr wrap="square">
            <a:spAutoFit/>
          </a:bodyPr>
          <a:lstStyle/>
          <a:p>
            <a:pPr>
              <a:lnSpc>
                <a:spcPct val="150000"/>
              </a:lnSpc>
            </a:pPr>
            <a:r>
              <a:rPr lang="zh-CN" altLang="zh-CN" sz="1600" dirty="0"/>
              <a:t>国家电子政务外网公共数据交换平台是国家政务信息共享交换公共基础设施，给全国各大部委和省级单位提供信用信息、投资审批信息的信息资源共享交换服务，目前已承载了信用业务部委和省份</a:t>
            </a:r>
            <a:r>
              <a:rPr lang="en-US" altLang="zh-CN" sz="1600" dirty="0"/>
              <a:t>69</a:t>
            </a:r>
            <a:r>
              <a:rPr lang="zh-CN" altLang="zh-CN" sz="1600" dirty="0"/>
              <a:t>个单位，投资业务</a:t>
            </a:r>
            <a:r>
              <a:rPr lang="en-US" altLang="zh-CN" sz="1600" dirty="0"/>
              <a:t>37</a:t>
            </a:r>
            <a:r>
              <a:rPr lang="zh-CN" altLang="zh-CN" sz="1600" dirty="0"/>
              <a:t>个省级单位，实时交换处理业务数据，</a:t>
            </a:r>
            <a:r>
              <a:rPr lang="en-US" altLang="zh-CN" sz="1600" dirty="0"/>
              <a:t>24</a:t>
            </a:r>
            <a:r>
              <a:rPr lang="zh-CN" altLang="zh-CN" sz="1600" dirty="0"/>
              <a:t>小时在线运行。</a:t>
            </a:r>
            <a:endParaRPr lang="zh-CN" altLang="en-US" sz="1600" dirty="0"/>
          </a:p>
        </p:txBody>
      </p:sp>
      <p:pic>
        <p:nvPicPr>
          <p:cNvPr id="75"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42609" y="1095096"/>
            <a:ext cx="9018749" cy="375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6959662"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项目案例一：国家电子政务外网公共数据交换平台</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3428566" y="3382505"/>
            <a:ext cx="1238259" cy="1143008"/>
            <a:chOff x="2214546" y="3214686"/>
            <a:chExt cx="928694" cy="1143008"/>
          </a:xfrm>
        </p:grpSpPr>
        <p:pic>
          <p:nvPicPr>
            <p:cNvPr id="7" name="Picture 2"/>
            <p:cNvPicPr>
              <a:picLocks noChangeAspect="1" noChangeArrowheads="1"/>
            </p:cNvPicPr>
            <p:nvPr/>
          </p:nvPicPr>
          <p:blipFill>
            <a:blip r:embed="rId1" cstate="print"/>
            <a:srcRect/>
            <a:stretch>
              <a:fillRect/>
            </a:stretch>
          </p:blipFill>
          <p:spPr bwMode="auto">
            <a:xfrm>
              <a:off x="2214546" y="3214686"/>
              <a:ext cx="928694" cy="579114"/>
            </a:xfrm>
            <a:prstGeom prst="rect">
              <a:avLst/>
            </a:prstGeom>
            <a:noFill/>
            <a:ln w="9525">
              <a:noFill/>
              <a:miter lim="800000"/>
              <a:headEnd/>
              <a:tailEnd/>
            </a:ln>
            <a:effectLst/>
          </p:spPr>
        </p:pic>
        <p:pic>
          <p:nvPicPr>
            <p:cNvPr id="8" name="Picture 3"/>
            <p:cNvPicPr>
              <a:picLocks noChangeAspect="1" noChangeArrowheads="1"/>
            </p:cNvPicPr>
            <p:nvPr/>
          </p:nvPicPr>
          <p:blipFill>
            <a:blip r:embed="rId2" cstate="print"/>
            <a:srcRect/>
            <a:stretch>
              <a:fillRect/>
            </a:stretch>
          </p:blipFill>
          <p:spPr bwMode="auto">
            <a:xfrm>
              <a:off x="2214546" y="3763330"/>
              <a:ext cx="928694" cy="594364"/>
            </a:xfrm>
            <a:prstGeom prst="rect">
              <a:avLst/>
            </a:prstGeom>
            <a:noFill/>
            <a:ln w="9525">
              <a:noFill/>
              <a:miter lim="800000"/>
              <a:headEnd/>
              <a:tailEnd/>
            </a:ln>
            <a:effectLst/>
          </p:spPr>
        </p:pic>
      </p:grpSp>
      <p:grpSp>
        <p:nvGrpSpPr>
          <p:cNvPr id="9" name="组合 8"/>
          <p:cNvGrpSpPr/>
          <p:nvPr/>
        </p:nvGrpSpPr>
        <p:grpSpPr>
          <a:xfrm>
            <a:off x="1428302" y="3382505"/>
            <a:ext cx="1143008" cy="1071570"/>
            <a:chOff x="714348" y="3214686"/>
            <a:chExt cx="857256" cy="1071570"/>
          </a:xfrm>
        </p:grpSpPr>
        <p:pic>
          <p:nvPicPr>
            <p:cNvPr id="10" name="Picture 8"/>
            <p:cNvPicPr>
              <a:picLocks noChangeAspect="1" noChangeArrowheads="1"/>
            </p:cNvPicPr>
            <p:nvPr/>
          </p:nvPicPr>
          <p:blipFill>
            <a:blip r:embed="rId3" cstate="print"/>
            <a:srcRect/>
            <a:stretch>
              <a:fillRect/>
            </a:stretch>
          </p:blipFill>
          <p:spPr bwMode="auto">
            <a:xfrm>
              <a:off x="714348" y="3214686"/>
              <a:ext cx="856107" cy="531253"/>
            </a:xfrm>
            <a:prstGeom prst="rect">
              <a:avLst/>
            </a:prstGeom>
            <a:noFill/>
            <a:ln w="9525">
              <a:noFill/>
              <a:miter lim="800000"/>
              <a:headEnd/>
              <a:tailEnd/>
            </a:ln>
            <a:effectLst/>
          </p:spPr>
        </p:pic>
        <p:pic>
          <p:nvPicPr>
            <p:cNvPr id="11" name="Picture 9"/>
            <p:cNvPicPr>
              <a:picLocks noChangeAspect="1" noChangeArrowheads="1"/>
            </p:cNvPicPr>
            <p:nvPr/>
          </p:nvPicPr>
          <p:blipFill>
            <a:blip r:embed="rId4" cstate="print"/>
            <a:srcRect/>
            <a:stretch>
              <a:fillRect/>
            </a:stretch>
          </p:blipFill>
          <p:spPr bwMode="auto">
            <a:xfrm>
              <a:off x="716265" y="3743675"/>
              <a:ext cx="855339" cy="542581"/>
            </a:xfrm>
            <a:prstGeom prst="rect">
              <a:avLst/>
            </a:prstGeom>
            <a:noFill/>
            <a:ln w="9525">
              <a:noFill/>
              <a:miter lim="800000"/>
              <a:headEnd/>
              <a:tailEnd/>
            </a:ln>
            <a:effectLst/>
          </p:spPr>
        </p:pic>
      </p:grpSp>
      <p:grpSp>
        <p:nvGrpSpPr>
          <p:cNvPr id="12" name="组合 11"/>
          <p:cNvGrpSpPr/>
          <p:nvPr/>
        </p:nvGrpSpPr>
        <p:grpSpPr>
          <a:xfrm>
            <a:off x="3619068" y="4525513"/>
            <a:ext cx="1047757" cy="928670"/>
            <a:chOff x="2357422" y="4357694"/>
            <a:chExt cx="785818" cy="928670"/>
          </a:xfrm>
        </p:grpSpPr>
        <p:pic>
          <p:nvPicPr>
            <p:cNvPr id="13" name="Picture 6"/>
            <p:cNvPicPr>
              <a:picLocks noChangeAspect="1" noChangeArrowheads="1"/>
            </p:cNvPicPr>
            <p:nvPr/>
          </p:nvPicPr>
          <p:blipFill>
            <a:blip r:embed="rId5" cstate="print"/>
            <a:srcRect/>
            <a:stretch>
              <a:fillRect/>
            </a:stretch>
          </p:blipFill>
          <p:spPr bwMode="auto">
            <a:xfrm>
              <a:off x="2357422" y="4357694"/>
              <a:ext cx="785818" cy="458997"/>
            </a:xfrm>
            <a:prstGeom prst="rect">
              <a:avLst/>
            </a:prstGeom>
            <a:noFill/>
            <a:ln w="9525">
              <a:noFill/>
              <a:miter lim="800000"/>
              <a:headEnd/>
              <a:tailEnd/>
            </a:ln>
            <a:effectLst/>
          </p:spPr>
        </p:pic>
        <p:pic>
          <p:nvPicPr>
            <p:cNvPr id="14" name="Picture 7"/>
            <p:cNvPicPr>
              <a:picLocks noChangeAspect="1" noChangeArrowheads="1"/>
            </p:cNvPicPr>
            <p:nvPr/>
          </p:nvPicPr>
          <p:blipFill>
            <a:blip r:embed="rId6" cstate="print"/>
            <a:srcRect/>
            <a:stretch>
              <a:fillRect/>
            </a:stretch>
          </p:blipFill>
          <p:spPr bwMode="auto">
            <a:xfrm>
              <a:off x="2357422" y="4812811"/>
              <a:ext cx="785113" cy="473553"/>
            </a:xfrm>
            <a:prstGeom prst="rect">
              <a:avLst/>
            </a:prstGeom>
            <a:noFill/>
            <a:ln w="9525">
              <a:noFill/>
              <a:miter lim="800000"/>
              <a:headEnd/>
              <a:tailEnd/>
            </a:ln>
            <a:effectLst/>
          </p:spPr>
        </p:pic>
      </p:grpSp>
      <p:sp>
        <p:nvSpPr>
          <p:cNvPr id="15" name="AutoShape 436"/>
          <p:cNvSpPr>
            <a:spLocks noChangeArrowheads="1"/>
          </p:cNvSpPr>
          <p:nvPr/>
        </p:nvSpPr>
        <p:spPr bwMode="auto">
          <a:xfrm>
            <a:off x="829310" y="3954695"/>
            <a:ext cx="4123267" cy="690801"/>
          </a:xfrm>
          <a:prstGeom prst="can">
            <a:avLst>
              <a:gd name="adj" fmla="val 31363"/>
            </a:avLst>
          </a:prstGeom>
          <a:gradFill rotWithShape="1">
            <a:gsLst>
              <a:gs pos="0">
                <a:srgbClr val="808080">
                  <a:alpha val="50000"/>
                </a:srgbClr>
              </a:gs>
              <a:gs pos="50000">
                <a:schemeClr val="bg1"/>
              </a:gs>
              <a:gs pos="100000">
                <a:srgbClr val="808080">
                  <a:alpha val="50000"/>
                </a:srgbClr>
              </a:gs>
            </a:gsLst>
            <a:lin ang="0" scaled="1"/>
          </a:gradFill>
          <a:ln w="12700">
            <a:noFill/>
            <a:round/>
          </a:ln>
          <a:effectLst/>
        </p:spPr>
        <p:txBody>
          <a:bodyPr anchor="ctr">
            <a:spAutoFit/>
          </a:bodyPr>
          <a:lstStyle/>
          <a:p>
            <a:endParaRPr lang="zh-CN" altLang="en-US"/>
          </a:p>
        </p:txBody>
      </p:sp>
      <p:grpSp>
        <p:nvGrpSpPr>
          <p:cNvPr id="16" name="组合 15"/>
          <p:cNvGrpSpPr/>
          <p:nvPr/>
        </p:nvGrpSpPr>
        <p:grpSpPr>
          <a:xfrm>
            <a:off x="8735116" y="4025447"/>
            <a:ext cx="2211912" cy="1658934"/>
            <a:chOff x="4484702" y="3214686"/>
            <a:chExt cx="1658934" cy="1658934"/>
          </a:xfrm>
        </p:grpSpPr>
        <p:grpSp>
          <p:nvGrpSpPr>
            <p:cNvPr id="17" name="Group 444"/>
            <p:cNvGrpSpPr>
              <a:grpSpLocks noChangeAspect="1"/>
            </p:cNvGrpSpPr>
            <p:nvPr/>
          </p:nvGrpSpPr>
          <p:grpSpPr bwMode="auto">
            <a:xfrm>
              <a:off x="4722739" y="3540969"/>
              <a:ext cx="1007079" cy="1084990"/>
              <a:chOff x="385" y="1594"/>
              <a:chExt cx="2359" cy="2380"/>
            </a:xfrm>
          </p:grpSpPr>
          <p:grpSp>
            <p:nvGrpSpPr>
              <p:cNvPr id="42" name="Group 445"/>
              <p:cNvGrpSpPr>
                <a:grpSpLocks noChangeAspect="1"/>
              </p:cNvGrpSpPr>
              <p:nvPr/>
            </p:nvGrpSpPr>
            <p:grpSpPr bwMode="auto">
              <a:xfrm>
                <a:off x="385" y="3067"/>
                <a:ext cx="2359" cy="907"/>
                <a:chOff x="340" y="1525"/>
                <a:chExt cx="2359" cy="907"/>
              </a:xfrm>
            </p:grpSpPr>
            <p:sp>
              <p:nvSpPr>
                <p:cNvPr id="51" name="AutoShape 446"/>
                <p:cNvSpPr>
                  <a:spLocks noChangeAspect="1" noChangeArrowheads="1"/>
                </p:cNvSpPr>
                <p:nvPr/>
              </p:nvSpPr>
              <p:spPr bwMode="auto">
                <a:xfrm>
                  <a:off x="340"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52" name="AutoShape 447"/>
                <p:cNvSpPr>
                  <a:spLocks noChangeAspect="1" noChangeArrowheads="1"/>
                </p:cNvSpPr>
                <p:nvPr/>
              </p:nvSpPr>
              <p:spPr bwMode="auto">
                <a:xfrm>
                  <a:off x="1066"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53" name="AutoShape 448"/>
                <p:cNvSpPr>
                  <a:spLocks noChangeAspect="1" noChangeArrowheads="1"/>
                </p:cNvSpPr>
                <p:nvPr/>
              </p:nvSpPr>
              <p:spPr bwMode="auto">
                <a:xfrm>
                  <a:off x="1792"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grpSp>
          <p:grpSp>
            <p:nvGrpSpPr>
              <p:cNvPr id="43" name="Group 449"/>
              <p:cNvGrpSpPr>
                <a:grpSpLocks noChangeAspect="1"/>
              </p:cNvGrpSpPr>
              <p:nvPr/>
            </p:nvGrpSpPr>
            <p:grpSpPr bwMode="auto">
              <a:xfrm>
                <a:off x="385" y="2333"/>
                <a:ext cx="2359" cy="907"/>
                <a:chOff x="340" y="1525"/>
                <a:chExt cx="2359" cy="907"/>
              </a:xfrm>
            </p:grpSpPr>
            <p:sp>
              <p:nvSpPr>
                <p:cNvPr id="48" name="AutoShape 450"/>
                <p:cNvSpPr>
                  <a:spLocks noChangeAspect="1" noChangeArrowheads="1"/>
                </p:cNvSpPr>
                <p:nvPr/>
              </p:nvSpPr>
              <p:spPr bwMode="auto">
                <a:xfrm>
                  <a:off x="340"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49" name="AutoShape 451"/>
                <p:cNvSpPr>
                  <a:spLocks noChangeAspect="1" noChangeArrowheads="1"/>
                </p:cNvSpPr>
                <p:nvPr/>
              </p:nvSpPr>
              <p:spPr bwMode="auto">
                <a:xfrm>
                  <a:off x="1066"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50" name="AutoShape 452"/>
                <p:cNvSpPr>
                  <a:spLocks noChangeAspect="1" noChangeArrowheads="1"/>
                </p:cNvSpPr>
                <p:nvPr/>
              </p:nvSpPr>
              <p:spPr bwMode="auto">
                <a:xfrm>
                  <a:off x="1792"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grpSp>
          <p:grpSp>
            <p:nvGrpSpPr>
              <p:cNvPr id="44" name="Group 453"/>
              <p:cNvGrpSpPr>
                <a:grpSpLocks noChangeAspect="1"/>
              </p:cNvGrpSpPr>
              <p:nvPr/>
            </p:nvGrpSpPr>
            <p:grpSpPr bwMode="auto">
              <a:xfrm>
                <a:off x="385" y="1594"/>
                <a:ext cx="2359" cy="907"/>
                <a:chOff x="340" y="1525"/>
                <a:chExt cx="2359" cy="907"/>
              </a:xfrm>
            </p:grpSpPr>
            <p:sp>
              <p:nvSpPr>
                <p:cNvPr id="45" name="AutoShape 454"/>
                <p:cNvSpPr>
                  <a:spLocks noChangeAspect="1" noChangeArrowheads="1"/>
                </p:cNvSpPr>
                <p:nvPr/>
              </p:nvSpPr>
              <p:spPr bwMode="auto">
                <a:xfrm>
                  <a:off x="340"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46" name="AutoShape 455"/>
                <p:cNvSpPr>
                  <a:spLocks noChangeAspect="1" noChangeArrowheads="1"/>
                </p:cNvSpPr>
                <p:nvPr/>
              </p:nvSpPr>
              <p:spPr bwMode="auto">
                <a:xfrm>
                  <a:off x="1066"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47" name="AutoShape 456"/>
                <p:cNvSpPr>
                  <a:spLocks noChangeAspect="1" noChangeArrowheads="1"/>
                </p:cNvSpPr>
                <p:nvPr/>
              </p:nvSpPr>
              <p:spPr bwMode="auto">
                <a:xfrm>
                  <a:off x="1792"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grpSp>
        </p:grpSp>
        <p:grpSp>
          <p:nvGrpSpPr>
            <p:cNvPr id="18" name="Group 457"/>
            <p:cNvGrpSpPr>
              <a:grpSpLocks noChangeAspect="1"/>
            </p:cNvGrpSpPr>
            <p:nvPr/>
          </p:nvGrpSpPr>
          <p:grpSpPr bwMode="auto">
            <a:xfrm>
              <a:off x="4605551" y="3670696"/>
              <a:ext cx="1007079" cy="1084990"/>
              <a:chOff x="385" y="1594"/>
              <a:chExt cx="2359" cy="2380"/>
            </a:xfrm>
          </p:grpSpPr>
          <p:grpSp>
            <p:nvGrpSpPr>
              <p:cNvPr id="30" name="Group 458"/>
              <p:cNvGrpSpPr>
                <a:grpSpLocks noChangeAspect="1"/>
              </p:cNvGrpSpPr>
              <p:nvPr/>
            </p:nvGrpSpPr>
            <p:grpSpPr bwMode="auto">
              <a:xfrm>
                <a:off x="385" y="3067"/>
                <a:ext cx="2359" cy="907"/>
                <a:chOff x="340" y="1525"/>
                <a:chExt cx="2359" cy="907"/>
              </a:xfrm>
            </p:grpSpPr>
            <p:sp>
              <p:nvSpPr>
                <p:cNvPr id="39" name="AutoShape 459"/>
                <p:cNvSpPr>
                  <a:spLocks noChangeAspect="1" noChangeArrowheads="1"/>
                </p:cNvSpPr>
                <p:nvPr/>
              </p:nvSpPr>
              <p:spPr bwMode="auto">
                <a:xfrm>
                  <a:off x="340"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40" name="AutoShape 460"/>
                <p:cNvSpPr>
                  <a:spLocks noChangeAspect="1" noChangeArrowheads="1"/>
                </p:cNvSpPr>
                <p:nvPr/>
              </p:nvSpPr>
              <p:spPr bwMode="auto">
                <a:xfrm>
                  <a:off x="1066"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41" name="AutoShape 461"/>
                <p:cNvSpPr>
                  <a:spLocks noChangeAspect="1" noChangeArrowheads="1"/>
                </p:cNvSpPr>
                <p:nvPr/>
              </p:nvSpPr>
              <p:spPr bwMode="auto">
                <a:xfrm>
                  <a:off x="1792"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grpSp>
          <p:grpSp>
            <p:nvGrpSpPr>
              <p:cNvPr id="31" name="Group 462"/>
              <p:cNvGrpSpPr>
                <a:grpSpLocks noChangeAspect="1"/>
              </p:cNvGrpSpPr>
              <p:nvPr/>
            </p:nvGrpSpPr>
            <p:grpSpPr bwMode="auto">
              <a:xfrm>
                <a:off x="385" y="2333"/>
                <a:ext cx="2359" cy="907"/>
                <a:chOff x="340" y="1525"/>
                <a:chExt cx="2359" cy="907"/>
              </a:xfrm>
            </p:grpSpPr>
            <p:sp>
              <p:nvSpPr>
                <p:cNvPr id="36" name="AutoShape 463"/>
                <p:cNvSpPr>
                  <a:spLocks noChangeAspect="1" noChangeArrowheads="1"/>
                </p:cNvSpPr>
                <p:nvPr/>
              </p:nvSpPr>
              <p:spPr bwMode="auto">
                <a:xfrm>
                  <a:off x="340"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37" name="AutoShape 464"/>
                <p:cNvSpPr>
                  <a:spLocks noChangeAspect="1" noChangeArrowheads="1"/>
                </p:cNvSpPr>
                <p:nvPr/>
              </p:nvSpPr>
              <p:spPr bwMode="auto">
                <a:xfrm>
                  <a:off x="1066"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38" name="AutoShape 465"/>
                <p:cNvSpPr>
                  <a:spLocks noChangeAspect="1" noChangeArrowheads="1"/>
                </p:cNvSpPr>
                <p:nvPr/>
              </p:nvSpPr>
              <p:spPr bwMode="auto">
                <a:xfrm>
                  <a:off x="1792"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grpSp>
          <p:grpSp>
            <p:nvGrpSpPr>
              <p:cNvPr id="32" name="Group 466"/>
              <p:cNvGrpSpPr>
                <a:grpSpLocks noChangeAspect="1"/>
              </p:cNvGrpSpPr>
              <p:nvPr/>
            </p:nvGrpSpPr>
            <p:grpSpPr bwMode="auto">
              <a:xfrm>
                <a:off x="385" y="1594"/>
                <a:ext cx="2359" cy="907"/>
                <a:chOff x="340" y="1525"/>
                <a:chExt cx="2359" cy="907"/>
              </a:xfrm>
            </p:grpSpPr>
            <p:sp>
              <p:nvSpPr>
                <p:cNvPr id="33" name="AutoShape 467"/>
                <p:cNvSpPr>
                  <a:spLocks noChangeAspect="1" noChangeArrowheads="1"/>
                </p:cNvSpPr>
                <p:nvPr/>
              </p:nvSpPr>
              <p:spPr bwMode="auto">
                <a:xfrm>
                  <a:off x="340"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34" name="AutoShape 468"/>
                <p:cNvSpPr>
                  <a:spLocks noChangeAspect="1" noChangeArrowheads="1"/>
                </p:cNvSpPr>
                <p:nvPr/>
              </p:nvSpPr>
              <p:spPr bwMode="auto">
                <a:xfrm>
                  <a:off x="1066"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35" name="AutoShape 469"/>
                <p:cNvSpPr>
                  <a:spLocks noChangeAspect="1" noChangeArrowheads="1"/>
                </p:cNvSpPr>
                <p:nvPr/>
              </p:nvSpPr>
              <p:spPr bwMode="auto">
                <a:xfrm>
                  <a:off x="1792"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grpSp>
        </p:grpSp>
        <p:grpSp>
          <p:nvGrpSpPr>
            <p:cNvPr id="19" name="Group 470"/>
            <p:cNvGrpSpPr>
              <a:grpSpLocks noChangeAspect="1"/>
            </p:cNvGrpSpPr>
            <p:nvPr/>
          </p:nvGrpSpPr>
          <p:grpSpPr bwMode="auto">
            <a:xfrm>
              <a:off x="4484702" y="4464783"/>
              <a:ext cx="1010741" cy="408837"/>
              <a:chOff x="340" y="1525"/>
              <a:chExt cx="2359" cy="907"/>
            </a:xfrm>
          </p:grpSpPr>
          <p:sp>
            <p:nvSpPr>
              <p:cNvPr id="27" name="AutoShape 471"/>
              <p:cNvSpPr>
                <a:spLocks noChangeAspect="1" noChangeArrowheads="1"/>
              </p:cNvSpPr>
              <p:nvPr/>
            </p:nvSpPr>
            <p:spPr bwMode="auto">
              <a:xfrm>
                <a:off x="340"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28" name="AutoShape 472"/>
              <p:cNvSpPr>
                <a:spLocks noChangeAspect="1" noChangeArrowheads="1"/>
              </p:cNvSpPr>
              <p:nvPr/>
            </p:nvSpPr>
            <p:spPr bwMode="auto">
              <a:xfrm>
                <a:off x="1066"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29" name="AutoShape 473"/>
              <p:cNvSpPr>
                <a:spLocks noChangeAspect="1" noChangeArrowheads="1"/>
              </p:cNvSpPr>
              <p:nvPr/>
            </p:nvSpPr>
            <p:spPr bwMode="auto">
              <a:xfrm>
                <a:off x="1792"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grpSp>
        <p:grpSp>
          <p:nvGrpSpPr>
            <p:cNvPr id="20" name="Group 474"/>
            <p:cNvGrpSpPr>
              <a:grpSpLocks noChangeAspect="1"/>
            </p:cNvGrpSpPr>
            <p:nvPr/>
          </p:nvGrpSpPr>
          <p:grpSpPr bwMode="auto">
            <a:xfrm>
              <a:off x="4484702" y="4130638"/>
              <a:ext cx="1010741" cy="408837"/>
              <a:chOff x="340" y="1525"/>
              <a:chExt cx="2359" cy="907"/>
            </a:xfrm>
          </p:grpSpPr>
          <p:sp>
            <p:nvSpPr>
              <p:cNvPr id="24" name="AutoShape 475"/>
              <p:cNvSpPr>
                <a:spLocks noChangeAspect="1" noChangeArrowheads="1"/>
              </p:cNvSpPr>
              <p:nvPr/>
            </p:nvSpPr>
            <p:spPr bwMode="auto">
              <a:xfrm>
                <a:off x="340"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25" name="AutoShape 476"/>
              <p:cNvSpPr>
                <a:spLocks noChangeAspect="1" noChangeArrowheads="1"/>
              </p:cNvSpPr>
              <p:nvPr/>
            </p:nvSpPr>
            <p:spPr bwMode="auto">
              <a:xfrm>
                <a:off x="1066"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26" name="AutoShape 477"/>
              <p:cNvSpPr>
                <a:spLocks noChangeAspect="1" noChangeArrowheads="1"/>
              </p:cNvSpPr>
              <p:nvPr/>
            </p:nvSpPr>
            <p:spPr bwMode="auto">
              <a:xfrm>
                <a:off x="1792" y="1525"/>
                <a:ext cx="907" cy="90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grpSp>
        <p:sp>
          <p:nvSpPr>
            <p:cNvPr id="21" name="AutoShape 478"/>
            <p:cNvSpPr>
              <a:spLocks noChangeAspect="1" noChangeArrowheads="1"/>
            </p:cNvSpPr>
            <p:nvPr/>
          </p:nvSpPr>
          <p:spPr bwMode="auto">
            <a:xfrm>
              <a:off x="4484702" y="3792561"/>
              <a:ext cx="388183" cy="412768"/>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22" name="AutoShape 479"/>
            <p:cNvSpPr>
              <a:spLocks noChangeAspect="1" noChangeArrowheads="1"/>
            </p:cNvSpPr>
            <p:nvPr/>
          </p:nvSpPr>
          <p:spPr bwMode="auto">
            <a:xfrm>
              <a:off x="4795981" y="3792561"/>
              <a:ext cx="384521" cy="412768"/>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sp>
          <p:nvSpPr>
            <p:cNvPr id="23" name="AutoShape 480"/>
            <p:cNvSpPr>
              <a:spLocks noChangeAspect="1" noChangeArrowheads="1"/>
            </p:cNvSpPr>
            <p:nvPr/>
          </p:nvSpPr>
          <p:spPr bwMode="auto">
            <a:xfrm>
              <a:off x="5755453" y="3214686"/>
              <a:ext cx="388183" cy="408837"/>
            </a:xfrm>
            <a:prstGeom prst="cube">
              <a:avLst>
                <a:gd name="adj" fmla="val 25000"/>
              </a:avLst>
            </a:prstGeom>
            <a:gradFill rotWithShape="1">
              <a:gsLst>
                <a:gs pos="0">
                  <a:srgbClr val="0000FF">
                    <a:gamma/>
                    <a:tint val="0"/>
                    <a:invGamma/>
                  </a:srgbClr>
                </a:gs>
                <a:gs pos="100000">
                  <a:srgbClr val="0000FF">
                    <a:alpha val="50000"/>
                  </a:srgbClr>
                </a:gs>
              </a:gsLst>
              <a:lin ang="2700000" scaled="1"/>
            </a:gradFill>
            <a:ln w="9525">
              <a:noFill/>
              <a:miter lim="800000"/>
            </a:ln>
            <a:effectLst/>
          </p:spPr>
          <p:txBody>
            <a:bodyPr wrap="none" anchor="ctr"/>
            <a:lstStyle/>
            <a:p>
              <a:endParaRPr lang="zh-CN" altLang="en-US"/>
            </a:p>
          </p:txBody>
        </p:sp>
      </p:grpSp>
      <p:sp>
        <p:nvSpPr>
          <p:cNvPr id="54" name="AutoShape 481"/>
          <p:cNvSpPr>
            <a:spLocks noChangeArrowheads="1"/>
          </p:cNvSpPr>
          <p:nvPr/>
        </p:nvSpPr>
        <p:spPr bwMode="auto">
          <a:xfrm rot="5400000">
            <a:off x="6731680" y="4379466"/>
            <a:ext cx="285752" cy="1435103"/>
          </a:xfrm>
          <a:prstGeom prst="upDownArrow">
            <a:avLst>
              <a:gd name="adj1" fmla="val 50000"/>
              <a:gd name="adj2" fmla="val 40811"/>
            </a:avLst>
          </a:prstGeom>
          <a:solidFill>
            <a:srgbClr val="CC99FF"/>
          </a:solidFill>
          <a:ln w="9525">
            <a:noFill/>
            <a:miter lim="800000"/>
          </a:ln>
          <a:effectLst>
            <a:outerShdw dist="35921" dir="2700000" algn="ctr" rotWithShape="0">
              <a:schemeClr val="bg2"/>
            </a:outerShdw>
          </a:effectLst>
        </p:spPr>
        <p:txBody>
          <a:bodyPr vert="eaVert" wrap="none" anchor="ctr"/>
          <a:lstStyle/>
          <a:p>
            <a:endParaRPr lang="zh-CN" altLang="en-US"/>
          </a:p>
        </p:txBody>
      </p:sp>
      <p:grpSp>
        <p:nvGrpSpPr>
          <p:cNvPr id="55" name="组合 54"/>
          <p:cNvGrpSpPr/>
          <p:nvPr/>
        </p:nvGrpSpPr>
        <p:grpSpPr>
          <a:xfrm>
            <a:off x="2285558" y="3596819"/>
            <a:ext cx="1238259" cy="714380"/>
            <a:chOff x="1357290" y="3429000"/>
            <a:chExt cx="928694" cy="714380"/>
          </a:xfrm>
        </p:grpSpPr>
        <p:pic>
          <p:nvPicPr>
            <p:cNvPr id="56" name="Picture 4"/>
            <p:cNvPicPr>
              <a:picLocks noChangeAspect="1" noChangeArrowheads="1"/>
            </p:cNvPicPr>
            <p:nvPr/>
          </p:nvPicPr>
          <p:blipFill>
            <a:blip r:embed="rId7" cstate="print"/>
            <a:srcRect/>
            <a:stretch>
              <a:fillRect/>
            </a:stretch>
          </p:blipFill>
          <p:spPr bwMode="auto">
            <a:xfrm>
              <a:off x="1357290" y="3429000"/>
              <a:ext cx="928694" cy="371478"/>
            </a:xfrm>
            <a:prstGeom prst="rect">
              <a:avLst/>
            </a:prstGeom>
            <a:noFill/>
            <a:ln w="9525">
              <a:noFill/>
              <a:miter lim="800000"/>
              <a:headEnd/>
              <a:tailEnd/>
            </a:ln>
            <a:effectLst/>
          </p:spPr>
        </p:pic>
        <p:pic>
          <p:nvPicPr>
            <p:cNvPr id="57" name="Picture 5"/>
            <p:cNvPicPr>
              <a:picLocks noChangeAspect="1" noChangeArrowheads="1"/>
            </p:cNvPicPr>
            <p:nvPr/>
          </p:nvPicPr>
          <p:blipFill>
            <a:blip r:embed="rId8" cstate="print"/>
            <a:srcRect/>
            <a:stretch>
              <a:fillRect/>
            </a:stretch>
          </p:blipFill>
          <p:spPr bwMode="auto">
            <a:xfrm>
              <a:off x="1357290" y="3800478"/>
              <a:ext cx="928694" cy="342902"/>
            </a:xfrm>
            <a:prstGeom prst="rect">
              <a:avLst/>
            </a:prstGeom>
            <a:noFill/>
            <a:ln w="9525">
              <a:noFill/>
              <a:miter lim="800000"/>
              <a:headEnd/>
              <a:tailEnd/>
            </a:ln>
            <a:effectLst/>
          </p:spPr>
        </p:pic>
      </p:grpSp>
      <p:grpSp>
        <p:nvGrpSpPr>
          <p:cNvPr id="58" name="组合 57"/>
          <p:cNvGrpSpPr/>
          <p:nvPr/>
        </p:nvGrpSpPr>
        <p:grpSpPr>
          <a:xfrm>
            <a:off x="2476060" y="4525513"/>
            <a:ext cx="1143008" cy="1000132"/>
            <a:chOff x="1500166" y="4357694"/>
            <a:chExt cx="857256" cy="1000132"/>
          </a:xfrm>
        </p:grpSpPr>
        <p:pic>
          <p:nvPicPr>
            <p:cNvPr id="59" name="Picture 6"/>
            <p:cNvPicPr>
              <a:picLocks noChangeAspect="1" noChangeArrowheads="1"/>
            </p:cNvPicPr>
            <p:nvPr/>
          </p:nvPicPr>
          <p:blipFill>
            <a:blip r:embed="rId9" cstate="print"/>
            <a:srcRect/>
            <a:stretch>
              <a:fillRect/>
            </a:stretch>
          </p:blipFill>
          <p:spPr bwMode="auto">
            <a:xfrm>
              <a:off x="1500166" y="4357694"/>
              <a:ext cx="857256" cy="494317"/>
            </a:xfrm>
            <a:prstGeom prst="rect">
              <a:avLst/>
            </a:prstGeom>
            <a:noFill/>
            <a:ln w="9525">
              <a:noFill/>
              <a:miter lim="800000"/>
              <a:headEnd/>
              <a:tailEnd/>
            </a:ln>
            <a:effectLst/>
          </p:spPr>
        </p:pic>
        <p:pic>
          <p:nvPicPr>
            <p:cNvPr id="60" name="Picture 7"/>
            <p:cNvPicPr>
              <a:picLocks noChangeAspect="1" noChangeArrowheads="1"/>
            </p:cNvPicPr>
            <p:nvPr/>
          </p:nvPicPr>
          <p:blipFill>
            <a:blip r:embed="rId10" cstate="print"/>
            <a:srcRect/>
            <a:stretch>
              <a:fillRect/>
            </a:stretch>
          </p:blipFill>
          <p:spPr bwMode="auto">
            <a:xfrm>
              <a:off x="1500166" y="4847833"/>
              <a:ext cx="856487" cy="509993"/>
            </a:xfrm>
            <a:prstGeom prst="rect">
              <a:avLst/>
            </a:prstGeom>
            <a:noFill/>
            <a:ln w="9525">
              <a:noFill/>
              <a:miter lim="800000"/>
              <a:headEnd/>
              <a:tailEnd/>
            </a:ln>
            <a:effectLst/>
          </p:spPr>
        </p:pic>
      </p:grpSp>
      <p:graphicFrame>
        <p:nvGraphicFramePr>
          <p:cNvPr id="61" name="表格 60"/>
          <p:cNvGraphicFramePr>
            <a:graphicFrameLocks noGrp="1"/>
          </p:cNvGraphicFramePr>
          <p:nvPr/>
        </p:nvGraphicFramePr>
        <p:xfrm>
          <a:off x="952054" y="3705415"/>
          <a:ext cx="3905272" cy="1463040"/>
        </p:xfrm>
        <a:graphic>
          <a:graphicData uri="http://schemas.openxmlformats.org/drawingml/2006/table">
            <a:tbl>
              <a:tblPr firstRow="1" bandRow="1">
                <a:tableStyleId>{5C22544A-7EE6-4342-B048-85BDC9FD1C3A}</a:tableStyleId>
              </a:tblPr>
              <a:tblGrid>
                <a:gridCol w="557896"/>
                <a:gridCol w="557896"/>
                <a:gridCol w="557896"/>
                <a:gridCol w="557896"/>
                <a:gridCol w="557896"/>
                <a:gridCol w="557896"/>
                <a:gridCol w="557896"/>
              </a:tblGrid>
              <a:tr h="285752">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r>
              <a:tr h="285752">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r>
              <a:tr h="285752">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r>
              <a:tr h="285752">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c>
                  <a:txBody>
                    <a:bodyPr/>
                    <a:lstStyle/>
                    <a:p>
                      <a:endParaRPr lang="zh-CN" altLang="en-US" dirty="0"/>
                    </a:p>
                  </a:txBody>
                  <a:tcPr marL="121920" marR="121920">
                    <a:solidFill>
                      <a:schemeClr val="accent1">
                        <a:tint val="40000"/>
                        <a:alpha val="22000"/>
                      </a:schemeClr>
                    </a:solidFill>
                  </a:tcPr>
                </a:tc>
              </a:tr>
            </a:tbl>
          </a:graphicData>
        </a:graphic>
      </p:graphicFrame>
      <p:grpSp>
        <p:nvGrpSpPr>
          <p:cNvPr id="62" name="组合 61"/>
          <p:cNvGrpSpPr/>
          <p:nvPr/>
        </p:nvGrpSpPr>
        <p:grpSpPr>
          <a:xfrm>
            <a:off x="1047300" y="4668389"/>
            <a:ext cx="1060456" cy="795342"/>
            <a:chOff x="428596" y="4500570"/>
            <a:chExt cx="795342" cy="795342"/>
          </a:xfrm>
        </p:grpSpPr>
        <p:pic>
          <p:nvPicPr>
            <p:cNvPr id="63" name="Picture 8"/>
            <p:cNvPicPr>
              <a:picLocks noChangeAspect="1" noChangeArrowheads="1"/>
            </p:cNvPicPr>
            <p:nvPr/>
          </p:nvPicPr>
          <p:blipFill>
            <a:blip r:embed="rId11" cstate="print"/>
            <a:srcRect/>
            <a:stretch>
              <a:fillRect/>
            </a:stretch>
          </p:blipFill>
          <p:spPr bwMode="auto">
            <a:xfrm>
              <a:off x="428596" y="4500570"/>
              <a:ext cx="794276" cy="394307"/>
            </a:xfrm>
            <a:prstGeom prst="rect">
              <a:avLst/>
            </a:prstGeom>
            <a:noFill/>
            <a:ln w="9525">
              <a:noFill/>
              <a:miter lim="800000"/>
              <a:headEnd/>
              <a:tailEnd/>
            </a:ln>
            <a:effectLst/>
          </p:spPr>
        </p:pic>
        <p:pic>
          <p:nvPicPr>
            <p:cNvPr id="64" name="Picture 9"/>
            <p:cNvPicPr>
              <a:picLocks noChangeAspect="1" noChangeArrowheads="1"/>
            </p:cNvPicPr>
            <p:nvPr/>
          </p:nvPicPr>
          <p:blipFill>
            <a:blip r:embed="rId12" cstate="print"/>
            <a:srcRect/>
            <a:stretch>
              <a:fillRect/>
            </a:stretch>
          </p:blipFill>
          <p:spPr bwMode="auto">
            <a:xfrm>
              <a:off x="430374" y="4893197"/>
              <a:ext cx="793564" cy="402715"/>
            </a:xfrm>
            <a:prstGeom prst="rect">
              <a:avLst/>
            </a:prstGeom>
            <a:noFill/>
            <a:ln w="9525">
              <a:noFill/>
              <a:miter lim="800000"/>
              <a:headEnd/>
              <a:tailEnd/>
            </a:ln>
            <a:effectLst/>
          </p:spPr>
        </p:pic>
      </p:grpSp>
      <p:sp>
        <p:nvSpPr>
          <p:cNvPr id="65" name="TextBox 338"/>
          <p:cNvSpPr txBox="1"/>
          <p:nvPr/>
        </p:nvSpPr>
        <p:spPr>
          <a:xfrm>
            <a:off x="6353849" y="4512242"/>
            <a:ext cx="2095515" cy="523220"/>
          </a:xfrm>
          <a:prstGeom prst="rect">
            <a:avLst/>
          </a:prstGeom>
          <a:noFill/>
        </p:spPr>
        <p:txBody>
          <a:bodyPr wrap="square" rtlCol="0">
            <a:spAutoFit/>
          </a:bodyPr>
          <a:lstStyle/>
          <a:p>
            <a:r>
              <a:rPr lang="en-US" altLang="zh-CN" sz="2800" dirty="0">
                <a:solidFill>
                  <a:srgbClr val="C00000"/>
                </a:solidFill>
              </a:rPr>
              <a:t>ETL</a:t>
            </a:r>
            <a:endParaRPr lang="zh-CN" altLang="en-US" sz="2800" dirty="0">
              <a:solidFill>
                <a:srgbClr val="C00000"/>
              </a:solidFill>
            </a:endParaRPr>
          </a:p>
        </p:txBody>
      </p:sp>
      <p:grpSp>
        <p:nvGrpSpPr>
          <p:cNvPr id="66" name="组合 65"/>
          <p:cNvGrpSpPr/>
          <p:nvPr/>
        </p:nvGrpSpPr>
        <p:grpSpPr>
          <a:xfrm>
            <a:off x="4000071" y="3954009"/>
            <a:ext cx="762005" cy="1357322"/>
            <a:chOff x="2643174" y="3786190"/>
            <a:chExt cx="571504" cy="1357322"/>
          </a:xfrm>
        </p:grpSpPr>
        <p:pic>
          <p:nvPicPr>
            <p:cNvPr id="67" name="Picture 6"/>
            <p:cNvPicPr>
              <a:picLocks noChangeAspect="1" noChangeArrowheads="1"/>
            </p:cNvPicPr>
            <p:nvPr/>
          </p:nvPicPr>
          <p:blipFill>
            <a:blip r:embed="rId13" cstate="print"/>
            <a:srcRect/>
            <a:stretch>
              <a:fillRect/>
            </a:stretch>
          </p:blipFill>
          <p:spPr bwMode="auto">
            <a:xfrm>
              <a:off x="2643174" y="3786190"/>
              <a:ext cx="571504" cy="670859"/>
            </a:xfrm>
            <a:prstGeom prst="rect">
              <a:avLst/>
            </a:prstGeom>
            <a:noFill/>
            <a:ln w="9525">
              <a:noFill/>
              <a:miter lim="800000"/>
              <a:headEnd/>
              <a:tailEnd/>
            </a:ln>
            <a:effectLst/>
          </p:spPr>
        </p:pic>
        <p:pic>
          <p:nvPicPr>
            <p:cNvPr id="68" name="Picture 7"/>
            <p:cNvPicPr>
              <a:picLocks noChangeAspect="1" noChangeArrowheads="1"/>
            </p:cNvPicPr>
            <p:nvPr/>
          </p:nvPicPr>
          <p:blipFill>
            <a:blip r:embed="rId14" cstate="print"/>
            <a:srcRect/>
            <a:stretch>
              <a:fillRect/>
            </a:stretch>
          </p:blipFill>
          <p:spPr bwMode="auto">
            <a:xfrm>
              <a:off x="2643174" y="4451379"/>
              <a:ext cx="570991" cy="692133"/>
            </a:xfrm>
            <a:prstGeom prst="rect">
              <a:avLst/>
            </a:prstGeom>
            <a:noFill/>
            <a:ln w="9525">
              <a:noFill/>
              <a:miter lim="800000"/>
              <a:headEnd/>
              <a:tailEnd/>
            </a:ln>
            <a:effectLst/>
          </p:spPr>
        </p:pic>
      </p:grpSp>
      <p:grpSp>
        <p:nvGrpSpPr>
          <p:cNvPr id="69" name="组合 68"/>
          <p:cNvGrpSpPr/>
          <p:nvPr/>
        </p:nvGrpSpPr>
        <p:grpSpPr>
          <a:xfrm>
            <a:off x="1047300" y="3882571"/>
            <a:ext cx="762005" cy="714380"/>
            <a:chOff x="428596" y="3714752"/>
            <a:chExt cx="571504" cy="714380"/>
          </a:xfrm>
        </p:grpSpPr>
        <p:pic>
          <p:nvPicPr>
            <p:cNvPr id="70" name="Picture 6"/>
            <p:cNvPicPr>
              <a:picLocks noChangeAspect="1" noChangeArrowheads="1"/>
            </p:cNvPicPr>
            <p:nvPr/>
          </p:nvPicPr>
          <p:blipFill>
            <a:blip r:embed="rId15" cstate="print"/>
            <a:srcRect/>
            <a:stretch>
              <a:fillRect/>
            </a:stretch>
          </p:blipFill>
          <p:spPr bwMode="auto">
            <a:xfrm>
              <a:off x="428596" y="3714752"/>
              <a:ext cx="571504" cy="353084"/>
            </a:xfrm>
            <a:prstGeom prst="rect">
              <a:avLst/>
            </a:prstGeom>
            <a:noFill/>
            <a:ln w="9525">
              <a:noFill/>
              <a:miter lim="800000"/>
              <a:headEnd/>
              <a:tailEnd/>
            </a:ln>
            <a:effectLst/>
          </p:spPr>
        </p:pic>
        <p:pic>
          <p:nvPicPr>
            <p:cNvPr id="71" name="Picture 7"/>
            <p:cNvPicPr>
              <a:picLocks noChangeAspect="1" noChangeArrowheads="1"/>
            </p:cNvPicPr>
            <p:nvPr/>
          </p:nvPicPr>
          <p:blipFill>
            <a:blip r:embed="rId16" cstate="print"/>
            <a:srcRect/>
            <a:stretch>
              <a:fillRect/>
            </a:stretch>
          </p:blipFill>
          <p:spPr bwMode="auto">
            <a:xfrm>
              <a:off x="428596" y="4064851"/>
              <a:ext cx="570991" cy="364281"/>
            </a:xfrm>
            <a:prstGeom prst="rect">
              <a:avLst/>
            </a:prstGeom>
            <a:noFill/>
            <a:ln w="9525">
              <a:noFill/>
              <a:miter lim="800000"/>
              <a:headEnd/>
              <a:tailEnd/>
            </a:ln>
            <a:effectLst/>
          </p:spPr>
        </p:pic>
      </p:grpSp>
      <p:sp>
        <p:nvSpPr>
          <p:cNvPr id="72" name="矩形 71"/>
          <p:cNvSpPr/>
          <p:nvPr/>
        </p:nvSpPr>
        <p:spPr>
          <a:xfrm>
            <a:off x="5877596" y="1360376"/>
            <a:ext cx="6096000" cy="2954655"/>
          </a:xfrm>
          <a:prstGeom prst="rect">
            <a:avLst/>
          </a:prstGeom>
        </p:spPr>
        <p:txBody>
          <a:bodyPr>
            <a:spAutoFit/>
          </a:bodyPr>
          <a:lstStyle/>
          <a:p>
            <a:pPr lvl="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1000+</a:t>
            </a:r>
            <a:r>
              <a:rPr lang="zh-CN" altLang="en-US" sz="2000" dirty="0">
                <a:latin typeface="微软雅黑" panose="020B0503020204020204" pitchFamily="34" charset="-122"/>
                <a:ea typeface="微软雅黑" panose="020B0503020204020204" pitchFamily="34" charset="-122"/>
              </a:rPr>
              <a:t>张完全异构多维报表数据整合</a:t>
            </a:r>
            <a:endParaRPr lang="zh-CN" altLang="en-US" sz="2000" dirty="0">
              <a:latin typeface="微软雅黑" panose="020B0503020204020204" pitchFamily="34" charset="-122"/>
              <a:ea typeface="微软雅黑" panose="020B0503020204020204" pitchFamily="34" charset="-122"/>
            </a:endParaRPr>
          </a:p>
          <a:p>
            <a:pPr lvl="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变长二维表、定长二维表的存储格式</a:t>
            </a:r>
            <a:endParaRPr lang="en-US" altLang="zh-CN" sz="2000" dirty="0">
              <a:latin typeface="微软雅黑" panose="020B0503020204020204" pitchFamily="34" charset="-122"/>
              <a:ea typeface="微软雅黑" panose="020B0503020204020204" pitchFamily="34" charset="-122"/>
            </a:endParaRPr>
          </a:p>
          <a:p>
            <a:pPr lvl="0">
              <a:lnSpc>
                <a:spcPct val="150000"/>
              </a:lnSpc>
            </a:pPr>
            <a:r>
              <a:rPr lang="zh-CN" altLang="en-US" sz="2000" dirty="0">
                <a:latin typeface="微软雅黑" panose="020B0503020204020204" pitchFamily="34" charset="-122"/>
                <a:ea typeface="微软雅黑" panose="020B0503020204020204" pitchFamily="34" charset="-122"/>
              </a:rPr>
              <a:t>   完全不同</a:t>
            </a:r>
            <a:endParaRPr lang="zh-CN" altLang="en-US" sz="2000" dirty="0">
              <a:latin typeface="微软雅黑" panose="020B0503020204020204" pitchFamily="34" charset="-122"/>
              <a:ea typeface="微软雅黑" panose="020B0503020204020204" pitchFamily="34" charset="-122"/>
            </a:endParaRPr>
          </a:p>
          <a:p>
            <a:pPr lvl="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  2000</a:t>
            </a:r>
            <a:r>
              <a:rPr lang="zh-CN" altLang="en-US" sz="2000" dirty="0">
                <a:latin typeface="微软雅黑" panose="020B0503020204020204" pitchFamily="34" charset="-122"/>
                <a:ea typeface="微软雅黑" panose="020B0503020204020204" pitchFamily="34" charset="-122"/>
              </a:rPr>
              <a:t>多个指标字段，定义完全不同</a:t>
            </a:r>
            <a:endParaRPr lang="zh-CN" altLang="en-US" sz="2000" dirty="0">
              <a:latin typeface="微软雅黑" panose="020B0503020204020204" pitchFamily="34" charset="-122"/>
              <a:ea typeface="微软雅黑" panose="020B0503020204020204" pitchFamily="34" charset="-122"/>
            </a:endParaRPr>
          </a:p>
          <a:p>
            <a:pPr lvl="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  关联查询、条件判断</a:t>
            </a:r>
            <a:endParaRPr lang="zh-CN" altLang="en-US" sz="2000" dirty="0">
              <a:latin typeface="微软雅黑" panose="020B0503020204020204" pitchFamily="34" charset="-122"/>
              <a:ea typeface="微软雅黑" panose="020B0503020204020204" pitchFamily="34" charset="-122"/>
            </a:endParaRPr>
          </a:p>
          <a:p>
            <a:pPr lvl="0">
              <a:lnSpc>
                <a:spcPct val="150000"/>
              </a:lnSpc>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73" name="TextBox 361"/>
          <p:cNvSpPr txBox="1"/>
          <p:nvPr/>
        </p:nvSpPr>
        <p:spPr>
          <a:xfrm>
            <a:off x="1305564" y="1622815"/>
            <a:ext cx="3714776" cy="830997"/>
          </a:xfrm>
          <a:prstGeom prst="rect">
            <a:avLst/>
          </a:prstGeom>
          <a:noFill/>
        </p:spPr>
        <p:txBody>
          <a:bodyPr wrap="square" rtlCol="0">
            <a:spAutoFit/>
          </a:bodyPr>
          <a:lstStyle/>
          <a:p>
            <a:r>
              <a:rPr lang="zh-CN" altLang="en-US" sz="2400" dirty="0">
                <a:solidFill>
                  <a:srgbClr val="C00000"/>
                </a:solidFill>
                <a:latin typeface="微软雅黑" panose="020B0503020204020204" pitchFamily="34" charset="-122"/>
                <a:ea typeface="微软雅黑" panose="020B0503020204020204" pitchFamily="34" charset="-122"/>
              </a:rPr>
              <a:t>极为复杂的数据</a:t>
            </a:r>
            <a:endParaRPr lang="en-US" altLang="zh-CN" sz="2400" dirty="0">
              <a:solidFill>
                <a:srgbClr val="C00000"/>
              </a:solidFill>
              <a:latin typeface="微软雅黑" panose="020B0503020204020204" pitchFamily="34" charset="-122"/>
              <a:ea typeface="微软雅黑" panose="020B0503020204020204" pitchFamily="34" charset="-122"/>
            </a:endParaRPr>
          </a:p>
          <a:p>
            <a:r>
              <a:rPr lang="zh-CN" altLang="en-US" sz="2400" dirty="0">
                <a:solidFill>
                  <a:srgbClr val="C00000"/>
                </a:solidFill>
                <a:latin typeface="微软雅黑" panose="020B0503020204020204" pitchFamily="34" charset="-122"/>
                <a:ea typeface="微软雅黑" panose="020B0503020204020204" pitchFamily="34" charset="-122"/>
              </a:rPr>
              <a:t>转换和加工的需求</a:t>
            </a:r>
            <a:endParaRPr lang="zh-CN" altLang="en-US" sz="2400" dirty="0">
              <a:solidFill>
                <a:srgbClr val="C00000"/>
              </a:solidFill>
              <a:latin typeface="微软雅黑" panose="020B0503020204020204" pitchFamily="34" charset="-122"/>
              <a:ea typeface="微软雅黑" panose="020B0503020204020204" pitchFamily="34" charset="-122"/>
            </a:endParaRPr>
          </a:p>
        </p:txBody>
      </p:sp>
      <p:pic>
        <p:nvPicPr>
          <p:cNvPr id="74" name="图片 73"/>
          <p:cNvPicPr/>
          <p:nvPr/>
        </p:nvPicPr>
        <p:blipFill>
          <a:blip r:embed="rId17"/>
          <a:srcRect/>
          <a:stretch>
            <a:fillRect/>
          </a:stretch>
        </p:blipFill>
        <p:spPr bwMode="auto">
          <a:xfrm>
            <a:off x="829310" y="2525249"/>
            <a:ext cx="5143536" cy="3143272"/>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5710922"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项目案例：浙江统计局企业一套表项目</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093" y="1120870"/>
            <a:ext cx="8665813" cy="498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5710922"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项目案例：浙江统计局企业一套表项目</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44880" y="1754549"/>
            <a:ext cx="3711692" cy="923330"/>
          </a:xfrm>
          <a:prstGeom prst="rect">
            <a:avLst/>
          </a:prstGeom>
        </p:spPr>
        <p:txBody>
          <a:bodyPr wrap="square">
            <a:spAutoFit/>
          </a:bodyPr>
          <a:lstStyle/>
          <a:p>
            <a:pPr marL="285750" lvl="0" indent="-285750">
              <a:buFont typeface="Wingdings" panose="05000000000000000000" pitchFamily="2" charset="2"/>
              <a:buChar char="u"/>
            </a:pPr>
            <a:r>
              <a:rPr lang="zh-CN" altLang="en-US" dirty="0"/>
              <a:t>数据存储格式不一致</a:t>
            </a:r>
            <a:endParaRPr lang="zh-CN" altLang="en-US" dirty="0"/>
          </a:p>
          <a:p>
            <a:pPr marL="285750" lvl="0" indent="-285750">
              <a:buFont typeface="Wingdings" panose="05000000000000000000" pitchFamily="2" charset="2"/>
              <a:buChar char="u"/>
            </a:pPr>
            <a:r>
              <a:rPr lang="zh-CN" altLang="en-US" dirty="0"/>
              <a:t>标识字段设计不一致</a:t>
            </a:r>
            <a:endParaRPr lang="zh-CN" altLang="en-US" dirty="0"/>
          </a:p>
          <a:p>
            <a:pPr marL="285750" lvl="0" indent="-285750">
              <a:buFont typeface="Wingdings" panose="05000000000000000000" pitchFamily="2" charset="2"/>
              <a:buChar char="u"/>
            </a:pPr>
            <a:r>
              <a:rPr lang="zh-CN" altLang="en-US" dirty="0"/>
              <a:t>元数据不一致</a:t>
            </a:r>
            <a:endParaRPr lang="zh-CN" altLang="en-US" dirty="0"/>
          </a:p>
        </p:txBody>
      </p:sp>
      <p:sp>
        <p:nvSpPr>
          <p:cNvPr id="10" name="矩形 9"/>
          <p:cNvSpPr/>
          <p:nvPr/>
        </p:nvSpPr>
        <p:spPr>
          <a:xfrm>
            <a:off x="5185231" y="1731538"/>
            <a:ext cx="6096000" cy="1477328"/>
          </a:xfrm>
          <a:prstGeom prst="rect">
            <a:avLst/>
          </a:prstGeom>
        </p:spPr>
        <p:txBody>
          <a:bodyPr>
            <a:spAutoFit/>
          </a:bodyPr>
          <a:lstStyle/>
          <a:p>
            <a:pPr marL="285750" lvl="0" indent="-285750">
              <a:buFont typeface="Wingdings" panose="05000000000000000000" pitchFamily="2" charset="2"/>
              <a:buChar char="u"/>
            </a:pPr>
            <a:r>
              <a:rPr lang="zh-CN" altLang="en-US" dirty="0"/>
              <a:t>多个报告期</a:t>
            </a:r>
            <a:endParaRPr lang="zh-CN" altLang="en-US" dirty="0"/>
          </a:p>
          <a:p>
            <a:pPr marL="285750" lvl="0" indent="-285750">
              <a:buFont typeface="Wingdings" panose="05000000000000000000" pitchFamily="2" charset="2"/>
              <a:buChar char="u"/>
            </a:pPr>
            <a:r>
              <a:rPr lang="zh-CN" altLang="en-US" dirty="0"/>
              <a:t>不同报表不同处理需求</a:t>
            </a:r>
            <a:endParaRPr lang="zh-CN" altLang="en-US" dirty="0"/>
          </a:p>
          <a:p>
            <a:pPr marL="285750" lvl="0" indent="-285750">
              <a:buFont typeface="Wingdings" panose="05000000000000000000" pitchFamily="2" charset="2"/>
              <a:buChar char="u"/>
            </a:pPr>
            <a:r>
              <a:rPr lang="zh-CN" altLang="en-US" dirty="0"/>
              <a:t>同一指标不同报表不同定义</a:t>
            </a:r>
            <a:endParaRPr lang="zh-CN" altLang="en-US" dirty="0"/>
          </a:p>
          <a:p>
            <a:pPr marL="285750" lvl="0" indent="-285750">
              <a:buFont typeface="Wingdings" panose="05000000000000000000" pitchFamily="2" charset="2"/>
              <a:buChar char="u"/>
            </a:pPr>
            <a:r>
              <a:rPr lang="en-US" altLang="zh-CN" dirty="0"/>
              <a:t>49</a:t>
            </a:r>
            <a:r>
              <a:rPr lang="zh-CN" altLang="en-US" dirty="0"/>
              <a:t>张报表，</a:t>
            </a:r>
            <a:r>
              <a:rPr lang="en-US" altLang="zh-CN" dirty="0"/>
              <a:t>2000</a:t>
            </a:r>
            <a:r>
              <a:rPr lang="zh-CN" altLang="en-US" dirty="0"/>
              <a:t>多个指标字段</a:t>
            </a:r>
            <a:endParaRPr lang="zh-CN" altLang="en-US" dirty="0"/>
          </a:p>
          <a:p>
            <a:pPr marL="285750" lvl="0" indent="-285750">
              <a:buFont typeface="Wingdings" panose="05000000000000000000" pitchFamily="2" charset="2"/>
              <a:buChar char="u"/>
            </a:pPr>
            <a:r>
              <a:rPr lang="zh-CN" altLang="en-US" dirty="0"/>
              <a:t>关联查询、判断较多、行专列、列转行</a:t>
            </a:r>
            <a:endParaRPr lang="zh-CN" altLang="en-US" dirty="0"/>
          </a:p>
        </p:txBody>
      </p:sp>
      <p:pic>
        <p:nvPicPr>
          <p:cNvPr id="1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4879" y="3723467"/>
            <a:ext cx="9313035" cy="2246312"/>
          </a:xfrm>
          <a:prstGeom prst="rect">
            <a:avLst/>
          </a:prstGeom>
          <a:noFill/>
          <a:ln>
            <a:noFill/>
          </a:ln>
          <a:effectLst/>
          <a:extLst>
            <a:ext uri="{909E8E84-426E-40DD-AFC4-6F175D3DCCD1}">
              <a14:hiddenFill xmlns:a14="http://schemas.microsoft.com/office/drawing/2010/main">
                <a:gradFill rotWithShape="1">
                  <a:gsLst>
                    <a:gs pos="0">
                      <a:schemeClr val="accent1"/>
                    </a:gs>
                    <a:gs pos="100000">
                      <a:srgbClr val="8EAAAD"/>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4498975"/>
            <a:ext cx="12212955" cy="181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07387" y="5228424"/>
            <a:ext cx="1795145" cy="645160"/>
          </a:xfrm>
          <a:prstGeom prst="rect">
            <a:avLst/>
          </a:prstGeom>
          <a:noFill/>
        </p:spPr>
        <p:txBody>
          <a:bodyPr wrap="none" rtlCol="0">
            <a:spAutoFit/>
          </a:bodyPr>
          <a:lstStyle/>
          <a:p>
            <a:pPr>
              <a:lnSpc>
                <a:spcPct val="120000"/>
              </a:lnSpc>
            </a:pPr>
            <a:r>
              <a:rPr lang="zh-CN" altLang="en-US" sz="1000" dirty="0">
                <a:solidFill>
                  <a:schemeClr val="bg2">
                    <a:lumMod val="10000"/>
                  </a:schemeClr>
                </a:solidFill>
                <a:latin typeface="思源黑体 CN Medium" panose="020B0400000000000000" pitchFamily="34" charset="-122"/>
                <a:ea typeface="思源黑体 CN Medium" panose="020B0400000000000000" pitchFamily="34" charset="-122"/>
                <a:cs typeface="思源黑体 CN Medium" panose="020B0400000000000000" pitchFamily="34" charset="-122"/>
              </a:rPr>
              <a:t>更多信息请关注东方通</a:t>
            </a:r>
            <a:endParaRPr lang="en-US" altLang="zh-CN" sz="1000" dirty="0">
              <a:solidFill>
                <a:schemeClr val="bg2">
                  <a:lumMod val="10000"/>
                </a:schemeClr>
              </a:solidFill>
              <a:latin typeface="思源黑体 CN Medium" panose="020B0400000000000000" pitchFamily="34" charset="-122"/>
              <a:ea typeface="思源黑体 CN Medium" panose="020B0400000000000000" pitchFamily="34" charset="-122"/>
              <a:cs typeface="思源黑体 CN Medium" panose="020B0400000000000000" pitchFamily="34" charset="-122"/>
            </a:endParaRPr>
          </a:p>
          <a:p>
            <a:pPr>
              <a:lnSpc>
                <a:spcPct val="120000"/>
              </a:lnSpc>
            </a:pPr>
            <a:endParaRPr lang="en-US" altLang="zh-CN" sz="1000" dirty="0">
              <a:solidFill>
                <a:schemeClr val="bg2">
                  <a:lumMod val="10000"/>
                </a:schemeClr>
              </a:solidFill>
              <a:latin typeface="思源黑体 CN Medium" panose="020B0400000000000000" pitchFamily="34" charset="-122"/>
              <a:ea typeface="思源黑体 CN Medium" panose="020B0400000000000000" pitchFamily="34" charset="-122"/>
              <a:cs typeface="思源黑体 CN Medium" panose="020B0400000000000000" pitchFamily="34" charset="-122"/>
            </a:endParaRPr>
          </a:p>
          <a:p>
            <a:pPr>
              <a:lnSpc>
                <a:spcPct val="120000"/>
              </a:lnSpc>
            </a:pPr>
            <a:r>
              <a:rPr lang="zh-CN" altLang="en-US" sz="1000" dirty="0">
                <a:solidFill>
                  <a:schemeClr val="bg2">
                    <a:lumMod val="10000"/>
                  </a:schemeClr>
                </a:solidFill>
                <a:latin typeface="思源黑体 CN Medium" panose="020B0400000000000000" pitchFamily="34" charset="-122"/>
                <a:ea typeface="思源黑体 CN Medium" panose="020B0400000000000000" pitchFamily="34" charset="-122"/>
                <a:cs typeface="思源黑体 CN Medium" panose="020B0400000000000000" pitchFamily="34" charset="-122"/>
              </a:rPr>
              <a:t>网 址：</a:t>
            </a:r>
            <a:r>
              <a:rPr lang="en-US" altLang="zh-CN" sz="1000" dirty="0">
                <a:solidFill>
                  <a:schemeClr val="bg2">
                    <a:lumMod val="10000"/>
                  </a:schemeClr>
                </a:solidFill>
                <a:latin typeface="思源黑体 CN Medium" panose="020B0400000000000000" pitchFamily="34" charset="-122"/>
                <a:ea typeface="思源黑体 CN Medium" panose="020B0400000000000000" pitchFamily="34" charset="-122"/>
                <a:cs typeface="思源黑体 CN Medium" panose="020B0400000000000000" pitchFamily="34" charset="-122"/>
              </a:rPr>
              <a:t>www.tongtech.com</a:t>
            </a:r>
            <a:endParaRPr lang="en-US" altLang="zh-CN" sz="1000" dirty="0">
              <a:solidFill>
                <a:schemeClr val="bg2">
                  <a:lumMod val="10000"/>
                </a:schemeClr>
              </a:solidFill>
              <a:latin typeface="思源黑体 CN Medium" panose="020B0400000000000000" pitchFamily="34" charset="-122"/>
              <a:ea typeface="思源黑体 CN Medium" panose="020B0400000000000000" pitchFamily="34" charset="-122"/>
              <a:cs typeface="思源黑体 CN Medium" panose="020B0400000000000000" pitchFamily="34" charset="-122"/>
            </a:endParaRPr>
          </a:p>
        </p:txBody>
      </p:sp>
      <p:sp>
        <p:nvSpPr>
          <p:cNvPr id="2" name="TextBox 24"/>
          <p:cNvSpPr txBox="1"/>
          <p:nvPr/>
        </p:nvSpPr>
        <p:spPr>
          <a:xfrm>
            <a:off x="1120541" y="2764163"/>
            <a:ext cx="2847875" cy="337185"/>
          </a:xfrm>
          <a:prstGeom prst="rect">
            <a:avLst/>
          </a:prstGeom>
          <a:noFill/>
        </p:spPr>
        <p:txBody>
          <a:bodyPr wrap="square" rtlCol="0">
            <a:spAutoFit/>
          </a:bodyPr>
          <a:lstStyle/>
          <a:p>
            <a:pPr marR="0" defTabSz="914400" eaLnBrk="1" fontAlgn="auto" hangingPunct="1">
              <a:spcBef>
                <a:spcPts val="0"/>
              </a:spcBef>
              <a:spcAft>
                <a:spcPts val="0"/>
              </a:spcAft>
              <a:buClrTx/>
              <a:buSzTx/>
              <a:buFontTx/>
              <a:buNone/>
              <a:defRPr/>
            </a:pPr>
            <a:r>
              <a:rPr lang="zh-CN" altLang="en-US" sz="1600" spc="300" dirty="0">
                <a:solidFill>
                  <a:schemeClr val="bg1"/>
                </a:solidFill>
                <a:latin typeface="思源黑体 CN Medium" panose="020B0400000000000000" pitchFamily="34" charset="-122"/>
                <a:ea typeface="思源黑体 CN Medium" panose="020B0400000000000000" pitchFamily="34" charset="-122"/>
              </a:rPr>
              <a:t>构建安全科学的数字世界</a:t>
            </a:r>
            <a:endParaRPr lang="en-US" altLang="zh-CN" sz="1600" spc="300" dirty="0">
              <a:solidFill>
                <a:schemeClr val="bg1"/>
              </a:solidFill>
              <a:latin typeface="思源黑体 CN Medium" panose="020B0400000000000000" pitchFamily="34" charset="-122"/>
              <a:ea typeface="思源黑体 CN Medium" panose="020B0400000000000000" pitchFamily="34" charset="-122"/>
            </a:endParaRPr>
          </a:p>
        </p:txBody>
      </p:sp>
      <p:sp>
        <p:nvSpPr>
          <p:cNvPr id="7" name="文本框 6"/>
          <p:cNvSpPr txBox="1"/>
          <p:nvPr/>
        </p:nvSpPr>
        <p:spPr>
          <a:xfrm>
            <a:off x="1036320" y="1840833"/>
            <a:ext cx="7230979" cy="923330"/>
          </a:xfrm>
          <a:prstGeom prst="rect">
            <a:avLst/>
          </a:prstGeom>
          <a:noFill/>
        </p:spPr>
        <p:txBody>
          <a:bodyPr wrap="square" rtlCol="0">
            <a:spAutoFit/>
          </a:bodyPr>
          <a:lstStyle/>
          <a:p>
            <a:r>
              <a:rPr lang="zh-CN" altLang="en-US" sz="5400" b="1" dirty="0">
                <a:solidFill>
                  <a:schemeClr val="bg1"/>
                </a:solidFill>
                <a:latin typeface="+mj-ea"/>
                <a:ea typeface="+mj-ea"/>
              </a:rPr>
              <a:t>谢谢观看</a:t>
            </a:r>
            <a:endParaRPr lang="en-US" altLang="zh-CN" sz="5400" b="1" dirty="0">
              <a:solidFill>
                <a:schemeClr val="bg1"/>
              </a:solidFill>
              <a:latin typeface="+mj-ea"/>
              <a:ea typeface="+mj-ea"/>
            </a:endParaRPr>
          </a:p>
        </p:txBody>
      </p:sp>
      <p:pic>
        <p:nvPicPr>
          <p:cNvPr id="9" name="图片 8" descr="二维码"/>
          <p:cNvPicPr>
            <a:picLocks noChangeAspect="1"/>
          </p:cNvPicPr>
          <p:nvPr userDrawn="1"/>
        </p:nvPicPr>
        <p:blipFill>
          <a:blip r:embed="rId1"/>
          <a:srcRect r="71012"/>
          <a:stretch>
            <a:fillRect/>
          </a:stretch>
        </p:blipFill>
        <p:spPr>
          <a:xfrm>
            <a:off x="951865" y="4726305"/>
            <a:ext cx="1407160" cy="13595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1210588"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zh-CN" altLang="en-US" sz="2000" b="1" dirty="0">
                <a:solidFill>
                  <a:srgbClr val="DF2525"/>
                </a:solidFill>
                <a:latin typeface="思源黑体 CN Medium" panose="020B0400000000000000" pitchFamily="34" charset="-122"/>
                <a:ea typeface="思源黑体 CN Medium" panose="020B0400000000000000" pitchFamily="34" charset="-122"/>
              </a:rPr>
              <a:t>用户痛点</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图示 9"/>
          <p:cNvGraphicFramePr/>
          <p:nvPr/>
        </p:nvGraphicFramePr>
        <p:xfrm>
          <a:off x="944879" y="1565330"/>
          <a:ext cx="10317121" cy="114687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 name="文本框 10"/>
          <p:cNvSpPr txBox="1"/>
          <p:nvPr/>
        </p:nvSpPr>
        <p:spPr>
          <a:xfrm>
            <a:off x="928846" y="3213800"/>
            <a:ext cx="3532799" cy="2264851"/>
          </a:xfrm>
          <a:prstGeom prst="rect">
            <a:avLst/>
          </a:prstGeom>
          <a:noFill/>
        </p:spPr>
        <p:txBody>
          <a:bodyPr wrap="square" rtlCol="0">
            <a:spAutoFit/>
          </a:bodyPr>
          <a:lstStyle>
            <a:defPPr>
              <a:defRPr lang="zh-CN"/>
            </a:defPPr>
            <a:lvl1pPr marL="285750" indent="-285750">
              <a:lnSpc>
                <a:spcPct val="150000"/>
              </a:lnSpc>
              <a:buClr>
                <a:srgbClr val="0070C0"/>
              </a:buClr>
              <a:buFont typeface="Arial" panose="020B0604020202020204" pitchFamily="34" charset="0"/>
              <a:buChar char="•"/>
              <a:defRPr kumimoji="1" sz="1600">
                <a:solidFill>
                  <a:schemeClr val="tx1">
                    <a:lumMod val="65000"/>
                    <a:lumOff val="35000"/>
                  </a:schemeClr>
                </a:solidFill>
              </a:defRPr>
            </a:lvl1pPr>
          </a:lstStyle>
          <a:p>
            <a:r>
              <a:rPr lang="zh-CN" altLang="en-US" dirty="0"/>
              <a:t>需要广泛的数据源适配</a:t>
            </a:r>
            <a:endParaRPr lang="en-US" altLang="zh-CN" dirty="0"/>
          </a:p>
          <a:p>
            <a:r>
              <a:rPr lang="zh-CN" altLang="en-US" dirty="0"/>
              <a:t>需要全面的数据类型</a:t>
            </a:r>
            <a:r>
              <a:rPr lang="en-US" altLang="zh-CN" dirty="0"/>
              <a:t>/</a:t>
            </a:r>
            <a:r>
              <a:rPr lang="zh-CN" altLang="en-US" dirty="0"/>
              <a:t>格式</a:t>
            </a:r>
            <a:r>
              <a:rPr lang="en-US" altLang="zh-CN" dirty="0"/>
              <a:t>/</a:t>
            </a:r>
            <a:r>
              <a:rPr lang="zh-CN" altLang="en-US" dirty="0"/>
              <a:t>协议的适配</a:t>
            </a:r>
            <a:endParaRPr lang="en-US" altLang="zh-CN" dirty="0"/>
          </a:p>
          <a:p>
            <a:r>
              <a:rPr lang="zh-CN" altLang="en-US" dirty="0"/>
              <a:t>缺少丰富和功能强大的转换组件</a:t>
            </a:r>
            <a:endParaRPr lang="en-US" altLang="zh-CN" dirty="0"/>
          </a:p>
          <a:p>
            <a:r>
              <a:rPr lang="zh-CN" altLang="en-US" dirty="0"/>
              <a:t>无法灵活的作业编排</a:t>
            </a:r>
            <a:endParaRPr lang="en-US" altLang="zh-CN" dirty="0"/>
          </a:p>
          <a:p>
            <a:r>
              <a:rPr lang="zh-CN" altLang="en-US" dirty="0"/>
              <a:t>要求有便捷的调试环境</a:t>
            </a:r>
            <a:endParaRPr lang="en-US" altLang="zh-CN" dirty="0"/>
          </a:p>
        </p:txBody>
      </p:sp>
      <p:sp>
        <p:nvSpPr>
          <p:cNvPr id="12" name="文本框 11"/>
          <p:cNvSpPr txBox="1"/>
          <p:nvPr/>
        </p:nvSpPr>
        <p:spPr>
          <a:xfrm>
            <a:off x="4417947" y="3219450"/>
            <a:ext cx="3532799" cy="2264851"/>
          </a:xfrm>
          <a:prstGeom prst="rect">
            <a:avLst/>
          </a:prstGeom>
          <a:noFill/>
        </p:spPr>
        <p:txBody>
          <a:bodyPr wrap="square" rtlCol="0">
            <a:spAutoFit/>
          </a:bodyPr>
          <a:lstStyle>
            <a:defPPr>
              <a:defRPr lang="zh-CN"/>
            </a:defPPr>
            <a:lvl1pPr marL="285750" indent="-285750">
              <a:lnSpc>
                <a:spcPct val="150000"/>
              </a:lnSpc>
              <a:buClr>
                <a:srgbClr val="0070C0"/>
              </a:buClr>
              <a:buFont typeface="Arial" panose="020B0604020202020204" pitchFamily="34" charset="0"/>
              <a:buChar char="•"/>
              <a:defRPr kumimoji="1" sz="1600">
                <a:solidFill>
                  <a:schemeClr val="tx1">
                    <a:lumMod val="65000"/>
                    <a:lumOff val="35000"/>
                  </a:schemeClr>
                </a:solidFill>
              </a:defRPr>
            </a:lvl1pPr>
          </a:lstStyle>
          <a:p>
            <a:r>
              <a:rPr lang="zh-CN" altLang="en-US" dirty="0"/>
              <a:t>要求数据处理高性能、高吞吐</a:t>
            </a:r>
            <a:endParaRPr lang="en-US" altLang="zh-CN" dirty="0"/>
          </a:p>
          <a:p>
            <a:r>
              <a:rPr lang="zh-CN" altLang="en-US" dirty="0"/>
              <a:t>要求任务稳定可靠，高可用、自恢复</a:t>
            </a:r>
            <a:endParaRPr lang="en-US" altLang="zh-CN" dirty="0"/>
          </a:p>
          <a:p>
            <a:r>
              <a:rPr lang="zh-CN" altLang="en-US" dirty="0"/>
              <a:t>要求数据处理的过程性状态和统计</a:t>
            </a:r>
            <a:endParaRPr lang="en-US" altLang="zh-CN" dirty="0"/>
          </a:p>
          <a:p>
            <a:r>
              <a:rPr lang="zh-CN" altLang="en-US" dirty="0"/>
              <a:t>要求过程异常的智能告警</a:t>
            </a:r>
            <a:endParaRPr lang="en-US" altLang="zh-CN" dirty="0"/>
          </a:p>
          <a:p>
            <a:r>
              <a:rPr lang="zh-CN" altLang="en-US" dirty="0"/>
              <a:t>需要复杂的调度策略</a:t>
            </a:r>
            <a:endParaRPr lang="en-US" altLang="zh-CN" dirty="0"/>
          </a:p>
        </p:txBody>
      </p:sp>
      <p:sp>
        <p:nvSpPr>
          <p:cNvPr id="13" name="文本框 12"/>
          <p:cNvSpPr txBox="1"/>
          <p:nvPr/>
        </p:nvSpPr>
        <p:spPr>
          <a:xfrm>
            <a:off x="7963446" y="3202770"/>
            <a:ext cx="3387604" cy="2264851"/>
          </a:xfrm>
          <a:prstGeom prst="rect">
            <a:avLst/>
          </a:prstGeom>
          <a:noFill/>
        </p:spPr>
        <p:txBody>
          <a:bodyPr wrap="square" rtlCol="0">
            <a:spAutoFit/>
          </a:bodyPr>
          <a:lstStyle>
            <a:defPPr>
              <a:defRPr lang="zh-CN"/>
            </a:defPPr>
            <a:lvl1pPr marL="285750" indent="-285750">
              <a:lnSpc>
                <a:spcPct val="150000"/>
              </a:lnSpc>
              <a:buClr>
                <a:srgbClr val="0070C0"/>
              </a:buClr>
              <a:buFont typeface="Arial" panose="020B0604020202020204" pitchFamily="34" charset="0"/>
              <a:buChar char="•"/>
              <a:defRPr kumimoji="1" sz="1600">
                <a:solidFill>
                  <a:schemeClr val="tx1">
                    <a:lumMod val="65000"/>
                    <a:lumOff val="35000"/>
                  </a:schemeClr>
                </a:solidFill>
              </a:defRPr>
            </a:lvl1pPr>
          </a:lstStyle>
          <a:p>
            <a:r>
              <a:rPr lang="zh-CN" altLang="en-US" dirty="0"/>
              <a:t>需要运行环境、任务状态的监控告警</a:t>
            </a:r>
            <a:endParaRPr lang="en-US" altLang="zh-CN" dirty="0"/>
          </a:p>
          <a:p>
            <a:r>
              <a:rPr lang="zh-CN" altLang="en-US" dirty="0"/>
              <a:t>需要支持任务迁移</a:t>
            </a:r>
            <a:endParaRPr lang="en-US" altLang="zh-CN" dirty="0"/>
          </a:p>
          <a:p>
            <a:r>
              <a:rPr lang="zh-CN" altLang="en-US" dirty="0"/>
              <a:t>需要日志分析</a:t>
            </a:r>
            <a:endParaRPr lang="en-US" altLang="zh-CN" dirty="0"/>
          </a:p>
          <a:p>
            <a:r>
              <a:rPr lang="zh-CN" altLang="en-US" dirty="0"/>
              <a:t>需要异常处理：重跑、补数</a:t>
            </a:r>
            <a:endParaRPr lang="en-US" altLang="zh-CN" dirty="0"/>
          </a:p>
          <a:p>
            <a:r>
              <a:rPr lang="zh-CN" altLang="en-US" dirty="0"/>
              <a:t>需要数据对账分析</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2376676"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产品定位</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666281" y="1000730"/>
            <a:ext cx="4859437" cy="400110"/>
          </a:xfrm>
          <a:prstGeom prst="rect">
            <a:avLst/>
          </a:prstGeom>
          <a:noFill/>
        </p:spPr>
        <p:txBody>
          <a:bodyPr wrap="square" rtlCol="0">
            <a:spAutoFit/>
          </a:bodyPr>
          <a:lstStyle>
            <a:defPPr>
              <a:defRPr lang="zh-CN"/>
            </a:defPPr>
            <a:lvl1pPr marR="0" fontAlgn="auto">
              <a:spcBef>
                <a:spcPts val="0"/>
              </a:spcBef>
              <a:spcAft>
                <a:spcPts val="0"/>
              </a:spcAft>
              <a:buClrTx/>
              <a:buSzTx/>
              <a:buFontTx/>
              <a:buNone/>
              <a:defRPr sz="2000" b="1">
                <a:solidFill>
                  <a:schemeClr val="bg2">
                    <a:lumMod val="25000"/>
                  </a:schemeClr>
                </a:solidFill>
                <a:latin typeface="思源黑体 CN Medium" panose="020B0400000000000000" pitchFamily="34" charset="-122"/>
                <a:ea typeface="思源黑体 CN Medium" panose="020B0400000000000000" pitchFamily="34" charset="-122"/>
              </a:defRPr>
            </a:lvl1pPr>
          </a:lstStyle>
          <a:p>
            <a:pPr>
              <a:defRPr/>
            </a:pPr>
            <a:r>
              <a:rPr lang="zh-CN" altLang="en-US" dirty="0">
                <a:ea typeface="思源黑体 CN Normal" panose="020B0400000000000000" pitchFamily="34" charset="-122"/>
              </a:rPr>
              <a:t>准确、可靠、高效的现代化数据集成工具</a:t>
            </a:r>
            <a:endParaRPr lang="zh-CN" altLang="en-US" dirty="0">
              <a:ea typeface="思源黑体 CN Normal" panose="020B0400000000000000" pitchFamily="34" charset="-122"/>
            </a:endParaRPr>
          </a:p>
        </p:txBody>
      </p:sp>
      <p:grpSp>
        <p:nvGrpSpPr>
          <p:cNvPr id="12" name="组合 11"/>
          <p:cNvGrpSpPr/>
          <p:nvPr/>
        </p:nvGrpSpPr>
        <p:grpSpPr>
          <a:xfrm>
            <a:off x="1055370" y="1649730"/>
            <a:ext cx="10052050" cy="4468495"/>
            <a:chOff x="1662" y="2582"/>
            <a:chExt cx="15830" cy="7037"/>
          </a:xfrm>
        </p:grpSpPr>
        <p:sp>
          <p:nvSpPr>
            <p:cNvPr id="13" name="文本框 9"/>
            <p:cNvSpPr txBox="1"/>
            <p:nvPr/>
          </p:nvSpPr>
          <p:spPr>
            <a:xfrm>
              <a:off x="8652" y="4647"/>
              <a:ext cx="1881" cy="2327"/>
            </a:xfrm>
            <a:prstGeom prst="rect">
              <a:avLst/>
            </a:prstGeom>
            <a:noFill/>
          </p:spPr>
          <p:txBody>
            <a:bodyPr wrap="square" lIns="0" tIns="0" rIns="0" bIns="0" rtlCol="0">
              <a:spAutoFit/>
            </a:bodyPr>
            <a:lstStyle/>
            <a:p>
              <a:pPr marL="0" lvl="1" algn="ctr"/>
              <a:r>
                <a:rPr lang="zh-CN" altLang="en-US" sz="3200" b="1" dirty="0">
                  <a:solidFill>
                    <a:schemeClr val="dk2">
                      <a:lumMod val="75000"/>
                      <a:lumOff val="25000"/>
                    </a:schemeClr>
                  </a:solidFill>
                  <a:cs typeface="+mn-ea"/>
                  <a:sym typeface="+mn-lt"/>
                </a:rPr>
                <a:t>数据集成工具</a:t>
              </a:r>
              <a:endParaRPr lang="zh-CN" altLang="en-US" sz="3200" b="1" dirty="0">
                <a:solidFill>
                  <a:schemeClr val="dk2">
                    <a:lumMod val="75000"/>
                    <a:lumOff val="25000"/>
                  </a:schemeClr>
                </a:solidFill>
                <a:cs typeface="+mn-ea"/>
                <a:sym typeface="+mn-lt"/>
              </a:endParaRPr>
            </a:p>
          </p:txBody>
        </p:sp>
        <p:sp>
          <p:nvSpPr>
            <p:cNvPr id="14" name="Freeform 8"/>
            <p:cNvSpPr/>
            <p:nvPr/>
          </p:nvSpPr>
          <p:spPr bwMode="auto">
            <a:xfrm>
              <a:off x="7600" y="3219"/>
              <a:ext cx="1881" cy="1566"/>
            </a:xfrm>
            <a:custGeom>
              <a:avLst/>
              <a:gdLst>
                <a:gd name="T0" fmla="*/ 2554 w 3148"/>
                <a:gd name="T1" fmla="*/ 63 h 2616"/>
                <a:gd name="T2" fmla="*/ 1061 w 3148"/>
                <a:gd name="T3" fmla="*/ 402 h 2616"/>
                <a:gd name="T4" fmla="*/ 13 w 3148"/>
                <a:gd name="T5" fmla="*/ 1530 h 2616"/>
                <a:gd name="T6" fmla="*/ 58 w 3148"/>
                <a:gd name="T7" fmla="*/ 1723 h 2616"/>
                <a:gd name="T8" fmla="*/ 2151 w 3148"/>
                <a:gd name="T9" fmla="*/ 2299 h 2616"/>
                <a:gd name="T10" fmla="*/ 2696 w 3148"/>
                <a:gd name="T11" fmla="*/ 187 h 2616"/>
                <a:gd name="T12" fmla="*/ 2554 w 3148"/>
                <a:gd name="T13" fmla="*/ 63 h 2616"/>
              </a:gdLst>
              <a:ahLst/>
              <a:cxnLst>
                <a:cxn ang="0">
                  <a:pos x="T0" y="T1"/>
                </a:cxn>
                <a:cxn ang="0">
                  <a:pos x="T2" y="T3"/>
                </a:cxn>
                <a:cxn ang="0">
                  <a:pos x="T4" y="T5"/>
                </a:cxn>
                <a:cxn ang="0">
                  <a:pos x="T6" y="T7"/>
                </a:cxn>
                <a:cxn ang="0">
                  <a:pos x="T8" y="T9"/>
                </a:cxn>
                <a:cxn ang="0">
                  <a:pos x="T10" y="T11"/>
                </a:cxn>
                <a:cxn ang="0">
                  <a:pos x="T12" y="T13"/>
                </a:cxn>
              </a:cxnLst>
              <a:rect l="0" t="0" r="r" b="b"/>
              <a:pathLst>
                <a:path w="3148" h="2616">
                  <a:moveTo>
                    <a:pt x="2554" y="63"/>
                  </a:moveTo>
                  <a:cubicBezTo>
                    <a:pt x="2123" y="0"/>
                    <a:pt x="1677" y="47"/>
                    <a:pt x="1061" y="402"/>
                  </a:cubicBezTo>
                  <a:cubicBezTo>
                    <a:pt x="445" y="758"/>
                    <a:pt x="161" y="1119"/>
                    <a:pt x="13" y="1530"/>
                  </a:cubicBezTo>
                  <a:cubicBezTo>
                    <a:pt x="0" y="1566"/>
                    <a:pt x="30" y="1673"/>
                    <a:pt x="58" y="1723"/>
                  </a:cubicBezTo>
                  <a:cubicBezTo>
                    <a:pt x="464" y="2426"/>
                    <a:pt x="1602" y="2616"/>
                    <a:pt x="2151" y="2299"/>
                  </a:cubicBezTo>
                  <a:cubicBezTo>
                    <a:pt x="2700" y="1982"/>
                    <a:pt x="3148" y="862"/>
                    <a:pt x="2696" y="187"/>
                  </a:cubicBezTo>
                  <a:cubicBezTo>
                    <a:pt x="2661" y="134"/>
                    <a:pt x="2584" y="67"/>
                    <a:pt x="2554" y="63"/>
                  </a:cubicBezTo>
                  <a:close/>
                </a:path>
              </a:pathLst>
            </a:custGeom>
            <a:solidFill>
              <a:srgbClr val="C00000"/>
            </a:solidFill>
            <a:ln>
              <a:noFill/>
            </a:ln>
            <a:effectLst/>
            <a:extLst>
              <a:ext uri="{AF507438-7753-43E0-B8FC-AC1667EBCBE1}">
                <a14:hiddenEffects xmlns:a14="http://schemas.microsoft.com/office/drawing/2010/main">
                  <a:effectLst>
                    <a:outerShdw blurRad="63500" algn="ctr" rotWithShape="0">
                      <a:schemeClr val="accent3">
                        <a:alpha val="40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pPr>
              <a:endParaRPr lang="zh-CN" altLang="en-US" dirty="0">
                <a:solidFill>
                  <a:srgbClr val="FFFFFF"/>
                </a:solidFill>
                <a:cs typeface="+mn-ea"/>
                <a:sym typeface="+mn-lt"/>
              </a:endParaRPr>
            </a:p>
          </p:txBody>
        </p:sp>
        <p:sp>
          <p:nvSpPr>
            <p:cNvPr id="15" name="TextBox 20"/>
            <p:cNvSpPr txBox="1"/>
            <p:nvPr/>
          </p:nvSpPr>
          <p:spPr>
            <a:xfrm>
              <a:off x="8303" y="3565"/>
              <a:ext cx="475" cy="872"/>
            </a:xfrm>
            <a:prstGeom prst="rect">
              <a:avLst/>
            </a:prstGeom>
            <a:noFill/>
          </p:spPr>
          <p:txBody>
            <a:bodyPr wrap="none" lIns="0" tIns="0" rIns="0" bIns="0" rtlCol="0">
              <a:spAutoFit/>
            </a:bodyPr>
            <a:lstStyle/>
            <a:p>
              <a:pPr algn="ctr"/>
              <a:r>
                <a:rPr lang="en-US" altLang="zh-CN" sz="3600" spc="400" dirty="0">
                  <a:solidFill>
                    <a:schemeClr val="bg1">
                      <a:lumMod val="95000"/>
                    </a:schemeClr>
                  </a:solidFill>
                  <a:cs typeface="+mn-ea"/>
                  <a:sym typeface="+mn-lt"/>
                </a:rPr>
                <a:t>1</a:t>
              </a:r>
              <a:endParaRPr lang="zh-CN" altLang="en-US" sz="3600" spc="400" dirty="0">
                <a:solidFill>
                  <a:schemeClr val="bg1">
                    <a:lumMod val="95000"/>
                  </a:schemeClr>
                </a:solidFill>
                <a:cs typeface="+mn-ea"/>
                <a:sym typeface="+mn-lt"/>
              </a:endParaRPr>
            </a:p>
          </p:txBody>
        </p:sp>
        <p:sp>
          <p:nvSpPr>
            <p:cNvPr id="16" name="Freeform 10"/>
            <p:cNvSpPr/>
            <p:nvPr/>
          </p:nvSpPr>
          <p:spPr bwMode="auto">
            <a:xfrm>
              <a:off x="9746" y="3206"/>
              <a:ext cx="1853" cy="1577"/>
            </a:xfrm>
            <a:custGeom>
              <a:avLst/>
              <a:gdLst>
                <a:gd name="T0" fmla="*/ 3091 w 3103"/>
                <a:gd name="T1" fmla="*/ 1544 h 2630"/>
                <a:gd name="T2" fmla="*/ 2051 w 3103"/>
                <a:gd name="T3" fmla="*/ 421 h 2630"/>
                <a:gd name="T4" fmla="*/ 550 w 3103"/>
                <a:gd name="T5" fmla="*/ 77 h 2630"/>
                <a:gd name="T6" fmla="*/ 406 w 3103"/>
                <a:gd name="T7" fmla="*/ 212 h 2630"/>
                <a:gd name="T8" fmla="*/ 953 w 3103"/>
                <a:gd name="T9" fmla="*/ 2312 h 2630"/>
                <a:gd name="T10" fmla="*/ 3055 w 3103"/>
                <a:gd name="T11" fmla="*/ 1729 h 2630"/>
                <a:gd name="T12" fmla="*/ 3091 w 3103"/>
                <a:gd name="T13" fmla="*/ 1544 h 2630"/>
              </a:gdLst>
              <a:ahLst/>
              <a:cxnLst>
                <a:cxn ang="0">
                  <a:pos x="T0" y="T1"/>
                </a:cxn>
                <a:cxn ang="0">
                  <a:pos x="T2" y="T3"/>
                </a:cxn>
                <a:cxn ang="0">
                  <a:pos x="T4" y="T5"/>
                </a:cxn>
                <a:cxn ang="0">
                  <a:pos x="T6" y="T7"/>
                </a:cxn>
                <a:cxn ang="0">
                  <a:pos x="T8" y="T9"/>
                </a:cxn>
                <a:cxn ang="0">
                  <a:pos x="T10" y="T11"/>
                </a:cxn>
                <a:cxn ang="0">
                  <a:pos x="T12" y="T13"/>
                </a:cxn>
              </a:cxnLst>
              <a:rect l="0" t="0" r="r" b="b"/>
              <a:pathLst>
                <a:path w="3103" h="2630">
                  <a:moveTo>
                    <a:pt x="3091" y="1544"/>
                  </a:moveTo>
                  <a:cubicBezTo>
                    <a:pt x="2930" y="1139"/>
                    <a:pt x="2667" y="777"/>
                    <a:pt x="2051" y="421"/>
                  </a:cubicBezTo>
                  <a:cubicBezTo>
                    <a:pt x="1434" y="65"/>
                    <a:pt x="980" y="0"/>
                    <a:pt x="550" y="77"/>
                  </a:cubicBezTo>
                  <a:cubicBezTo>
                    <a:pt x="512" y="83"/>
                    <a:pt x="434" y="163"/>
                    <a:pt x="406" y="212"/>
                  </a:cubicBezTo>
                  <a:cubicBezTo>
                    <a:pt x="0" y="915"/>
                    <a:pt x="404" y="1995"/>
                    <a:pt x="953" y="2312"/>
                  </a:cubicBezTo>
                  <a:cubicBezTo>
                    <a:pt x="1502" y="2630"/>
                    <a:pt x="2696" y="2457"/>
                    <a:pt x="3055" y="1729"/>
                  </a:cubicBezTo>
                  <a:cubicBezTo>
                    <a:pt x="3083" y="1672"/>
                    <a:pt x="3103" y="1572"/>
                    <a:pt x="3091" y="1544"/>
                  </a:cubicBezTo>
                  <a:close/>
                </a:path>
              </a:pathLst>
            </a:custGeom>
            <a:solidFill>
              <a:schemeClr val="tx1">
                <a:lumMod val="60000"/>
                <a:lumOff val="40000"/>
              </a:schemeClr>
            </a:solidFill>
            <a:ln>
              <a:noFill/>
            </a:ln>
            <a:effectLst/>
            <a:extLst>
              <a:ext uri="{AF507438-7753-43E0-B8FC-AC1667EBCBE1}">
                <a14:hiddenEffects xmlns:a14="http://schemas.microsoft.com/office/drawing/2010/main">
                  <a:effectLst>
                    <a:outerShdw blurRad="63500" algn="ctr" rotWithShape="0">
                      <a:schemeClr val="accent3">
                        <a:alpha val="40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pPr>
              <a:endParaRPr lang="zh-CN" altLang="en-US">
                <a:solidFill>
                  <a:srgbClr val="FFFFFF"/>
                </a:solidFill>
                <a:cs typeface="+mn-ea"/>
                <a:sym typeface="+mn-lt"/>
              </a:endParaRPr>
            </a:p>
          </p:txBody>
        </p:sp>
        <p:sp>
          <p:nvSpPr>
            <p:cNvPr id="17" name="TextBox 20"/>
            <p:cNvSpPr txBox="1"/>
            <p:nvPr/>
          </p:nvSpPr>
          <p:spPr>
            <a:xfrm>
              <a:off x="10435" y="3558"/>
              <a:ext cx="475" cy="872"/>
            </a:xfrm>
            <a:prstGeom prst="rect">
              <a:avLst/>
            </a:prstGeom>
            <a:noFill/>
          </p:spPr>
          <p:txBody>
            <a:bodyPr wrap="none" lIns="0" tIns="0" rIns="0" bIns="0" rtlCol="0">
              <a:spAutoFit/>
            </a:bodyPr>
            <a:lstStyle/>
            <a:p>
              <a:pPr algn="ctr"/>
              <a:r>
                <a:rPr lang="en-US" altLang="zh-CN" sz="3600" spc="400" dirty="0">
                  <a:solidFill>
                    <a:schemeClr val="bg1">
                      <a:lumMod val="95000"/>
                    </a:schemeClr>
                  </a:solidFill>
                  <a:cs typeface="+mn-ea"/>
                  <a:sym typeface="+mn-lt"/>
                </a:rPr>
                <a:t>2</a:t>
              </a:r>
              <a:endParaRPr lang="zh-CN" altLang="en-US" sz="3600" spc="400" dirty="0">
                <a:solidFill>
                  <a:schemeClr val="bg1">
                    <a:lumMod val="95000"/>
                  </a:schemeClr>
                </a:solidFill>
                <a:cs typeface="+mn-ea"/>
                <a:sym typeface="+mn-lt"/>
              </a:endParaRPr>
            </a:p>
          </p:txBody>
        </p:sp>
        <p:sp>
          <p:nvSpPr>
            <p:cNvPr id="18" name="Freeform 5"/>
            <p:cNvSpPr/>
            <p:nvPr/>
          </p:nvSpPr>
          <p:spPr bwMode="auto">
            <a:xfrm>
              <a:off x="11016" y="4882"/>
              <a:ext cx="1305" cy="1860"/>
            </a:xfrm>
            <a:custGeom>
              <a:avLst/>
              <a:gdLst>
                <a:gd name="T0" fmla="*/ 1734 w 2186"/>
                <a:gd name="T1" fmla="*/ 114 h 3106"/>
                <a:gd name="T2" fmla="*/ 2186 w 2186"/>
                <a:gd name="T3" fmla="*/ 1577 h 3106"/>
                <a:gd name="T4" fmla="*/ 1734 w 2186"/>
                <a:gd name="T5" fmla="*/ 3048 h 3106"/>
                <a:gd name="T6" fmla="*/ 1545 w 2186"/>
                <a:gd name="T7" fmla="*/ 3106 h 3106"/>
                <a:gd name="T8" fmla="*/ 0 w 2186"/>
                <a:gd name="T9" fmla="*/ 1581 h 3106"/>
                <a:gd name="T10" fmla="*/ 1556 w 2186"/>
                <a:gd name="T11" fmla="*/ 53 h 3106"/>
                <a:gd name="T12" fmla="*/ 1734 w 2186"/>
                <a:gd name="T13" fmla="*/ 114 h 3106"/>
              </a:gdLst>
              <a:ahLst/>
              <a:cxnLst>
                <a:cxn ang="0">
                  <a:pos x="T0" y="T1"/>
                </a:cxn>
                <a:cxn ang="0">
                  <a:pos x="T2" y="T3"/>
                </a:cxn>
                <a:cxn ang="0">
                  <a:pos x="T4" y="T5"/>
                </a:cxn>
                <a:cxn ang="0">
                  <a:pos x="T6" y="T7"/>
                </a:cxn>
                <a:cxn ang="0">
                  <a:pos x="T8" y="T9"/>
                </a:cxn>
                <a:cxn ang="0">
                  <a:pos x="T10" y="T11"/>
                </a:cxn>
                <a:cxn ang="0">
                  <a:pos x="T12" y="T13"/>
                </a:cxn>
              </a:cxnLst>
              <a:rect l="0" t="0" r="r" b="b"/>
              <a:pathLst>
                <a:path w="2186" h="3106">
                  <a:moveTo>
                    <a:pt x="1734" y="114"/>
                  </a:moveTo>
                  <a:cubicBezTo>
                    <a:pt x="2004" y="456"/>
                    <a:pt x="2186" y="865"/>
                    <a:pt x="2186" y="1577"/>
                  </a:cubicBezTo>
                  <a:cubicBezTo>
                    <a:pt x="2186" y="2288"/>
                    <a:pt x="2016" y="2715"/>
                    <a:pt x="1734" y="3048"/>
                  </a:cubicBezTo>
                  <a:cubicBezTo>
                    <a:pt x="1709" y="3078"/>
                    <a:pt x="1602" y="3106"/>
                    <a:pt x="1545" y="3106"/>
                  </a:cubicBezTo>
                  <a:cubicBezTo>
                    <a:pt x="733" y="3106"/>
                    <a:pt x="0" y="2215"/>
                    <a:pt x="0" y="1581"/>
                  </a:cubicBezTo>
                  <a:cubicBezTo>
                    <a:pt x="0" y="947"/>
                    <a:pt x="746" y="0"/>
                    <a:pt x="1556" y="53"/>
                  </a:cubicBezTo>
                  <a:cubicBezTo>
                    <a:pt x="1619" y="57"/>
                    <a:pt x="1715" y="90"/>
                    <a:pt x="1734" y="114"/>
                  </a:cubicBezTo>
                  <a:close/>
                </a:path>
              </a:pathLst>
            </a:custGeom>
            <a:solidFill>
              <a:schemeClr val="bg2">
                <a:lumMod val="90000"/>
              </a:schemeClr>
            </a:solidFill>
            <a:ln>
              <a:noFill/>
            </a:ln>
            <a:effectLst/>
            <a:extLst>
              <a:ext uri="{AF507438-7753-43E0-B8FC-AC1667EBCBE1}">
                <a14:hiddenEffects xmlns:a14="http://schemas.microsoft.com/office/drawing/2010/main">
                  <a:effectLst>
                    <a:outerShdw blurRad="63500" algn="ctr" rotWithShape="0">
                      <a:schemeClr val="accent3">
                        <a:alpha val="40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pPr>
              <a:endParaRPr lang="zh-CN" altLang="en-US">
                <a:solidFill>
                  <a:schemeClr val="bg1"/>
                </a:solidFill>
                <a:cs typeface="+mn-ea"/>
                <a:sym typeface="+mn-lt"/>
              </a:endParaRPr>
            </a:p>
          </p:txBody>
        </p:sp>
        <p:sp>
          <p:nvSpPr>
            <p:cNvPr id="19" name="TextBox 20"/>
            <p:cNvSpPr txBox="1"/>
            <p:nvPr/>
          </p:nvSpPr>
          <p:spPr>
            <a:xfrm>
              <a:off x="11608" y="5376"/>
              <a:ext cx="475" cy="872"/>
            </a:xfrm>
            <a:prstGeom prst="rect">
              <a:avLst/>
            </a:prstGeom>
            <a:noFill/>
          </p:spPr>
          <p:txBody>
            <a:bodyPr wrap="none" lIns="0" tIns="0" rIns="0" bIns="0" rtlCol="0">
              <a:spAutoFit/>
            </a:bodyPr>
            <a:lstStyle/>
            <a:p>
              <a:pPr algn="ctr"/>
              <a:r>
                <a:rPr lang="en-US" altLang="zh-CN" sz="3600" spc="400" dirty="0">
                  <a:solidFill>
                    <a:schemeClr val="bg1"/>
                  </a:solidFill>
                  <a:cs typeface="+mn-ea"/>
                  <a:sym typeface="+mn-lt"/>
                </a:rPr>
                <a:t>3</a:t>
              </a:r>
              <a:endParaRPr lang="zh-CN" altLang="en-US" sz="3600" spc="400" dirty="0">
                <a:solidFill>
                  <a:schemeClr val="bg1"/>
                </a:solidFill>
                <a:cs typeface="+mn-ea"/>
                <a:sym typeface="+mn-lt"/>
              </a:endParaRPr>
            </a:p>
          </p:txBody>
        </p:sp>
        <p:sp>
          <p:nvSpPr>
            <p:cNvPr id="20" name="Freeform 7"/>
            <p:cNvSpPr/>
            <p:nvPr/>
          </p:nvSpPr>
          <p:spPr bwMode="auto">
            <a:xfrm>
              <a:off x="9746" y="6883"/>
              <a:ext cx="1853" cy="1573"/>
            </a:xfrm>
            <a:custGeom>
              <a:avLst/>
              <a:gdLst>
                <a:gd name="T0" fmla="*/ 3091 w 3103"/>
                <a:gd name="T1" fmla="*/ 1086 h 2629"/>
                <a:gd name="T2" fmla="*/ 2051 w 3103"/>
                <a:gd name="T3" fmla="*/ 2208 h 2629"/>
                <a:gd name="T4" fmla="*/ 550 w 3103"/>
                <a:gd name="T5" fmla="*/ 2553 h 2629"/>
                <a:gd name="T6" fmla="*/ 406 w 3103"/>
                <a:gd name="T7" fmla="*/ 2417 h 2629"/>
                <a:gd name="T8" fmla="*/ 953 w 3103"/>
                <a:gd name="T9" fmla="*/ 317 h 2629"/>
                <a:gd name="T10" fmla="*/ 3055 w 3103"/>
                <a:gd name="T11" fmla="*/ 900 h 2629"/>
                <a:gd name="T12" fmla="*/ 3091 w 3103"/>
                <a:gd name="T13" fmla="*/ 1086 h 2629"/>
              </a:gdLst>
              <a:ahLst/>
              <a:cxnLst>
                <a:cxn ang="0">
                  <a:pos x="T0" y="T1"/>
                </a:cxn>
                <a:cxn ang="0">
                  <a:pos x="T2" y="T3"/>
                </a:cxn>
                <a:cxn ang="0">
                  <a:pos x="T4" y="T5"/>
                </a:cxn>
                <a:cxn ang="0">
                  <a:pos x="T6" y="T7"/>
                </a:cxn>
                <a:cxn ang="0">
                  <a:pos x="T8" y="T9"/>
                </a:cxn>
                <a:cxn ang="0">
                  <a:pos x="T10" y="T11"/>
                </a:cxn>
                <a:cxn ang="0">
                  <a:pos x="T12" y="T13"/>
                </a:cxn>
              </a:cxnLst>
              <a:rect l="0" t="0" r="r" b="b"/>
              <a:pathLst>
                <a:path w="3103" h="2629">
                  <a:moveTo>
                    <a:pt x="3091" y="1086"/>
                  </a:moveTo>
                  <a:cubicBezTo>
                    <a:pt x="2930" y="1490"/>
                    <a:pt x="2667" y="1853"/>
                    <a:pt x="2051" y="2208"/>
                  </a:cubicBezTo>
                  <a:cubicBezTo>
                    <a:pt x="1434" y="2564"/>
                    <a:pt x="980" y="2629"/>
                    <a:pt x="550" y="2553"/>
                  </a:cubicBezTo>
                  <a:cubicBezTo>
                    <a:pt x="512" y="2546"/>
                    <a:pt x="434" y="2467"/>
                    <a:pt x="406" y="2417"/>
                  </a:cubicBezTo>
                  <a:cubicBezTo>
                    <a:pt x="0" y="1714"/>
                    <a:pt x="404" y="634"/>
                    <a:pt x="953" y="317"/>
                  </a:cubicBezTo>
                  <a:cubicBezTo>
                    <a:pt x="1502" y="0"/>
                    <a:pt x="2696" y="172"/>
                    <a:pt x="3055" y="900"/>
                  </a:cubicBezTo>
                  <a:cubicBezTo>
                    <a:pt x="3083" y="957"/>
                    <a:pt x="3103" y="1057"/>
                    <a:pt x="3091" y="1086"/>
                  </a:cubicBezTo>
                  <a:close/>
                </a:path>
              </a:pathLst>
            </a:custGeom>
            <a:solidFill>
              <a:schemeClr val="accent1">
                <a:lumMod val="60000"/>
                <a:lumOff val="40000"/>
              </a:schemeClr>
            </a:solidFill>
            <a:ln>
              <a:noFill/>
            </a:ln>
            <a:effectLst/>
            <a:extLst>
              <a:ext uri="{AF507438-7753-43E0-B8FC-AC1667EBCBE1}">
                <a14:hiddenEffects xmlns:a14="http://schemas.microsoft.com/office/drawing/2010/main">
                  <a:effectLst>
                    <a:outerShdw blurRad="63500" algn="ctr" rotWithShape="0">
                      <a:schemeClr val="accent3">
                        <a:alpha val="40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pPr>
              <a:endParaRPr lang="zh-CN" altLang="en-US">
                <a:solidFill>
                  <a:srgbClr val="FFFFFF"/>
                </a:solidFill>
                <a:cs typeface="+mn-ea"/>
                <a:sym typeface="+mn-lt"/>
              </a:endParaRPr>
            </a:p>
          </p:txBody>
        </p:sp>
        <p:sp>
          <p:nvSpPr>
            <p:cNvPr id="21" name="TextBox 20"/>
            <p:cNvSpPr txBox="1"/>
            <p:nvPr/>
          </p:nvSpPr>
          <p:spPr>
            <a:xfrm>
              <a:off x="10453" y="7226"/>
              <a:ext cx="475" cy="872"/>
            </a:xfrm>
            <a:prstGeom prst="rect">
              <a:avLst/>
            </a:prstGeom>
            <a:noFill/>
          </p:spPr>
          <p:txBody>
            <a:bodyPr wrap="none" lIns="0" tIns="0" rIns="0" bIns="0" rtlCol="0">
              <a:spAutoFit/>
            </a:bodyPr>
            <a:lstStyle/>
            <a:p>
              <a:pPr algn="ctr"/>
              <a:r>
                <a:rPr lang="en-US" altLang="zh-CN" sz="3600" spc="400" dirty="0">
                  <a:solidFill>
                    <a:schemeClr val="bg1">
                      <a:lumMod val="95000"/>
                    </a:schemeClr>
                  </a:solidFill>
                  <a:cs typeface="+mn-ea"/>
                  <a:sym typeface="+mn-lt"/>
                </a:rPr>
                <a:t>4</a:t>
              </a:r>
              <a:endParaRPr lang="zh-CN" altLang="en-US" sz="3600" spc="400" dirty="0">
                <a:solidFill>
                  <a:schemeClr val="bg1">
                    <a:lumMod val="95000"/>
                  </a:schemeClr>
                </a:solidFill>
                <a:cs typeface="+mn-ea"/>
                <a:sym typeface="+mn-lt"/>
              </a:endParaRPr>
            </a:p>
          </p:txBody>
        </p:sp>
        <p:sp>
          <p:nvSpPr>
            <p:cNvPr id="22" name="Freeform 9"/>
            <p:cNvSpPr/>
            <p:nvPr/>
          </p:nvSpPr>
          <p:spPr bwMode="auto">
            <a:xfrm>
              <a:off x="7600" y="6879"/>
              <a:ext cx="1881" cy="1566"/>
            </a:xfrm>
            <a:custGeom>
              <a:avLst/>
              <a:gdLst>
                <a:gd name="T0" fmla="*/ 2554 w 3148"/>
                <a:gd name="T1" fmla="*/ 2553 h 2615"/>
                <a:gd name="T2" fmla="*/ 1061 w 3148"/>
                <a:gd name="T3" fmla="*/ 2213 h 2615"/>
                <a:gd name="T4" fmla="*/ 13 w 3148"/>
                <a:gd name="T5" fmla="*/ 1086 h 2615"/>
                <a:gd name="T6" fmla="*/ 58 w 3148"/>
                <a:gd name="T7" fmla="*/ 893 h 2615"/>
                <a:gd name="T8" fmla="*/ 2151 w 3148"/>
                <a:gd name="T9" fmla="*/ 317 h 2615"/>
                <a:gd name="T10" fmla="*/ 2696 w 3148"/>
                <a:gd name="T11" fmla="*/ 2429 h 2615"/>
                <a:gd name="T12" fmla="*/ 2554 w 3148"/>
                <a:gd name="T13" fmla="*/ 2553 h 2615"/>
              </a:gdLst>
              <a:ahLst/>
              <a:cxnLst>
                <a:cxn ang="0">
                  <a:pos x="T0" y="T1"/>
                </a:cxn>
                <a:cxn ang="0">
                  <a:pos x="T2" y="T3"/>
                </a:cxn>
                <a:cxn ang="0">
                  <a:pos x="T4" y="T5"/>
                </a:cxn>
                <a:cxn ang="0">
                  <a:pos x="T6" y="T7"/>
                </a:cxn>
                <a:cxn ang="0">
                  <a:pos x="T8" y="T9"/>
                </a:cxn>
                <a:cxn ang="0">
                  <a:pos x="T10" y="T11"/>
                </a:cxn>
                <a:cxn ang="0">
                  <a:pos x="T12" y="T13"/>
                </a:cxn>
              </a:cxnLst>
              <a:rect l="0" t="0" r="r" b="b"/>
              <a:pathLst>
                <a:path w="3148" h="2615">
                  <a:moveTo>
                    <a:pt x="2554" y="2553"/>
                  </a:moveTo>
                  <a:cubicBezTo>
                    <a:pt x="2123" y="2615"/>
                    <a:pt x="1678" y="2569"/>
                    <a:pt x="1061" y="2213"/>
                  </a:cubicBezTo>
                  <a:cubicBezTo>
                    <a:pt x="445" y="1857"/>
                    <a:pt x="161" y="1496"/>
                    <a:pt x="13" y="1086"/>
                  </a:cubicBezTo>
                  <a:cubicBezTo>
                    <a:pt x="0" y="1049"/>
                    <a:pt x="30" y="942"/>
                    <a:pt x="58" y="893"/>
                  </a:cubicBezTo>
                  <a:cubicBezTo>
                    <a:pt x="464" y="190"/>
                    <a:pt x="1602" y="0"/>
                    <a:pt x="2151" y="317"/>
                  </a:cubicBezTo>
                  <a:cubicBezTo>
                    <a:pt x="2700" y="634"/>
                    <a:pt x="3148" y="1754"/>
                    <a:pt x="2696" y="2429"/>
                  </a:cubicBezTo>
                  <a:cubicBezTo>
                    <a:pt x="2661" y="2481"/>
                    <a:pt x="2584" y="2548"/>
                    <a:pt x="2554" y="2553"/>
                  </a:cubicBezTo>
                  <a:close/>
                </a:path>
              </a:pathLst>
            </a:custGeom>
            <a:solidFill>
              <a:schemeClr val="accent1"/>
            </a:solidFill>
            <a:ln>
              <a:noFill/>
            </a:ln>
            <a:effectLst/>
            <a:extLst>
              <a:ext uri="{AF507438-7753-43E0-B8FC-AC1667EBCBE1}">
                <a14:hiddenEffects xmlns:a14="http://schemas.microsoft.com/office/drawing/2010/main">
                  <a:effectLst>
                    <a:outerShdw blurRad="63500" algn="ctr" rotWithShape="0">
                      <a:schemeClr val="accent3">
                        <a:alpha val="40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pPr>
              <a:endParaRPr lang="zh-CN" altLang="en-US">
                <a:solidFill>
                  <a:srgbClr val="FFFFFF"/>
                </a:solidFill>
                <a:cs typeface="+mn-ea"/>
                <a:sym typeface="+mn-lt"/>
              </a:endParaRPr>
            </a:p>
          </p:txBody>
        </p:sp>
        <p:sp>
          <p:nvSpPr>
            <p:cNvPr id="23" name="TextBox 20"/>
            <p:cNvSpPr txBox="1"/>
            <p:nvPr/>
          </p:nvSpPr>
          <p:spPr>
            <a:xfrm>
              <a:off x="8315" y="7226"/>
              <a:ext cx="475" cy="872"/>
            </a:xfrm>
            <a:prstGeom prst="rect">
              <a:avLst/>
            </a:prstGeom>
            <a:noFill/>
          </p:spPr>
          <p:txBody>
            <a:bodyPr wrap="none" lIns="0" tIns="0" rIns="0" bIns="0" rtlCol="0">
              <a:spAutoFit/>
            </a:bodyPr>
            <a:lstStyle/>
            <a:p>
              <a:pPr algn="ctr"/>
              <a:r>
                <a:rPr lang="en-US" altLang="zh-CN" sz="3600" spc="400" dirty="0">
                  <a:solidFill>
                    <a:schemeClr val="bg1">
                      <a:lumMod val="95000"/>
                    </a:schemeClr>
                  </a:solidFill>
                  <a:cs typeface="+mn-ea"/>
                  <a:sym typeface="+mn-lt"/>
                </a:rPr>
                <a:t>5</a:t>
              </a:r>
              <a:endParaRPr lang="zh-CN" altLang="en-US" sz="3600" spc="400" dirty="0">
                <a:solidFill>
                  <a:schemeClr val="bg1">
                    <a:lumMod val="95000"/>
                  </a:schemeClr>
                </a:solidFill>
                <a:cs typeface="+mn-ea"/>
                <a:sym typeface="+mn-lt"/>
              </a:endParaRPr>
            </a:p>
          </p:txBody>
        </p:sp>
        <p:sp>
          <p:nvSpPr>
            <p:cNvPr id="24" name="Freeform 6"/>
            <p:cNvSpPr/>
            <p:nvPr/>
          </p:nvSpPr>
          <p:spPr bwMode="auto">
            <a:xfrm>
              <a:off x="6879" y="4882"/>
              <a:ext cx="1305" cy="1860"/>
            </a:xfrm>
            <a:custGeom>
              <a:avLst/>
              <a:gdLst>
                <a:gd name="T0" fmla="*/ 452 w 2187"/>
                <a:gd name="T1" fmla="*/ 114 h 3106"/>
                <a:gd name="T2" fmla="*/ 0 w 2187"/>
                <a:gd name="T3" fmla="*/ 1577 h 3106"/>
                <a:gd name="T4" fmla="*/ 452 w 2187"/>
                <a:gd name="T5" fmla="*/ 3048 h 3106"/>
                <a:gd name="T6" fmla="*/ 642 w 2187"/>
                <a:gd name="T7" fmla="*/ 3106 h 3106"/>
                <a:gd name="T8" fmla="*/ 2187 w 2187"/>
                <a:gd name="T9" fmla="*/ 1581 h 3106"/>
                <a:gd name="T10" fmla="*/ 631 w 2187"/>
                <a:gd name="T11" fmla="*/ 53 h 3106"/>
                <a:gd name="T12" fmla="*/ 452 w 2187"/>
                <a:gd name="T13" fmla="*/ 114 h 3106"/>
              </a:gdLst>
              <a:ahLst/>
              <a:cxnLst>
                <a:cxn ang="0">
                  <a:pos x="T0" y="T1"/>
                </a:cxn>
                <a:cxn ang="0">
                  <a:pos x="T2" y="T3"/>
                </a:cxn>
                <a:cxn ang="0">
                  <a:pos x="T4" y="T5"/>
                </a:cxn>
                <a:cxn ang="0">
                  <a:pos x="T6" y="T7"/>
                </a:cxn>
                <a:cxn ang="0">
                  <a:pos x="T8" y="T9"/>
                </a:cxn>
                <a:cxn ang="0">
                  <a:pos x="T10" y="T11"/>
                </a:cxn>
                <a:cxn ang="0">
                  <a:pos x="T12" y="T13"/>
                </a:cxn>
              </a:cxnLst>
              <a:rect l="0" t="0" r="r" b="b"/>
              <a:pathLst>
                <a:path w="2187" h="3106">
                  <a:moveTo>
                    <a:pt x="452" y="114"/>
                  </a:moveTo>
                  <a:cubicBezTo>
                    <a:pt x="183" y="456"/>
                    <a:pt x="0" y="865"/>
                    <a:pt x="0" y="1577"/>
                  </a:cubicBezTo>
                  <a:cubicBezTo>
                    <a:pt x="0" y="2288"/>
                    <a:pt x="171" y="2715"/>
                    <a:pt x="452" y="3048"/>
                  </a:cubicBezTo>
                  <a:cubicBezTo>
                    <a:pt x="477" y="3078"/>
                    <a:pt x="584" y="3106"/>
                    <a:pt x="642" y="3106"/>
                  </a:cubicBezTo>
                  <a:cubicBezTo>
                    <a:pt x="1454" y="3106"/>
                    <a:pt x="2187" y="2215"/>
                    <a:pt x="2187" y="1581"/>
                  </a:cubicBezTo>
                  <a:cubicBezTo>
                    <a:pt x="2187" y="947"/>
                    <a:pt x="1441" y="0"/>
                    <a:pt x="631" y="53"/>
                  </a:cubicBezTo>
                  <a:cubicBezTo>
                    <a:pt x="568" y="57"/>
                    <a:pt x="471" y="90"/>
                    <a:pt x="452" y="114"/>
                  </a:cubicBezTo>
                  <a:close/>
                </a:path>
              </a:pathLst>
            </a:custGeom>
            <a:solidFill>
              <a:schemeClr val="accent2">
                <a:lumMod val="60000"/>
                <a:lumOff val="40000"/>
              </a:schemeClr>
            </a:solidFill>
            <a:ln>
              <a:noFill/>
            </a:ln>
            <a:effectLst/>
            <a:extLst>
              <a:ext uri="{AF507438-7753-43E0-B8FC-AC1667EBCBE1}">
                <a14:hiddenEffects xmlns:a14="http://schemas.microsoft.com/office/drawing/2010/main">
                  <a:effectLst>
                    <a:outerShdw blurRad="63500" algn="ctr" rotWithShape="0">
                      <a:schemeClr val="accent3">
                        <a:alpha val="40000"/>
                      </a:scheme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pPr>
              <a:endParaRPr lang="zh-CN" altLang="en-US">
                <a:solidFill>
                  <a:schemeClr val="bg1"/>
                </a:solidFill>
                <a:cs typeface="+mn-ea"/>
                <a:sym typeface="+mn-lt"/>
              </a:endParaRPr>
            </a:p>
          </p:txBody>
        </p:sp>
        <p:sp>
          <p:nvSpPr>
            <p:cNvPr id="25" name="TextBox 20"/>
            <p:cNvSpPr txBox="1"/>
            <p:nvPr/>
          </p:nvSpPr>
          <p:spPr>
            <a:xfrm>
              <a:off x="7294" y="5376"/>
              <a:ext cx="475" cy="872"/>
            </a:xfrm>
            <a:prstGeom prst="rect">
              <a:avLst/>
            </a:prstGeom>
            <a:noFill/>
          </p:spPr>
          <p:txBody>
            <a:bodyPr wrap="none" lIns="0" tIns="0" rIns="0" bIns="0" rtlCol="0">
              <a:spAutoFit/>
            </a:bodyPr>
            <a:lstStyle/>
            <a:p>
              <a:pPr algn="ctr"/>
              <a:r>
                <a:rPr lang="en-US" altLang="zh-CN" sz="3600" spc="400" dirty="0">
                  <a:solidFill>
                    <a:schemeClr val="bg1"/>
                  </a:solidFill>
                  <a:cs typeface="+mn-ea"/>
                  <a:sym typeface="+mn-lt"/>
                </a:rPr>
                <a:t>6</a:t>
              </a:r>
              <a:endParaRPr lang="zh-CN" altLang="en-US" sz="3600" spc="400" dirty="0">
                <a:solidFill>
                  <a:schemeClr val="bg1"/>
                </a:solidFill>
                <a:cs typeface="+mn-ea"/>
                <a:sym typeface="+mn-lt"/>
              </a:endParaRPr>
            </a:p>
          </p:txBody>
        </p:sp>
        <p:sp>
          <p:nvSpPr>
            <p:cNvPr id="26" name="TextBox 19"/>
            <p:cNvSpPr txBox="1"/>
            <p:nvPr/>
          </p:nvSpPr>
          <p:spPr>
            <a:xfrm>
              <a:off x="4149" y="2582"/>
              <a:ext cx="3416" cy="485"/>
            </a:xfrm>
            <a:prstGeom prst="rect">
              <a:avLst/>
            </a:prstGeom>
            <a:noFill/>
          </p:spPr>
          <p:txBody>
            <a:bodyPr wrap="square" lIns="0" tIns="0" rIns="0" bIns="0" rtlCol="0">
              <a:spAutoFit/>
            </a:bodyPr>
            <a:lstStyle/>
            <a:p>
              <a:pPr algn="r"/>
              <a:r>
                <a:rPr lang="zh-CN" altLang="en-US" sz="2000" dirty="0">
                  <a:solidFill>
                    <a:schemeClr val="dk2">
                      <a:lumMod val="65000"/>
                      <a:lumOff val="35000"/>
                    </a:schemeClr>
                  </a:solidFill>
                  <a:cs typeface="+mn-ea"/>
                  <a:sym typeface="+mn-lt"/>
                </a:rPr>
                <a:t>数据准确性</a:t>
              </a:r>
              <a:endParaRPr lang="zh-CN" altLang="en-US" sz="2000" dirty="0">
                <a:solidFill>
                  <a:schemeClr val="dk2">
                    <a:lumMod val="65000"/>
                    <a:lumOff val="35000"/>
                  </a:schemeClr>
                </a:solidFill>
                <a:cs typeface="+mn-ea"/>
                <a:sym typeface="+mn-lt"/>
              </a:endParaRPr>
            </a:p>
          </p:txBody>
        </p:sp>
        <p:sp>
          <p:nvSpPr>
            <p:cNvPr id="27" name="TextBox 106"/>
            <p:cNvSpPr txBox="1"/>
            <p:nvPr/>
          </p:nvSpPr>
          <p:spPr>
            <a:xfrm>
              <a:off x="2848" y="3186"/>
              <a:ext cx="4717" cy="710"/>
            </a:xfrm>
            <a:prstGeom prst="rect">
              <a:avLst/>
            </a:prstGeom>
            <a:noFill/>
          </p:spPr>
          <p:txBody>
            <a:bodyPr wrap="square" lIns="0" tIns="0" rIns="0" bIns="0" rtlCol="0">
              <a:spAutoFit/>
            </a:bodyPr>
            <a:lstStyle/>
            <a:p>
              <a:pPr algn="r">
                <a:lnSpc>
                  <a:spcPct val="100000"/>
                </a:lnSpc>
              </a:pPr>
              <a:r>
                <a:rPr lang="zh-CN" altLang="en-US" sz="1465" dirty="0">
                  <a:solidFill>
                    <a:schemeClr val="dk2">
                      <a:lumMod val="65000"/>
                      <a:lumOff val="35000"/>
                    </a:schemeClr>
                  </a:solidFill>
                  <a:cs typeface="+mn-ea"/>
                  <a:sym typeface="+mn-lt"/>
                </a:rPr>
                <a:t>组件级别的输入输出统计信息，最大程度保障每个处理节点的数据质量。</a:t>
              </a:r>
              <a:endParaRPr lang="en-US" altLang="zh-CN" sz="1465" dirty="0">
                <a:solidFill>
                  <a:schemeClr val="dk2">
                    <a:lumMod val="65000"/>
                    <a:lumOff val="35000"/>
                  </a:schemeClr>
                </a:solidFill>
                <a:cs typeface="+mn-ea"/>
                <a:sym typeface="+mn-lt"/>
              </a:endParaRPr>
            </a:p>
          </p:txBody>
        </p:sp>
        <p:sp>
          <p:nvSpPr>
            <p:cNvPr id="28" name="TextBox 19"/>
            <p:cNvSpPr txBox="1"/>
            <p:nvPr/>
          </p:nvSpPr>
          <p:spPr>
            <a:xfrm>
              <a:off x="11816" y="2582"/>
              <a:ext cx="2792" cy="484"/>
            </a:xfrm>
            <a:prstGeom prst="rect">
              <a:avLst/>
            </a:prstGeom>
            <a:noFill/>
          </p:spPr>
          <p:txBody>
            <a:bodyPr wrap="square" lIns="0" tIns="0" rIns="0" bIns="0" rtlCol="0">
              <a:spAutoFit/>
            </a:bodyPr>
            <a:lstStyle/>
            <a:p>
              <a:r>
                <a:rPr lang="zh-CN" altLang="en-US" sz="2000" dirty="0">
                  <a:solidFill>
                    <a:schemeClr val="dk2">
                      <a:lumMod val="65000"/>
                      <a:lumOff val="35000"/>
                    </a:schemeClr>
                  </a:solidFill>
                  <a:cs typeface="+mn-ea"/>
                  <a:sym typeface="+mn-lt"/>
                </a:rPr>
                <a:t>流程可靠性</a:t>
              </a:r>
              <a:endParaRPr lang="zh-CN" altLang="en-US" sz="2000" dirty="0">
                <a:solidFill>
                  <a:schemeClr val="dk2">
                    <a:lumMod val="65000"/>
                    <a:lumOff val="35000"/>
                  </a:schemeClr>
                </a:solidFill>
                <a:cs typeface="+mn-ea"/>
                <a:sym typeface="+mn-lt"/>
              </a:endParaRPr>
            </a:p>
          </p:txBody>
        </p:sp>
        <p:sp>
          <p:nvSpPr>
            <p:cNvPr id="29" name="TextBox 106"/>
            <p:cNvSpPr txBox="1"/>
            <p:nvPr/>
          </p:nvSpPr>
          <p:spPr>
            <a:xfrm>
              <a:off x="11816" y="3186"/>
              <a:ext cx="4536" cy="710"/>
            </a:xfrm>
            <a:prstGeom prst="rect">
              <a:avLst/>
            </a:prstGeom>
            <a:noFill/>
          </p:spPr>
          <p:txBody>
            <a:bodyPr wrap="square" lIns="0" tIns="0" rIns="0" bIns="0" rtlCol="0">
              <a:spAutoFit/>
            </a:bodyPr>
            <a:lstStyle/>
            <a:p>
              <a:pPr algn="just">
                <a:lnSpc>
                  <a:spcPct val="100000"/>
                </a:lnSpc>
              </a:pPr>
              <a:r>
                <a:rPr lang="zh-CN" altLang="en-US" sz="1465" dirty="0">
                  <a:solidFill>
                    <a:schemeClr val="dk2">
                      <a:lumMod val="65000"/>
                      <a:lumOff val="35000"/>
                    </a:schemeClr>
                  </a:solidFill>
                  <a:cs typeface="+mn-ea"/>
                  <a:sym typeface="+mn-lt"/>
                </a:rPr>
                <a:t>实时智能的流程运行监控告警，结合重跑补数等业务功能加强可靠性。</a:t>
              </a:r>
              <a:endParaRPr lang="en-US" altLang="zh-CN" sz="1465" dirty="0">
                <a:solidFill>
                  <a:schemeClr val="dk2">
                    <a:lumMod val="65000"/>
                    <a:lumOff val="35000"/>
                  </a:schemeClr>
                </a:solidFill>
                <a:cs typeface="+mn-ea"/>
                <a:sym typeface="+mn-lt"/>
              </a:endParaRPr>
            </a:p>
          </p:txBody>
        </p:sp>
        <p:sp>
          <p:nvSpPr>
            <p:cNvPr id="30" name="TextBox 19"/>
            <p:cNvSpPr txBox="1"/>
            <p:nvPr/>
          </p:nvSpPr>
          <p:spPr>
            <a:xfrm>
              <a:off x="12956" y="5204"/>
              <a:ext cx="2792" cy="484"/>
            </a:xfrm>
            <a:prstGeom prst="rect">
              <a:avLst/>
            </a:prstGeom>
            <a:noFill/>
          </p:spPr>
          <p:txBody>
            <a:bodyPr wrap="square" lIns="0" tIns="0" rIns="0" bIns="0" rtlCol="0">
              <a:spAutoFit/>
            </a:bodyPr>
            <a:lstStyle/>
            <a:p>
              <a:r>
                <a:rPr lang="zh-CN" altLang="en-US" sz="2000" dirty="0">
                  <a:solidFill>
                    <a:schemeClr val="dk2">
                      <a:lumMod val="65000"/>
                      <a:lumOff val="35000"/>
                    </a:schemeClr>
                  </a:solidFill>
                  <a:cs typeface="+mn-ea"/>
                  <a:sym typeface="+mn-lt"/>
                </a:rPr>
                <a:t>高性能</a:t>
              </a:r>
              <a:endParaRPr lang="zh-CN" altLang="en-US" sz="2000" dirty="0">
                <a:solidFill>
                  <a:schemeClr val="dk2">
                    <a:lumMod val="65000"/>
                    <a:lumOff val="35000"/>
                  </a:schemeClr>
                </a:solidFill>
                <a:cs typeface="+mn-ea"/>
                <a:sym typeface="+mn-lt"/>
              </a:endParaRPr>
            </a:p>
          </p:txBody>
        </p:sp>
        <p:sp>
          <p:nvSpPr>
            <p:cNvPr id="31" name="TextBox 106"/>
            <p:cNvSpPr txBox="1"/>
            <p:nvPr/>
          </p:nvSpPr>
          <p:spPr>
            <a:xfrm>
              <a:off x="12956" y="5808"/>
              <a:ext cx="4536" cy="710"/>
            </a:xfrm>
            <a:prstGeom prst="rect">
              <a:avLst/>
            </a:prstGeom>
            <a:noFill/>
          </p:spPr>
          <p:txBody>
            <a:bodyPr wrap="square" lIns="0" tIns="0" rIns="0" bIns="0" rtlCol="0">
              <a:spAutoFit/>
            </a:bodyPr>
            <a:lstStyle/>
            <a:p>
              <a:pPr algn="just">
                <a:lnSpc>
                  <a:spcPct val="100000"/>
                </a:lnSpc>
              </a:pPr>
              <a:r>
                <a:rPr lang="zh-CN" altLang="en-US" sz="1465" dirty="0">
                  <a:solidFill>
                    <a:schemeClr val="dk2">
                      <a:lumMod val="65000"/>
                      <a:lumOff val="35000"/>
                    </a:schemeClr>
                  </a:solidFill>
                  <a:cs typeface="+mn-ea"/>
                  <a:sym typeface="+mn-lt"/>
                </a:rPr>
                <a:t>分布式多节点多线程异步</a:t>
              </a:r>
              <a:r>
                <a:rPr lang="en-US" altLang="zh-CN" sz="1465" dirty="0">
                  <a:solidFill>
                    <a:schemeClr val="dk2">
                      <a:lumMod val="65000"/>
                      <a:lumOff val="35000"/>
                    </a:schemeClr>
                  </a:solidFill>
                  <a:cs typeface="+mn-ea"/>
                  <a:sym typeface="+mn-lt"/>
                </a:rPr>
                <a:t>+</a:t>
              </a:r>
              <a:r>
                <a:rPr lang="zh-CN" altLang="en-US" sz="1465" dirty="0">
                  <a:solidFill>
                    <a:schemeClr val="dk2">
                      <a:lumMod val="65000"/>
                      <a:lumOff val="35000"/>
                    </a:schemeClr>
                  </a:solidFill>
                  <a:cs typeface="+mn-ea"/>
                  <a:sym typeface="+mn-lt"/>
                </a:rPr>
                <a:t>内存计算</a:t>
              </a:r>
              <a:r>
                <a:rPr lang="en-US" altLang="zh-CN" sz="1465" dirty="0">
                  <a:solidFill>
                    <a:schemeClr val="dk2">
                      <a:lumMod val="65000"/>
                      <a:lumOff val="35000"/>
                    </a:schemeClr>
                  </a:solidFill>
                  <a:cs typeface="+mn-ea"/>
                  <a:sym typeface="+mn-lt"/>
                </a:rPr>
                <a:t>+</a:t>
              </a:r>
              <a:r>
                <a:rPr lang="zh-CN" altLang="en-US" sz="1465" dirty="0">
                  <a:solidFill>
                    <a:schemeClr val="dk2">
                      <a:lumMod val="65000"/>
                      <a:lumOff val="35000"/>
                    </a:schemeClr>
                  </a:solidFill>
                  <a:cs typeface="+mn-ea"/>
                  <a:sym typeface="+mn-lt"/>
                </a:rPr>
                <a:t>批量装载，提高吞吐量。</a:t>
              </a:r>
              <a:endParaRPr lang="en-US" altLang="zh-CN" sz="1465" dirty="0">
                <a:solidFill>
                  <a:schemeClr val="dk2">
                    <a:lumMod val="65000"/>
                    <a:lumOff val="35000"/>
                  </a:schemeClr>
                </a:solidFill>
                <a:cs typeface="+mn-ea"/>
                <a:sym typeface="+mn-lt"/>
              </a:endParaRPr>
            </a:p>
          </p:txBody>
        </p:sp>
        <p:sp>
          <p:nvSpPr>
            <p:cNvPr id="32" name="TextBox 19"/>
            <p:cNvSpPr txBox="1"/>
            <p:nvPr/>
          </p:nvSpPr>
          <p:spPr>
            <a:xfrm>
              <a:off x="11816" y="8304"/>
              <a:ext cx="2792" cy="484"/>
            </a:xfrm>
            <a:prstGeom prst="rect">
              <a:avLst/>
            </a:prstGeom>
            <a:noFill/>
          </p:spPr>
          <p:txBody>
            <a:bodyPr wrap="square" lIns="0" tIns="0" rIns="0" bIns="0" rtlCol="0">
              <a:spAutoFit/>
            </a:bodyPr>
            <a:lstStyle/>
            <a:p>
              <a:r>
                <a:rPr lang="zh-CN" altLang="en-US" sz="2000" dirty="0">
                  <a:solidFill>
                    <a:schemeClr val="dk2">
                      <a:lumMod val="65000"/>
                      <a:lumOff val="35000"/>
                    </a:schemeClr>
                  </a:solidFill>
                  <a:cs typeface="+mn-ea"/>
                  <a:sym typeface="+mn-lt"/>
                </a:rPr>
                <a:t>高可用</a:t>
              </a:r>
              <a:endParaRPr lang="zh-CN" altLang="en-US" sz="2000" dirty="0">
                <a:solidFill>
                  <a:schemeClr val="dk2">
                    <a:lumMod val="65000"/>
                    <a:lumOff val="35000"/>
                  </a:schemeClr>
                </a:solidFill>
                <a:cs typeface="+mn-ea"/>
                <a:sym typeface="+mn-lt"/>
              </a:endParaRPr>
            </a:p>
          </p:txBody>
        </p:sp>
        <p:sp>
          <p:nvSpPr>
            <p:cNvPr id="33" name="TextBox 106"/>
            <p:cNvSpPr txBox="1"/>
            <p:nvPr/>
          </p:nvSpPr>
          <p:spPr>
            <a:xfrm>
              <a:off x="11816" y="8909"/>
              <a:ext cx="4536" cy="710"/>
            </a:xfrm>
            <a:prstGeom prst="rect">
              <a:avLst/>
            </a:prstGeom>
            <a:noFill/>
          </p:spPr>
          <p:txBody>
            <a:bodyPr wrap="square" lIns="0" tIns="0" rIns="0" bIns="0" rtlCol="0">
              <a:spAutoFit/>
            </a:bodyPr>
            <a:lstStyle/>
            <a:p>
              <a:pPr algn="just">
                <a:lnSpc>
                  <a:spcPct val="100000"/>
                </a:lnSpc>
              </a:pPr>
              <a:r>
                <a:rPr lang="zh-CN" altLang="en-US" sz="1465" dirty="0">
                  <a:solidFill>
                    <a:schemeClr val="dk2">
                      <a:lumMod val="65000"/>
                      <a:lumOff val="35000"/>
                    </a:schemeClr>
                  </a:solidFill>
                  <a:cs typeface="+mn-ea"/>
                  <a:sym typeface="+mn-lt"/>
                </a:rPr>
                <a:t>集群模式高容错自恢复，持续稳定数据集成。</a:t>
              </a:r>
              <a:endParaRPr lang="en-US" altLang="zh-CN" sz="1465" dirty="0">
                <a:solidFill>
                  <a:schemeClr val="dk2">
                    <a:lumMod val="65000"/>
                    <a:lumOff val="35000"/>
                  </a:schemeClr>
                </a:solidFill>
                <a:cs typeface="+mn-ea"/>
                <a:sym typeface="+mn-lt"/>
              </a:endParaRPr>
            </a:p>
          </p:txBody>
        </p:sp>
        <p:sp>
          <p:nvSpPr>
            <p:cNvPr id="34" name="TextBox 19"/>
            <p:cNvSpPr txBox="1"/>
            <p:nvPr/>
          </p:nvSpPr>
          <p:spPr>
            <a:xfrm>
              <a:off x="4773" y="8304"/>
              <a:ext cx="2792" cy="484"/>
            </a:xfrm>
            <a:prstGeom prst="rect">
              <a:avLst/>
            </a:prstGeom>
            <a:noFill/>
          </p:spPr>
          <p:txBody>
            <a:bodyPr wrap="square" lIns="0" tIns="0" rIns="0" bIns="0" rtlCol="0">
              <a:spAutoFit/>
            </a:bodyPr>
            <a:lstStyle/>
            <a:p>
              <a:pPr algn="r"/>
              <a:r>
                <a:rPr lang="zh-CN" altLang="en-US" sz="2000" dirty="0">
                  <a:solidFill>
                    <a:schemeClr val="dk2">
                      <a:lumMod val="65000"/>
                      <a:lumOff val="35000"/>
                    </a:schemeClr>
                  </a:solidFill>
                  <a:cs typeface="+mn-ea"/>
                  <a:sym typeface="+mn-lt"/>
                </a:rPr>
                <a:t>现代化</a:t>
              </a:r>
              <a:endParaRPr lang="zh-CN" altLang="en-US" sz="2000" dirty="0">
                <a:solidFill>
                  <a:schemeClr val="dk2">
                    <a:lumMod val="65000"/>
                    <a:lumOff val="35000"/>
                  </a:schemeClr>
                </a:solidFill>
                <a:cs typeface="+mn-ea"/>
                <a:sym typeface="+mn-lt"/>
              </a:endParaRPr>
            </a:p>
          </p:txBody>
        </p:sp>
        <p:sp>
          <p:nvSpPr>
            <p:cNvPr id="35" name="TextBox 106"/>
            <p:cNvSpPr txBox="1"/>
            <p:nvPr/>
          </p:nvSpPr>
          <p:spPr>
            <a:xfrm>
              <a:off x="2848" y="8909"/>
              <a:ext cx="4729" cy="710"/>
            </a:xfrm>
            <a:prstGeom prst="rect">
              <a:avLst/>
            </a:prstGeom>
            <a:noFill/>
          </p:spPr>
          <p:txBody>
            <a:bodyPr wrap="square" lIns="0" tIns="0" rIns="0" bIns="0" rtlCol="0">
              <a:spAutoFit/>
            </a:bodyPr>
            <a:lstStyle/>
            <a:p>
              <a:pPr algn="r">
                <a:lnSpc>
                  <a:spcPct val="100000"/>
                </a:lnSpc>
              </a:pPr>
              <a:r>
                <a:rPr lang="zh-CN" altLang="en-US" sz="1465" dirty="0">
                  <a:solidFill>
                    <a:schemeClr val="dk2">
                      <a:lumMod val="65000"/>
                      <a:lumOff val="35000"/>
                    </a:schemeClr>
                  </a:solidFill>
                  <a:cs typeface="+mn-ea"/>
                  <a:sym typeface="+mn-lt"/>
                </a:rPr>
                <a:t>扩展大数据组件，对接实时数仓、数据湖等架构，面向现代化数据业务</a:t>
              </a:r>
              <a:endParaRPr lang="en-US" altLang="zh-CN" sz="1465" dirty="0">
                <a:solidFill>
                  <a:schemeClr val="dk2">
                    <a:lumMod val="65000"/>
                    <a:lumOff val="35000"/>
                  </a:schemeClr>
                </a:solidFill>
                <a:cs typeface="+mn-ea"/>
                <a:sym typeface="+mn-lt"/>
              </a:endParaRPr>
            </a:p>
          </p:txBody>
        </p:sp>
        <p:sp>
          <p:nvSpPr>
            <p:cNvPr id="36" name="TextBox 19"/>
            <p:cNvSpPr txBox="1"/>
            <p:nvPr/>
          </p:nvSpPr>
          <p:spPr>
            <a:xfrm>
              <a:off x="3394" y="5207"/>
              <a:ext cx="2792" cy="484"/>
            </a:xfrm>
            <a:prstGeom prst="rect">
              <a:avLst/>
            </a:prstGeom>
            <a:noFill/>
          </p:spPr>
          <p:txBody>
            <a:bodyPr wrap="square" lIns="0" tIns="0" rIns="0" bIns="0" rtlCol="0">
              <a:spAutoFit/>
            </a:bodyPr>
            <a:lstStyle/>
            <a:p>
              <a:pPr algn="r"/>
              <a:r>
                <a:rPr lang="zh-CN" altLang="en-US" sz="2000" dirty="0">
                  <a:solidFill>
                    <a:schemeClr val="dk2">
                      <a:lumMod val="65000"/>
                      <a:lumOff val="35000"/>
                    </a:schemeClr>
                  </a:solidFill>
                  <a:cs typeface="+mn-ea"/>
                  <a:sym typeface="+mn-lt"/>
                </a:rPr>
                <a:t>可扩展</a:t>
              </a:r>
              <a:endParaRPr lang="zh-CN" altLang="en-US" sz="2000" dirty="0">
                <a:solidFill>
                  <a:schemeClr val="dk2">
                    <a:lumMod val="65000"/>
                    <a:lumOff val="35000"/>
                  </a:schemeClr>
                </a:solidFill>
                <a:cs typeface="+mn-ea"/>
                <a:sym typeface="+mn-lt"/>
              </a:endParaRPr>
            </a:p>
          </p:txBody>
        </p:sp>
        <p:sp>
          <p:nvSpPr>
            <p:cNvPr id="37" name="TextBox 106"/>
            <p:cNvSpPr txBox="1"/>
            <p:nvPr/>
          </p:nvSpPr>
          <p:spPr>
            <a:xfrm>
              <a:off x="1662" y="5811"/>
              <a:ext cx="4717" cy="710"/>
            </a:xfrm>
            <a:prstGeom prst="rect">
              <a:avLst/>
            </a:prstGeom>
            <a:noFill/>
          </p:spPr>
          <p:txBody>
            <a:bodyPr wrap="square" lIns="0" tIns="0" rIns="0" bIns="0" rtlCol="0">
              <a:spAutoFit/>
            </a:bodyPr>
            <a:lstStyle/>
            <a:p>
              <a:pPr algn="r">
                <a:lnSpc>
                  <a:spcPct val="100000"/>
                </a:lnSpc>
              </a:pPr>
              <a:r>
                <a:rPr lang="zh-CN" altLang="en-US" sz="1465" dirty="0">
                  <a:solidFill>
                    <a:schemeClr val="dk2">
                      <a:lumMod val="65000"/>
                      <a:lumOff val="35000"/>
                    </a:schemeClr>
                  </a:solidFill>
                  <a:cs typeface="+mn-ea"/>
                  <a:sym typeface="+mn-lt"/>
                </a:rPr>
                <a:t>多层次灵活的自定义扩展，快速适配数据源、快速接入和开发处理逻辑</a:t>
              </a:r>
              <a:endParaRPr lang="en-US" altLang="zh-CN" sz="1465" dirty="0">
                <a:solidFill>
                  <a:schemeClr val="dk2">
                    <a:lumMod val="65000"/>
                    <a:lumOff val="35000"/>
                  </a:schemeClr>
                </a:solidFill>
                <a:cs typeface="+mn-ea"/>
                <a:sym typeface="+mn-l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对角圆角 45"/>
          <p:cNvSpPr/>
          <p:nvPr/>
        </p:nvSpPr>
        <p:spPr>
          <a:xfrm>
            <a:off x="8830554"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46" name="矩形: 对角圆角 45"/>
          <p:cNvSpPr/>
          <p:nvPr/>
        </p:nvSpPr>
        <p:spPr>
          <a:xfrm>
            <a:off x="6307699"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7" name="矩形: 对角圆角 45"/>
          <p:cNvSpPr/>
          <p:nvPr/>
        </p:nvSpPr>
        <p:spPr>
          <a:xfrm>
            <a:off x="3825484" y="3007284"/>
            <a:ext cx="2341922" cy="2052198"/>
          </a:xfrm>
          <a:prstGeom prst="round2DiagRect">
            <a:avLst/>
          </a:prstGeom>
          <a:solidFill>
            <a:srgbClr val="DF2525"/>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highlight>
                <a:srgbClr val="DE2525"/>
              </a:highlight>
              <a:cs typeface="+mn-ea"/>
              <a:sym typeface="+mn-lt"/>
            </a:endParaRPr>
          </a:p>
        </p:txBody>
      </p:sp>
      <p:sp>
        <p:nvSpPr>
          <p:cNvPr id="9" name="矩形: 对角圆角 45"/>
          <p:cNvSpPr/>
          <p:nvPr/>
        </p:nvSpPr>
        <p:spPr>
          <a:xfrm>
            <a:off x="1302629" y="3007284"/>
            <a:ext cx="2341922" cy="2052198"/>
          </a:xfrm>
          <a:prstGeom prst="round2DiagRect">
            <a:avLst/>
          </a:prstGeom>
          <a:solidFill>
            <a:schemeClr val="bg1"/>
          </a:solidFill>
          <a:ln>
            <a:noFill/>
          </a:ln>
          <a:effectLst>
            <a:outerShdw blurRad="152400" sx="102000" sy="102000" algn="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30" name="矩形 29"/>
          <p:cNvSpPr/>
          <p:nvPr/>
        </p:nvSpPr>
        <p:spPr>
          <a:xfrm>
            <a:off x="1414240" y="3866774"/>
            <a:ext cx="2042553"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市场需求与产品定位</a:t>
            </a:r>
            <a:endParaRPr lang="zh-CN" altLang="en-US" sz="1600" dirty="0">
              <a:solidFill>
                <a:schemeClr val="tx2">
                  <a:lumMod val="60000"/>
                  <a:lumOff val="40000"/>
                </a:schemeClr>
              </a:solidFill>
              <a:cs typeface="+mn-ea"/>
              <a:sym typeface="+mn-lt"/>
            </a:endParaRPr>
          </a:p>
        </p:txBody>
      </p:sp>
      <p:sp>
        <p:nvSpPr>
          <p:cNvPr id="31" name="矩形 30"/>
          <p:cNvSpPr/>
          <p:nvPr/>
        </p:nvSpPr>
        <p:spPr>
          <a:xfrm>
            <a:off x="1923222"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01.</a:t>
            </a:r>
            <a:endParaRPr lang="en-US" altLang="zh-CN" sz="4400" b="1" dirty="0">
              <a:solidFill>
                <a:schemeClr val="bg2">
                  <a:lumMod val="25000"/>
                </a:schemeClr>
              </a:solidFill>
              <a:cs typeface="+mn-ea"/>
              <a:sym typeface="+mn-lt"/>
            </a:endParaRPr>
          </a:p>
        </p:txBody>
      </p:sp>
      <p:sp>
        <p:nvSpPr>
          <p:cNvPr id="33" name="文本框 32"/>
          <p:cNvSpPr txBox="1"/>
          <p:nvPr/>
        </p:nvSpPr>
        <p:spPr bwMode="auto">
          <a:xfrm>
            <a:off x="1382660"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Market Demand and Product Positioning</a:t>
            </a:r>
            <a:endParaRPr lang="en-US" altLang="zh-CN" sz="1100" dirty="0">
              <a:solidFill>
                <a:schemeClr val="tx2">
                  <a:lumMod val="60000"/>
                  <a:lumOff val="40000"/>
                </a:schemeClr>
              </a:solidFill>
              <a:cs typeface="+mn-ea"/>
              <a:sym typeface="+mn-lt"/>
            </a:endParaRPr>
          </a:p>
        </p:txBody>
      </p:sp>
      <p:sp>
        <p:nvSpPr>
          <p:cNvPr id="35" name="矩形 34"/>
          <p:cNvSpPr/>
          <p:nvPr/>
        </p:nvSpPr>
        <p:spPr>
          <a:xfrm>
            <a:off x="3966576" y="3866774"/>
            <a:ext cx="2013058" cy="338554"/>
          </a:xfrm>
          <a:prstGeom prst="rect">
            <a:avLst/>
          </a:prstGeom>
        </p:spPr>
        <p:txBody>
          <a:bodyPr wrap="square">
            <a:spAutoFit/>
          </a:bodyPr>
          <a:lstStyle/>
          <a:p>
            <a:pPr>
              <a:spcBef>
                <a:spcPct val="0"/>
              </a:spcBef>
            </a:pPr>
            <a:r>
              <a:rPr lang="zh-CN" altLang="en-US" sz="1600" dirty="0">
                <a:solidFill>
                  <a:schemeClr val="bg1"/>
                </a:solidFill>
                <a:cs typeface="+mn-ea"/>
                <a:sym typeface="+mn-lt"/>
              </a:rPr>
              <a:t>功能特性与技术架构</a:t>
            </a:r>
            <a:endParaRPr lang="en-US" altLang="zh-CN" sz="1600" dirty="0">
              <a:solidFill>
                <a:schemeClr val="bg1"/>
              </a:solidFill>
              <a:cs typeface="+mn-ea"/>
              <a:sym typeface="+mn-lt"/>
            </a:endParaRPr>
          </a:p>
        </p:txBody>
      </p:sp>
      <p:sp>
        <p:nvSpPr>
          <p:cNvPr id="36" name="矩形 35"/>
          <p:cNvSpPr/>
          <p:nvPr/>
        </p:nvSpPr>
        <p:spPr>
          <a:xfrm>
            <a:off x="4445580" y="3119314"/>
            <a:ext cx="958917" cy="769441"/>
          </a:xfrm>
          <a:prstGeom prst="rect">
            <a:avLst/>
          </a:prstGeom>
        </p:spPr>
        <p:txBody>
          <a:bodyPr wrap="square">
            <a:spAutoFit/>
          </a:bodyPr>
          <a:lstStyle/>
          <a:p>
            <a:pPr algn="ctr"/>
            <a:r>
              <a:rPr lang="en-US" altLang="zh-CN" sz="4400" b="1" dirty="0">
                <a:solidFill>
                  <a:schemeClr val="bg1"/>
                </a:solidFill>
                <a:cs typeface="+mn-ea"/>
                <a:sym typeface="+mn-lt"/>
              </a:rPr>
              <a:t>02.</a:t>
            </a:r>
            <a:endParaRPr lang="en-US" altLang="zh-CN" sz="4400" b="1" dirty="0">
              <a:solidFill>
                <a:schemeClr val="bg1"/>
              </a:solidFill>
              <a:cs typeface="+mn-ea"/>
              <a:sym typeface="+mn-lt"/>
            </a:endParaRPr>
          </a:p>
        </p:txBody>
      </p:sp>
      <p:sp>
        <p:nvSpPr>
          <p:cNvPr id="37" name="文本框 36"/>
          <p:cNvSpPr txBox="1"/>
          <p:nvPr/>
        </p:nvSpPr>
        <p:spPr bwMode="auto">
          <a:xfrm>
            <a:off x="3905018"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bg1"/>
                </a:solidFill>
                <a:cs typeface="+mn-ea"/>
                <a:sym typeface="+mn-lt"/>
              </a:rPr>
              <a:t>Functional Features and Technical Architecture</a:t>
            </a:r>
            <a:endParaRPr lang="en-US" altLang="zh-CN" sz="1100" dirty="0">
              <a:solidFill>
                <a:schemeClr val="bg1"/>
              </a:solidFill>
              <a:cs typeface="+mn-ea"/>
              <a:sym typeface="+mn-lt"/>
            </a:endParaRPr>
          </a:p>
        </p:txBody>
      </p:sp>
      <p:sp>
        <p:nvSpPr>
          <p:cNvPr id="47" name="矩形 46"/>
          <p:cNvSpPr/>
          <p:nvPr/>
        </p:nvSpPr>
        <p:spPr>
          <a:xfrm>
            <a:off x="6489417" y="3866774"/>
            <a:ext cx="2017524"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产品优势与用户价值</a:t>
            </a:r>
            <a:endParaRPr lang="en-US" altLang="zh-CN" sz="1600" dirty="0">
              <a:solidFill>
                <a:schemeClr val="tx2">
                  <a:lumMod val="60000"/>
                  <a:lumOff val="40000"/>
                </a:schemeClr>
              </a:solidFill>
              <a:cs typeface="+mn-ea"/>
              <a:sym typeface="+mn-lt"/>
            </a:endParaRPr>
          </a:p>
        </p:txBody>
      </p:sp>
      <p:sp>
        <p:nvSpPr>
          <p:cNvPr id="48" name="矩形 47"/>
          <p:cNvSpPr/>
          <p:nvPr/>
        </p:nvSpPr>
        <p:spPr>
          <a:xfrm>
            <a:off x="6999201"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03.</a:t>
            </a:r>
            <a:endParaRPr lang="en-US" altLang="zh-CN" sz="4400" b="1" dirty="0">
              <a:solidFill>
                <a:schemeClr val="bg2">
                  <a:lumMod val="25000"/>
                </a:schemeClr>
              </a:solidFill>
              <a:cs typeface="+mn-ea"/>
              <a:sym typeface="+mn-lt"/>
            </a:endParaRPr>
          </a:p>
        </p:txBody>
      </p:sp>
      <p:sp>
        <p:nvSpPr>
          <p:cNvPr id="49" name="文本框 48"/>
          <p:cNvSpPr txBox="1"/>
          <p:nvPr/>
        </p:nvSpPr>
        <p:spPr bwMode="auto">
          <a:xfrm>
            <a:off x="6458639"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Product Advantages and User Value</a:t>
            </a:r>
            <a:endParaRPr lang="en-US" altLang="zh-CN" sz="1100" dirty="0">
              <a:solidFill>
                <a:schemeClr val="tx2">
                  <a:lumMod val="60000"/>
                  <a:lumOff val="40000"/>
                </a:schemeClr>
              </a:solidFill>
              <a:cs typeface="+mn-ea"/>
              <a:sym typeface="+mn-lt"/>
            </a:endParaRPr>
          </a:p>
        </p:txBody>
      </p:sp>
      <p:sp>
        <p:nvSpPr>
          <p:cNvPr id="51" name="矩形 50"/>
          <p:cNvSpPr/>
          <p:nvPr/>
        </p:nvSpPr>
        <p:spPr>
          <a:xfrm>
            <a:off x="9016724" y="3866774"/>
            <a:ext cx="2093999" cy="338554"/>
          </a:xfrm>
          <a:prstGeom prst="rect">
            <a:avLst/>
          </a:prstGeom>
        </p:spPr>
        <p:txBody>
          <a:bodyPr wrap="square">
            <a:spAutoFit/>
          </a:bodyPr>
          <a:lstStyle/>
          <a:p>
            <a:pPr>
              <a:spcBef>
                <a:spcPct val="0"/>
              </a:spcBef>
            </a:pPr>
            <a:r>
              <a:rPr lang="zh-CN" altLang="en-US" sz="1600" dirty="0">
                <a:solidFill>
                  <a:schemeClr val="tx2">
                    <a:lumMod val="60000"/>
                    <a:lumOff val="40000"/>
                  </a:schemeClr>
                </a:solidFill>
                <a:cs typeface="+mn-ea"/>
                <a:sym typeface="+mn-lt"/>
              </a:rPr>
              <a:t>客户案例与项目案例</a:t>
            </a:r>
            <a:endParaRPr lang="en-US" altLang="zh-CN" sz="1600" dirty="0">
              <a:solidFill>
                <a:schemeClr val="tx2">
                  <a:lumMod val="60000"/>
                  <a:lumOff val="40000"/>
                </a:schemeClr>
              </a:solidFill>
              <a:cs typeface="+mn-ea"/>
              <a:sym typeface="+mn-lt"/>
            </a:endParaRPr>
          </a:p>
        </p:txBody>
      </p:sp>
      <p:sp>
        <p:nvSpPr>
          <p:cNvPr id="52" name="矩形 51"/>
          <p:cNvSpPr/>
          <p:nvPr/>
        </p:nvSpPr>
        <p:spPr>
          <a:xfrm>
            <a:off x="9521559" y="3119314"/>
            <a:ext cx="958917" cy="769441"/>
          </a:xfrm>
          <a:prstGeom prst="rect">
            <a:avLst/>
          </a:prstGeom>
        </p:spPr>
        <p:txBody>
          <a:bodyPr wrap="square">
            <a:spAutoFit/>
          </a:bodyPr>
          <a:lstStyle/>
          <a:p>
            <a:pPr algn="ctr"/>
            <a:r>
              <a:rPr lang="en-US" altLang="zh-CN" sz="4400" b="1" dirty="0">
                <a:solidFill>
                  <a:schemeClr val="bg2">
                    <a:lumMod val="25000"/>
                  </a:schemeClr>
                </a:solidFill>
                <a:cs typeface="+mn-ea"/>
                <a:sym typeface="+mn-lt"/>
              </a:rPr>
              <a:t>04.</a:t>
            </a:r>
            <a:endParaRPr lang="en-US" altLang="zh-CN" sz="4400" b="1" dirty="0">
              <a:solidFill>
                <a:schemeClr val="bg2">
                  <a:lumMod val="25000"/>
                </a:schemeClr>
              </a:solidFill>
              <a:cs typeface="+mn-ea"/>
              <a:sym typeface="+mn-lt"/>
            </a:endParaRPr>
          </a:p>
        </p:txBody>
      </p:sp>
      <p:sp>
        <p:nvSpPr>
          <p:cNvPr id="53" name="文本框 52"/>
          <p:cNvSpPr txBox="1"/>
          <p:nvPr/>
        </p:nvSpPr>
        <p:spPr bwMode="auto">
          <a:xfrm>
            <a:off x="8980997" y="4361391"/>
            <a:ext cx="1979284" cy="430887"/>
          </a:xfrm>
          <a:prstGeom prst="rect">
            <a:avLst/>
          </a:prstGeom>
          <a:noFill/>
        </p:spPr>
        <p:txBody>
          <a:bodyPr wrap="square">
            <a:spAutoFit/>
            <a:scene3d>
              <a:camera prst="orthographicFront"/>
              <a:lightRig rig="threePt" dir="t"/>
            </a:scene3d>
            <a:sp3d contourW="12700"/>
          </a:bodyPr>
          <a:lstStyle/>
          <a:p>
            <a:pPr algn="ctr">
              <a:defRPr/>
            </a:pPr>
            <a:r>
              <a:rPr lang="en-US" altLang="zh-CN" sz="1100" dirty="0">
                <a:solidFill>
                  <a:schemeClr val="tx2">
                    <a:lumMod val="60000"/>
                    <a:lumOff val="40000"/>
                  </a:schemeClr>
                </a:solidFill>
                <a:cs typeface="+mn-ea"/>
                <a:sym typeface="+mn-lt"/>
              </a:rPr>
              <a:t>Customer Cases and Project Cases</a:t>
            </a:r>
            <a:endParaRPr lang="en-US" altLang="zh-CN" sz="1100" dirty="0">
              <a:solidFill>
                <a:schemeClr val="tx2">
                  <a:lumMod val="60000"/>
                  <a:lumOff val="40000"/>
                </a:schemeClr>
              </a:solidFill>
              <a:cs typeface="+mn-ea"/>
              <a:sym typeface="+mn-lt"/>
            </a:endParaRPr>
          </a:p>
        </p:txBody>
      </p:sp>
      <p:sp>
        <p:nvSpPr>
          <p:cNvPr id="15" name="文本框 14"/>
          <p:cNvSpPr txBox="1"/>
          <p:nvPr/>
        </p:nvSpPr>
        <p:spPr>
          <a:xfrm>
            <a:off x="1224426" y="1631477"/>
            <a:ext cx="2852596" cy="1014730"/>
          </a:xfrm>
          <a:prstGeom prst="rect">
            <a:avLst/>
          </a:prstGeom>
          <a:noFill/>
        </p:spPr>
        <p:txBody>
          <a:bodyPr wrap="square" rtlCol="0">
            <a:spAutoFit/>
          </a:bodyPr>
          <a:lstStyle/>
          <a:p>
            <a:pPr algn="ctr"/>
            <a:r>
              <a:rPr lang="zh-CN" altLang="en-US" sz="6000" b="1" spc="600" dirty="0">
                <a:solidFill>
                  <a:srgbClr val="DE2525"/>
                </a:solidFill>
                <a:latin typeface="Source Han Sans CN Heavy" panose="020B0400000000000000" charset="-122"/>
                <a:ea typeface="Source Han Sans CN Heavy" panose="020B0400000000000000" charset="-122"/>
                <a:cs typeface="Source Han Sans CN Heavy" panose="020B0400000000000000" charset="-122"/>
              </a:rPr>
              <a:t>目 录</a:t>
            </a:r>
            <a:endParaRPr lang="zh-CN" altLang="en-US" sz="6000" b="1" spc="600" dirty="0">
              <a:solidFill>
                <a:srgbClr val="DE2525"/>
              </a:solidFill>
              <a:latin typeface="Source Han Sans CN Heavy" panose="020B0400000000000000" charset="-122"/>
              <a:ea typeface="Source Han Sans CN Heavy" panose="020B0400000000000000" charset="-122"/>
              <a:cs typeface="Source Han Sans CN Heavy" panose="020B0400000000000000" charset="-122"/>
            </a:endParaRPr>
          </a:p>
        </p:txBody>
      </p:sp>
      <p:sp>
        <p:nvSpPr>
          <p:cNvPr id="3" name="TextBox 24"/>
          <p:cNvSpPr txBox="1"/>
          <p:nvPr/>
        </p:nvSpPr>
        <p:spPr>
          <a:xfrm>
            <a:off x="1168307" y="534719"/>
            <a:ext cx="2368662"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产品介绍</a:t>
            </a:r>
            <a:endParaRPr kumimoji="0" lang="en-US" altLang="zh-CN"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2" name="矩形 1"/>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7" name="组合 56"/>
          <p:cNvGrpSpPr/>
          <p:nvPr/>
        </p:nvGrpSpPr>
        <p:grpSpPr>
          <a:xfrm>
            <a:off x="267113" y="1792703"/>
            <a:ext cx="8034242" cy="4757123"/>
            <a:chOff x="1305" y="846"/>
            <a:chExt cx="16561" cy="9721"/>
          </a:xfrm>
        </p:grpSpPr>
        <p:sp>
          <p:nvSpPr>
            <p:cNvPr id="3" name="矩形 2"/>
            <p:cNvSpPr/>
            <p:nvPr/>
          </p:nvSpPr>
          <p:spPr>
            <a:xfrm>
              <a:off x="1305" y="846"/>
              <a:ext cx="16561" cy="7789"/>
            </a:xfrm>
            <a:prstGeom prst="rect">
              <a:avLst/>
            </a:prstGeom>
            <a:solidFill>
              <a:schemeClr val="accent1">
                <a:lumMod val="20000"/>
                <a:lumOff val="80000"/>
              </a:schemeClr>
            </a:solidFill>
            <a:ln>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vertOverflow="overflow" horzOverflow="overflow" vert="horz" wrap="square" numCol="1" spcCol="0" rtlCol="0" fromWordArt="0" anchor="t" anchorCtr="0" forceAA="0" compatLnSpc="1">
              <a:noAutofit/>
            </a:bodyPr>
            <a:p>
              <a:pPr lvl="0" algn="ctr">
                <a:buClrTx/>
                <a:buSzTx/>
                <a:buFontTx/>
              </a:pPr>
              <a:r>
                <a:rPr kumimoji="1" lang="en-US" altLang="zh-CN" dirty="0">
                  <a:solidFill>
                    <a:schemeClr val="tx1"/>
                  </a:solidFill>
                  <a:sym typeface="+mn-ea"/>
                </a:rPr>
                <a:t>T</a:t>
              </a:r>
              <a:r>
                <a:rPr kumimoji="1" lang="en-US" altLang="zh-CN" dirty="0">
                  <a:solidFill>
                    <a:schemeClr val="tx1"/>
                  </a:solidFill>
                  <a:sym typeface="+mn-ea"/>
                </a:rPr>
                <a:t>ongETL</a:t>
              </a:r>
              <a:endParaRPr kumimoji="1" lang="en-US" altLang="zh-CN" dirty="0">
                <a:solidFill>
                  <a:schemeClr val="tx1"/>
                </a:solidFill>
                <a:sym typeface="+mn-ea"/>
              </a:endParaRPr>
            </a:p>
          </p:txBody>
        </p:sp>
        <p:sp>
          <p:nvSpPr>
            <p:cNvPr id="8" name="圆角矩形 7"/>
            <p:cNvSpPr/>
            <p:nvPr/>
          </p:nvSpPr>
          <p:spPr>
            <a:xfrm>
              <a:off x="8959" y="1860"/>
              <a:ext cx="8723" cy="6620"/>
            </a:xfrm>
            <a:prstGeom prst="roundRect">
              <a:avLst>
                <a:gd name="adj" fmla="val 6277"/>
              </a:avLst>
            </a:prstGeom>
            <a:noFill/>
            <a:ln>
              <a:solidFill>
                <a:schemeClr val="accent1"/>
              </a:solidFill>
              <a:prstDash val="dash"/>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kumimoji="1" lang="zh-CN" altLang="en-US" dirty="0"/>
            </a:p>
          </p:txBody>
        </p:sp>
        <p:sp>
          <p:nvSpPr>
            <p:cNvPr id="35" name="矩形 34"/>
            <p:cNvSpPr/>
            <p:nvPr/>
          </p:nvSpPr>
          <p:spPr>
            <a:xfrm>
              <a:off x="12093" y="2882"/>
              <a:ext cx="5321" cy="2042"/>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endParaRPr kumimoji="1" lang="zh-CN" altLang="en-US" sz="1600" dirty="0">
                <a:sym typeface="+mn-ea"/>
              </a:endParaRPr>
            </a:p>
          </p:txBody>
        </p:sp>
        <p:sp>
          <p:nvSpPr>
            <p:cNvPr id="11" name="文本框 10"/>
            <p:cNvSpPr txBox="1"/>
            <p:nvPr/>
          </p:nvSpPr>
          <p:spPr>
            <a:xfrm>
              <a:off x="8960" y="2123"/>
              <a:ext cx="8722" cy="627"/>
            </a:xfrm>
            <a:prstGeom prst="rect">
              <a:avLst/>
            </a:prstGeom>
            <a:noFill/>
          </p:spPr>
          <p:txBody>
            <a:bodyPr wrap="square" rtlCol="0">
              <a:spAutoFit/>
            </a:bodyPr>
            <a:p>
              <a:pPr algn="ctr"/>
              <a:r>
                <a:rPr kumimoji="1" lang="en-US" altLang="zh-CN" sz="1400" b="1" dirty="0"/>
                <a:t>ETL</a:t>
              </a:r>
              <a:r>
                <a:rPr kumimoji="1" lang="zh-CN" altLang="en-US" sz="1400" b="1" dirty="0"/>
                <a:t> 管理中心</a:t>
              </a:r>
              <a:endParaRPr kumimoji="1" lang="zh-CN" altLang="en-US" sz="1400" b="1" dirty="0"/>
            </a:p>
          </p:txBody>
        </p:sp>
        <p:sp>
          <p:nvSpPr>
            <p:cNvPr id="5" name="圆角矩形 4"/>
            <p:cNvSpPr/>
            <p:nvPr/>
          </p:nvSpPr>
          <p:spPr>
            <a:xfrm>
              <a:off x="9140" y="2858"/>
              <a:ext cx="2665" cy="5388"/>
            </a:xfrm>
            <a:prstGeom prst="round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endParaRPr kumimoji="1" lang="zh-CN" altLang="en-US" sz="1600" dirty="0">
                <a:sym typeface="+mn-ea"/>
              </a:endParaRPr>
            </a:p>
          </p:txBody>
        </p:sp>
        <p:sp>
          <p:nvSpPr>
            <p:cNvPr id="9" name="矩形 8"/>
            <p:cNvSpPr/>
            <p:nvPr/>
          </p:nvSpPr>
          <p:spPr>
            <a:xfrm>
              <a:off x="9147" y="2882"/>
              <a:ext cx="2658" cy="693"/>
            </a:xfrm>
            <a:prstGeom prst="rect">
              <a:avLst/>
            </a:prstGeom>
            <a:solidFill>
              <a:srgbClr val="000000">
                <a:alpha val="0"/>
              </a:srgbClr>
            </a:solidFill>
            <a:ln>
              <a:solidFill>
                <a:srgbClr val="000000">
                  <a:alpha val="0"/>
                </a:srgbClr>
              </a:solidFill>
            </a:ln>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200" b="1" dirty="0">
                  <a:sym typeface="+mn-ea"/>
                </a:rPr>
                <a:t>开发</a:t>
              </a:r>
              <a:r>
                <a:rPr kumimoji="1" lang="zh-CN" altLang="en-US" sz="1200" b="1" dirty="0">
                  <a:sym typeface="+mn-ea"/>
                </a:rPr>
                <a:t>工具</a:t>
              </a:r>
              <a:endParaRPr kumimoji="1" lang="zh-CN" altLang="en-US" sz="1200" b="1" dirty="0">
                <a:sym typeface="+mn-ea"/>
              </a:endParaRPr>
            </a:p>
          </p:txBody>
        </p:sp>
        <p:sp>
          <p:nvSpPr>
            <p:cNvPr id="12" name="矩形 11"/>
            <p:cNvSpPr/>
            <p:nvPr/>
          </p:nvSpPr>
          <p:spPr>
            <a:xfrm>
              <a:off x="9543" y="3672"/>
              <a:ext cx="1859" cy="478"/>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开发</a:t>
              </a:r>
              <a:endParaRPr kumimoji="1" lang="zh-CN" altLang="en-US" sz="1000" dirty="0">
                <a:sym typeface="+mn-ea"/>
              </a:endParaRPr>
            </a:p>
          </p:txBody>
        </p:sp>
        <p:sp>
          <p:nvSpPr>
            <p:cNvPr id="13" name="矩形 12"/>
            <p:cNvSpPr/>
            <p:nvPr/>
          </p:nvSpPr>
          <p:spPr>
            <a:xfrm>
              <a:off x="9543" y="4225"/>
              <a:ext cx="1859" cy="478"/>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配置</a:t>
              </a:r>
              <a:endParaRPr kumimoji="1" lang="zh-CN" altLang="en-US" sz="1000" dirty="0">
                <a:sym typeface="+mn-ea"/>
              </a:endParaRPr>
            </a:p>
          </p:txBody>
        </p:sp>
        <p:sp>
          <p:nvSpPr>
            <p:cNvPr id="14" name="矩形 13"/>
            <p:cNvSpPr/>
            <p:nvPr/>
          </p:nvSpPr>
          <p:spPr>
            <a:xfrm>
              <a:off x="9543" y="4778"/>
              <a:ext cx="1859" cy="478"/>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调试</a:t>
              </a:r>
              <a:endParaRPr kumimoji="1" lang="zh-CN" altLang="en-US" sz="1000" dirty="0">
                <a:sym typeface="+mn-ea"/>
              </a:endParaRPr>
            </a:p>
          </p:txBody>
        </p:sp>
        <p:sp>
          <p:nvSpPr>
            <p:cNvPr id="15" name="矩形 14"/>
            <p:cNvSpPr/>
            <p:nvPr/>
          </p:nvSpPr>
          <p:spPr>
            <a:xfrm>
              <a:off x="9543" y="5331"/>
              <a:ext cx="1859" cy="478"/>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部署</a:t>
              </a:r>
              <a:endParaRPr kumimoji="1" lang="zh-CN" altLang="en-US" sz="1000" dirty="0">
                <a:sym typeface="+mn-ea"/>
              </a:endParaRPr>
            </a:p>
          </p:txBody>
        </p:sp>
        <p:sp>
          <p:nvSpPr>
            <p:cNvPr id="16" name="矩形 15"/>
            <p:cNvSpPr/>
            <p:nvPr/>
          </p:nvSpPr>
          <p:spPr>
            <a:xfrm>
              <a:off x="9543" y="5884"/>
              <a:ext cx="1859" cy="478"/>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执行</a:t>
              </a:r>
              <a:endParaRPr kumimoji="1" lang="zh-CN" altLang="en-US" sz="1000" dirty="0">
                <a:sym typeface="+mn-ea"/>
              </a:endParaRPr>
            </a:p>
          </p:txBody>
        </p:sp>
        <p:sp>
          <p:nvSpPr>
            <p:cNvPr id="17" name="矩形 16"/>
            <p:cNvSpPr/>
            <p:nvPr/>
          </p:nvSpPr>
          <p:spPr>
            <a:xfrm>
              <a:off x="9543" y="6437"/>
              <a:ext cx="1859" cy="478"/>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监控</a:t>
              </a:r>
              <a:endParaRPr kumimoji="1" lang="zh-CN" altLang="en-US" sz="1000" dirty="0">
                <a:sym typeface="+mn-ea"/>
              </a:endParaRPr>
            </a:p>
          </p:txBody>
        </p:sp>
        <p:sp>
          <p:nvSpPr>
            <p:cNvPr id="18" name="矩形 17"/>
            <p:cNvSpPr/>
            <p:nvPr/>
          </p:nvSpPr>
          <p:spPr>
            <a:xfrm>
              <a:off x="9543" y="6990"/>
              <a:ext cx="1859" cy="478"/>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日志查看</a:t>
              </a:r>
              <a:endParaRPr kumimoji="1" lang="zh-CN" altLang="en-US" sz="1000" dirty="0">
                <a:sym typeface="+mn-ea"/>
              </a:endParaRPr>
            </a:p>
          </p:txBody>
        </p:sp>
        <p:sp>
          <p:nvSpPr>
            <p:cNvPr id="19" name="矩形 18"/>
            <p:cNvSpPr/>
            <p:nvPr/>
          </p:nvSpPr>
          <p:spPr>
            <a:xfrm>
              <a:off x="9543" y="7543"/>
              <a:ext cx="1859" cy="478"/>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远程管理</a:t>
              </a:r>
              <a:endParaRPr kumimoji="1" lang="zh-CN" altLang="en-US" sz="1000" dirty="0">
                <a:sym typeface="+mn-ea"/>
              </a:endParaRPr>
            </a:p>
          </p:txBody>
        </p:sp>
        <p:sp>
          <p:nvSpPr>
            <p:cNvPr id="37" name="矩形 36"/>
            <p:cNvSpPr/>
            <p:nvPr/>
          </p:nvSpPr>
          <p:spPr>
            <a:xfrm>
              <a:off x="12093" y="6932"/>
              <a:ext cx="5321" cy="1161"/>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endParaRPr kumimoji="1" lang="zh-CN" altLang="en-US" sz="1600" dirty="0">
                <a:sym typeface="+mn-ea"/>
              </a:endParaRPr>
            </a:p>
          </p:txBody>
        </p:sp>
        <p:sp>
          <p:nvSpPr>
            <p:cNvPr id="38" name="文本框 37"/>
            <p:cNvSpPr txBox="1"/>
            <p:nvPr/>
          </p:nvSpPr>
          <p:spPr>
            <a:xfrm>
              <a:off x="12093" y="2943"/>
              <a:ext cx="5321" cy="563"/>
            </a:xfrm>
            <a:prstGeom prst="rect">
              <a:avLst/>
            </a:prstGeom>
            <a:noFill/>
          </p:spPr>
          <p:txBody>
            <a:bodyPr wrap="square" rtlCol="0">
              <a:spAutoFit/>
            </a:bodyPr>
            <a:p>
              <a:pPr algn="ctr"/>
              <a:r>
                <a:rPr kumimoji="1" lang="zh-CN" altLang="en-US" sz="1200" b="1" dirty="0"/>
                <a:t>流程管理</a:t>
              </a:r>
              <a:endParaRPr kumimoji="1" lang="zh-CN" altLang="en-US" sz="1200" b="1" dirty="0"/>
            </a:p>
          </p:txBody>
        </p:sp>
        <p:sp>
          <p:nvSpPr>
            <p:cNvPr id="40" name="文本框 39"/>
            <p:cNvSpPr txBox="1"/>
            <p:nvPr/>
          </p:nvSpPr>
          <p:spPr>
            <a:xfrm>
              <a:off x="12114" y="6933"/>
              <a:ext cx="5322" cy="563"/>
            </a:xfrm>
            <a:prstGeom prst="rect">
              <a:avLst/>
            </a:prstGeom>
            <a:noFill/>
          </p:spPr>
          <p:txBody>
            <a:bodyPr wrap="square" rtlCol="0">
              <a:spAutoFit/>
            </a:bodyPr>
            <a:p>
              <a:pPr algn="ctr"/>
              <a:r>
                <a:rPr kumimoji="1" lang="zh-CN" altLang="en-US" sz="1200" b="1" dirty="0"/>
                <a:t>统计对账</a:t>
              </a:r>
              <a:endParaRPr kumimoji="1" lang="zh-CN" altLang="en-US" sz="1200" b="1" dirty="0"/>
            </a:p>
          </p:txBody>
        </p:sp>
        <p:sp>
          <p:nvSpPr>
            <p:cNvPr id="41" name="矩形 40"/>
            <p:cNvSpPr/>
            <p:nvPr/>
          </p:nvSpPr>
          <p:spPr>
            <a:xfrm>
              <a:off x="12246" y="3575"/>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转换管理</a:t>
              </a:r>
              <a:endParaRPr kumimoji="1" lang="zh-CN" altLang="en-US" sz="1000" dirty="0">
                <a:sym typeface="+mn-ea"/>
              </a:endParaRPr>
            </a:p>
          </p:txBody>
        </p:sp>
        <p:sp>
          <p:nvSpPr>
            <p:cNvPr id="42" name="矩形 41"/>
            <p:cNvSpPr/>
            <p:nvPr/>
          </p:nvSpPr>
          <p:spPr>
            <a:xfrm>
              <a:off x="13970" y="3575"/>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任务管理</a:t>
              </a:r>
              <a:endParaRPr kumimoji="1" lang="zh-CN" altLang="en-US" sz="1000" dirty="0">
                <a:sym typeface="+mn-ea"/>
              </a:endParaRPr>
            </a:p>
          </p:txBody>
        </p:sp>
        <p:sp>
          <p:nvSpPr>
            <p:cNvPr id="43" name="矩形 42"/>
            <p:cNvSpPr/>
            <p:nvPr/>
          </p:nvSpPr>
          <p:spPr>
            <a:xfrm>
              <a:off x="15694" y="3575"/>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场景服务</a:t>
              </a:r>
              <a:endParaRPr kumimoji="1" lang="zh-CN" altLang="en-US" sz="1000" dirty="0">
                <a:sym typeface="+mn-ea"/>
              </a:endParaRPr>
            </a:p>
          </p:txBody>
        </p:sp>
        <p:sp>
          <p:nvSpPr>
            <p:cNvPr id="44" name="矩形 43"/>
            <p:cNvSpPr/>
            <p:nvPr/>
          </p:nvSpPr>
          <p:spPr>
            <a:xfrm>
              <a:off x="12226" y="4293"/>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流程服务</a:t>
              </a:r>
              <a:endParaRPr kumimoji="1" lang="zh-CN" altLang="en-US" sz="1000" dirty="0">
                <a:sym typeface="+mn-ea"/>
              </a:endParaRPr>
            </a:p>
          </p:txBody>
        </p:sp>
        <p:sp>
          <p:nvSpPr>
            <p:cNvPr id="45" name="矩形 44"/>
            <p:cNvSpPr/>
            <p:nvPr/>
          </p:nvSpPr>
          <p:spPr>
            <a:xfrm>
              <a:off x="13960" y="4293"/>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示例资源</a:t>
              </a:r>
              <a:endParaRPr kumimoji="1" lang="zh-CN" altLang="en-US" sz="1000" dirty="0">
                <a:sym typeface="+mn-ea"/>
              </a:endParaRPr>
            </a:p>
          </p:txBody>
        </p:sp>
        <p:sp>
          <p:nvSpPr>
            <p:cNvPr id="46" name="矩形 45"/>
            <p:cNvSpPr/>
            <p:nvPr/>
          </p:nvSpPr>
          <p:spPr>
            <a:xfrm>
              <a:off x="15694" y="4293"/>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版本</a:t>
              </a:r>
              <a:r>
                <a:rPr kumimoji="1" lang="zh-CN" altLang="en-US" sz="1000" dirty="0">
                  <a:sym typeface="+mn-ea"/>
                </a:rPr>
                <a:t>管理</a:t>
              </a:r>
              <a:endParaRPr kumimoji="1" lang="zh-CN" altLang="en-US" sz="1000" dirty="0">
                <a:sym typeface="+mn-ea"/>
              </a:endParaRPr>
            </a:p>
          </p:txBody>
        </p:sp>
        <p:grpSp>
          <p:nvGrpSpPr>
            <p:cNvPr id="56" name="组合 55"/>
            <p:cNvGrpSpPr/>
            <p:nvPr/>
          </p:nvGrpSpPr>
          <p:grpSpPr>
            <a:xfrm>
              <a:off x="12093" y="5081"/>
              <a:ext cx="5321" cy="1710"/>
              <a:chOff x="12093" y="4771"/>
              <a:chExt cx="5321" cy="1710"/>
            </a:xfrm>
          </p:grpSpPr>
          <p:sp>
            <p:nvSpPr>
              <p:cNvPr id="36" name="矩形 35"/>
              <p:cNvSpPr/>
              <p:nvPr/>
            </p:nvSpPr>
            <p:spPr>
              <a:xfrm>
                <a:off x="12093" y="4771"/>
                <a:ext cx="5321" cy="1710"/>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endParaRPr kumimoji="1" lang="zh-CN" altLang="en-US" sz="1400" dirty="0">
                  <a:sym typeface="+mn-ea"/>
                </a:endParaRPr>
              </a:p>
            </p:txBody>
          </p:sp>
          <p:sp>
            <p:nvSpPr>
              <p:cNvPr id="39" name="文本框 38"/>
              <p:cNvSpPr txBox="1"/>
              <p:nvPr/>
            </p:nvSpPr>
            <p:spPr>
              <a:xfrm>
                <a:off x="12094" y="4778"/>
                <a:ext cx="5319" cy="563"/>
              </a:xfrm>
              <a:prstGeom prst="rect">
                <a:avLst/>
              </a:prstGeom>
              <a:noFill/>
            </p:spPr>
            <p:txBody>
              <a:bodyPr wrap="square" rtlCol="0">
                <a:spAutoFit/>
              </a:bodyPr>
              <a:p>
                <a:pPr algn="ctr"/>
                <a:r>
                  <a:rPr kumimoji="1" lang="zh-CN" altLang="en-US" sz="1200" b="1" dirty="0"/>
                  <a:t>流程监控</a:t>
                </a:r>
                <a:endParaRPr kumimoji="1" lang="zh-CN" altLang="en-US" sz="1200" b="1" dirty="0"/>
              </a:p>
            </p:txBody>
          </p:sp>
          <p:sp>
            <p:nvSpPr>
              <p:cNvPr id="47" name="矩形 46"/>
              <p:cNvSpPr/>
              <p:nvPr/>
            </p:nvSpPr>
            <p:spPr>
              <a:xfrm>
                <a:off x="12225" y="5316"/>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转换监控</a:t>
                </a:r>
                <a:endParaRPr kumimoji="1" lang="zh-CN" altLang="en-US" sz="1000" dirty="0">
                  <a:sym typeface="+mn-ea"/>
                </a:endParaRPr>
              </a:p>
            </p:txBody>
          </p:sp>
          <p:sp>
            <p:nvSpPr>
              <p:cNvPr id="48" name="矩形 47"/>
              <p:cNvSpPr/>
              <p:nvPr/>
            </p:nvSpPr>
            <p:spPr>
              <a:xfrm>
                <a:off x="14000" y="5326"/>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任务监控</a:t>
                </a:r>
                <a:endParaRPr kumimoji="1" lang="zh-CN" altLang="en-US" sz="1000" dirty="0">
                  <a:sym typeface="+mn-ea"/>
                </a:endParaRPr>
              </a:p>
            </p:txBody>
          </p:sp>
          <p:sp>
            <p:nvSpPr>
              <p:cNvPr id="49" name="矩形 48"/>
              <p:cNvSpPr/>
              <p:nvPr/>
            </p:nvSpPr>
            <p:spPr>
              <a:xfrm>
                <a:off x="15673" y="5340"/>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排程监控</a:t>
                </a:r>
                <a:endParaRPr kumimoji="1" lang="zh-CN" altLang="en-US" sz="1000" dirty="0">
                  <a:sym typeface="+mn-ea"/>
                </a:endParaRPr>
              </a:p>
            </p:txBody>
          </p:sp>
          <p:sp>
            <p:nvSpPr>
              <p:cNvPr id="50" name="矩形 49"/>
              <p:cNvSpPr/>
              <p:nvPr/>
            </p:nvSpPr>
            <p:spPr>
              <a:xfrm>
                <a:off x="12205" y="5897"/>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项目监控</a:t>
                </a:r>
                <a:endParaRPr kumimoji="1" lang="zh-CN" altLang="en-US" sz="1000" dirty="0">
                  <a:sym typeface="+mn-ea"/>
                </a:endParaRPr>
              </a:p>
            </p:txBody>
          </p:sp>
          <p:sp>
            <p:nvSpPr>
              <p:cNvPr id="51" name="矩形 50"/>
              <p:cNvSpPr/>
              <p:nvPr/>
            </p:nvSpPr>
            <p:spPr>
              <a:xfrm>
                <a:off x="14000" y="5895"/>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转换日志</a:t>
                </a:r>
                <a:endParaRPr kumimoji="1" lang="zh-CN" altLang="en-US" sz="1000" dirty="0">
                  <a:sym typeface="+mn-ea"/>
                </a:endParaRPr>
              </a:p>
            </p:txBody>
          </p:sp>
          <p:sp>
            <p:nvSpPr>
              <p:cNvPr id="52" name="矩形 51"/>
              <p:cNvSpPr/>
              <p:nvPr/>
            </p:nvSpPr>
            <p:spPr>
              <a:xfrm>
                <a:off x="15673" y="5895"/>
                <a:ext cx="1508"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任务日志</a:t>
                </a:r>
                <a:endParaRPr kumimoji="1" lang="zh-CN" altLang="en-US" sz="1000" dirty="0">
                  <a:sym typeface="+mn-ea"/>
                </a:endParaRPr>
              </a:p>
            </p:txBody>
          </p:sp>
        </p:grpSp>
        <p:sp>
          <p:nvSpPr>
            <p:cNvPr id="53" name="矩形 52"/>
            <p:cNvSpPr/>
            <p:nvPr/>
          </p:nvSpPr>
          <p:spPr>
            <a:xfrm>
              <a:off x="12261" y="7464"/>
              <a:ext cx="2297"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流程对账</a:t>
              </a:r>
              <a:endParaRPr kumimoji="1" lang="zh-CN" altLang="en-US" sz="1000" dirty="0">
                <a:sym typeface="+mn-ea"/>
              </a:endParaRPr>
            </a:p>
          </p:txBody>
        </p:sp>
        <p:sp>
          <p:nvSpPr>
            <p:cNvPr id="54" name="矩形 53"/>
            <p:cNvSpPr/>
            <p:nvPr/>
          </p:nvSpPr>
          <p:spPr>
            <a:xfrm>
              <a:off x="14810" y="7475"/>
              <a:ext cx="2297" cy="485"/>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对账规则管理</a:t>
              </a:r>
              <a:endParaRPr kumimoji="1" lang="zh-CN" altLang="en-US" sz="1000" dirty="0">
                <a:sym typeface="+mn-ea"/>
              </a:endParaRPr>
            </a:p>
          </p:txBody>
        </p:sp>
        <p:sp>
          <p:nvSpPr>
            <p:cNvPr id="67" name="矩形 66"/>
            <p:cNvSpPr/>
            <p:nvPr/>
          </p:nvSpPr>
          <p:spPr>
            <a:xfrm>
              <a:off x="1305" y="8762"/>
              <a:ext cx="16560" cy="1804"/>
            </a:xfrm>
            <a:prstGeom prst="rect">
              <a:avLst/>
            </a:prstGeom>
            <a:extLst>
              <a:ext uri="{909E8E84-426E-40DD-AFC4-6F175D3DCCD1}">
                <a14:hiddenFill xmlns:a14="http://schemas.microsoft.com/office/drawing/2010/main">
                  <a:solidFill>
                    <a:srgbClr val="9BBB59">
                      <a:lumMod val="20000"/>
                      <a:lumOff val="80000"/>
                    </a:srgbClr>
                  </a:solidFill>
                </a14:hiddenFill>
              </a:ext>
            </a:extLst>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endParaRPr lang="zh-CN" altLang="en-US" sz="1200"/>
            </a:p>
          </p:txBody>
        </p:sp>
        <p:sp>
          <p:nvSpPr>
            <p:cNvPr id="68" name="圆角矩形 67"/>
            <p:cNvSpPr/>
            <p:nvPr/>
          </p:nvSpPr>
          <p:spPr>
            <a:xfrm>
              <a:off x="2313" y="8872"/>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dirty="0"/>
                <a:t>统一认证</a:t>
              </a:r>
              <a:endParaRPr lang="zh-CN" altLang="en-US" sz="1200" dirty="0"/>
            </a:p>
          </p:txBody>
        </p:sp>
        <p:sp>
          <p:nvSpPr>
            <p:cNvPr id="69" name="圆角矩形 68"/>
            <p:cNvSpPr/>
            <p:nvPr/>
          </p:nvSpPr>
          <p:spPr>
            <a:xfrm>
              <a:off x="2313" y="9734"/>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a:t>应用系统</a:t>
              </a:r>
              <a:endParaRPr lang="zh-CN" altLang="en-US" sz="1200"/>
            </a:p>
          </p:txBody>
        </p:sp>
        <p:sp>
          <p:nvSpPr>
            <p:cNvPr id="70" name="圆角矩形 69"/>
            <p:cNvSpPr/>
            <p:nvPr/>
          </p:nvSpPr>
          <p:spPr>
            <a:xfrm>
              <a:off x="4901" y="8889"/>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a:t>单点登录</a:t>
              </a:r>
              <a:endParaRPr lang="zh-CN" altLang="en-US" sz="1200"/>
            </a:p>
          </p:txBody>
        </p:sp>
        <p:sp>
          <p:nvSpPr>
            <p:cNvPr id="71" name="圆角矩形 70"/>
            <p:cNvSpPr/>
            <p:nvPr/>
          </p:nvSpPr>
          <p:spPr>
            <a:xfrm>
              <a:off x="4901" y="9751"/>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dirty="0"/>
                <a:t>操作审计</a:t>
              </a:r>
              <a:endParaRPr lang="zh-CN" altLang="en-US" sz="1200" dirty="0"/>
            </a:p>
          </p:txBody>
        </p:sp>
        <p:sp>
          <p:nvSpPr>
            <p:cNvPr id="72" name="圆角矩形 71"/>
            <p:cNvSpPr/>
            <p:nvPr/>
          </p:nvSpPr>
          <p:spPr>
            <a:xfrm>
              <a:off x="7488" y="8889"/>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a:t>集群管理</a:t>
              </a:r>
              <a:endParaRPr lang="zh-CN" altLang="en-US" sz="1200"/>
            </a:p>
          </p:txBody>
        </p:sp>
        <p:sp>
          <p:nvSpPr>
            <p:cNvPr id="73" name="圆角矩形 72"/>
            <p:cNvSpPr/>
            <p:nvPr/>
          </p:nvSpPr>
          <p:spPr>
            <a:xfrm>
              <a:off x="7488" y="9751"/>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a:sym typeface="黑体" panose="02010609060101010101" charset="-122"/>
                </a:rPr>
                <a:t>消息中心</a:t>
              </a:r>
              <a:endParaRPr lang="zh-CN" altLang="en-US" sz="1200">
                <a:sym typeface="黑体" panose="02010609060101010101" charset="-122"/>
              </a:endParaRPr>
            </a:p>
          </p:txBody>
        </p:sp>
        <p:sp>
          <p:nvSpPr>
            <p:cNvPr id="74" name="圆角矩形 73"/>
            <p:cNvSpPr/>
            <p:nvPr/>
          </p:nvSpPr>
          <p:spPr>
            <a:xfrm>
              <a:off x="10107" y="8889"/>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dirty="0">
                  <a:sym typeface="黑体" panose="02010609060101010101" charset="-122"/>
                </a:rPr>
                <a:t>租户管理</a:t>
              </a:r>
              <a:endParaRPr lang="zh-CN" altLang="en-US" sz="1200" dirty="0">
                <a:sym typeface="黑体" panose="02010609060101010101" charset="-122"/>
              </a:endParaRPr>
            </a:p>
          </p:txBody>
        </p:sp>
        <p:sp>
          <p:nvSpPr>
            <p:cNvPr id="75" name="圆角矩形 74"/>
            <p:cNvSpPr/>
            <p:nvPr/>
          </p:nvSpPr>
          <p:spPr>
            <a:xfrm>
              <a:off x="10107" y="9751"/>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dirty="0"/>
                <a:t>普罗米修斯</a:t>
              </a:r>
              <a:endParaRPr lang="zh-CN" altLang="en-US" sz="1200" dirty="0"/>
            </a:p>
          </p:txBody>
        </p:sp>
        <p:sp>
          <p:nvSpPr>
            <p:cNvPr id="76" name="圆角矩形 75"/>
            <p:cNvSpPr/>
            <p:nvPr/>
          </p:nvSpPr>
          <p:spPr>
            <a:xfrm>
              <a:off x="12712" y="8882"/>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dirty="0">
                  <a:sym typeface="黑体" panose="02010609060101010101" charset="-122"/>
                </a:rPr>
                <a:t>项目管理</a:t>
              </a:r>
              <a:endParaRPr lang="zh-CN" altLang="en-US" sz="1200" dirty="0">
                <a:sym typeface="黑体" panose="02010609060101010101" charset="-122"/>
              </a:endParaRPr>
            </a:p>
          </p:txBody>
        </p:sp>
        <p:sp>
          <p:nvSpPr>
            <p:cNvPr id="77" name="圆角矩形 76"/>
            <p:cNvSpPr/>
            <p:nvPr/>
          </p:nvSpPr>
          <p:spPr>
            <a:xfrm>
              <a:off x="12712" y="9744"/>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dirty="0">
                  <a:sym typeface="黑体" panose="02010609060101010101" charset="-122"/>
                </a:rPr>
                <a:t>日志中心</a:t>
              </a:r>
              <a:endParaRPr lang="en-US" altLang="zh-CN" sz="1200" dirty="0">
                <a:sym typeface="黑体" panose="02010609060101010101" charset="-122"/>
              </a:endParaRPr>
            </a:p>
          </p:txBody>
        </p:sp>
        <p:sp>
          <p:nvSpPr>
            <p:cNvPr id="78" name="圆角矩形 77"/>
            <p:cNvSpPr/>
            <p:nvPr/>
          </p:nvSpPr>
          <p:spPr>
            <a:xfrm>
              <a:off x="15278" y="8889"/>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a:t>分类</a:t>
              </a:r>
              <a:r>
                <a:rPr lang="en-US" altLang="zh-CN" sz="1200"/>
                <a:t>/</a:t>
              </a:r>
              <a:r>
                <a:rPr lang="zh-CN" altLang="en-US" sz="1200"/>
                <a:t>标签</a:t>
              </a:r>
              <a:endParaRPr lang="zh-CN" altLang="en-US" sz="1200"/>
            </a:p>
          </p:txBody>
        </p:sp>
        <p:sp>
          <p:nvSpPr>
            <p:cNvPr id="79" name="圆角矩形 78"/>
            <p:cNvSpPr/>
            <p:nvPr/>
          </p:nvSpPr>
          <p:spPr>
            <a:xfrm>
              <a:off x="15278" y="9751"/>
              <a:ext cx="2268" cy="680"/>
            </a:xfrm>
            <a:prstGeom prst="roundRect">
              <a:avLst/>
            </a:prstGeom>
          </p:spPr>
          <p:style>
            <a:lnRef idx="1">
              <a:schemeClr val="accent3"/>
            </a:lnRef>
            <a:fillRef idx="2">
              <a:schemeClr val="accent3"/>
            </a:fillRef>
            <a:effectRef idx="1">
              <a:schemeClr val="accent3"/>
            </a:effectRef>
            <a:fontRef idx="minor">
              <a:schemeClr val="dk1"/>
            </a:fontRef>
          </p:style>
          <p:txBody>
            <a:bodyPr rot="0" vertOverflow="overflow" horzOverflow="overflow" vert="horz" wrap="square" lIns="91440" tIns="45720" rIns="91440" bIns="45720" numCol="1" spcCol="0" rtlCol="0" fromWordArt="0" anchor="ctr" anchorCtr="0" forceAA="0" compatLnSpc="1">
              <a:noAutofit/>
            </a:bodyPr>
            <a:p>
              <a:pPr algn="ctr"/>
              <a:r>
                <a:rPr lang="zh-CN" altLang="en-US" sz="1200" dirty="0"/>
                <a:t>监控告警</a:t>
              </a:r>
              <a:endParaRPr lang="zh-CN" altLang="en-US" sz="1200" dirty="0"/>
            </a:p>
          </p:txBody>
        </p:sp>
        <p:sp>
          <p:nvSpPr>
            <p:cNvPr id="80" name="文本框 79"/>
            <p:cNvSpPr txBox="1"/>
            <p:nvPr/>
          </p:nvSpPr>
          <p:spPr>
            <a:xfrm>
              <a:off x="1306" y="8871"/>
              <a:ext cx="820" cy="1696"/>
            </a:xfrm>
            <a:prstGeom prst="rect">
              <a:avLst/>
            </a:prstGeom>
            <a:noFill/>
            <a:ln>
              <a:noFill/>
            </a:ln>
            <a:extLst>
              <a:ext uri="{909E8E84-426E-40DD-AFC4-6F175D3DCCD1}">
                <a14:hiddenFill xmlns:a14="http://schemas.microsoft.com/office/drawing/2010/main">
                  <a:solidFill>
                    <a:schemeClr val="bg1">
                      <a:lumMod val="65000"/>
                    </a:schemeClr>
                  </a:solidFill>
                </a14:hiddenFill>
              </a:ext>
            </a:extLst>
          </p:spPr>
          <p:style>
            <a:lnRef idx="1">
              <a:schemeClr val="accent3"/>
            </a:lnRef>
            <a:fillRef idx="2">
              <a:schemeClr val="accent3"/>
            </a:fillRef>
            <a:effectRef idx="1">
              <a:schemeClr val="accent3"/>
            </a:effectRef>
            <a:fontRef idx="minor">
              <a:schemeClr val="dk1"/>
            </a:fontRef>
          </p:style>
          <p:txBody>
            <a:bodyPr wrap="square" rtlCol="0">
              <a:spAutoFit/>
            </a:bodyPr>
            <a:p>
              <a:r>
                <a:rPr kumimoji="1" lang="zh-CN" altLang="en-US" sz="1200" b="1" dirty="0">
                  <a:ln>
                    <a:noFill/>
                  </a:ln>
                </a:rPr>
                <a:t>基础架构</a:t>
              </a:r>
              <a:endParaRPr kumimoji="1" lang="zh-CN" altLang="en-US" sz="1200" b="1" dirty="0">
                <a:ln>
                  <a:noFill/>
                </a:ln>
              </a:endParaRPr>
            </a:p>
          </p:txBody>
        </p:sp>
        <p:sp>
          <p:nvSpPr>
            <p:cNvPr id="10" name="文本框 9"/>
            <p:cNvSpPr txBox="1"/>
            <p:nvPr/>
          </p:nvSpPr>
          <p:spPr>
            <a:xfrm>
              <a:off x="1537" y="2123"/>
              <a:ext cx="7129" cy="627"/>
            </a:xfrm>
            <a:prstGeom prst="rect">
              <a:avLst/>
            </a:prstGeom>
            <a:noFill/>
            <a:ln>
              <a:noFill/>
            </a:ln>
            <a:extLst>
              <a:ext uri="{909E8E84-426E-40DD-AFC4-6F175D3DCCD1}">
                <a14:hiddenFill xmlns:a14="http://schemas.microsoft.com/office/drawing/2010/main">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14:hiddenFill>
              </a:ext>
            </a:extLst>
          </p:spPr>
          <p:style>
            <a:lnRef idx="1">
              <a:schemeClr val="accent6"/>
            </a:lnRef>
            <a:fillRef idx="2">
              <a:schemeClr val="accent6"/>
            </a:fillRef>
            <a:effectRef idx="1">
              <a:schemeClr val="accent6"/>
            </a:effectRef>
            <a:fontRef idx="minor">
              <a:schemeClr val="dk1"/>
            </a:fontRef>
          </p:style>
          <p:txBody>
            <a:bodyPr wrap="square" rtlCol="0">
              <a:spAutoFit/>
            </a:bodyPr>
            <a:p>
              <a:pPr algn="ctr"/>
              <a:r>
                <a:rPr kumimoji="1" lang="en-US" altLang="zh-CN" sz="1400" b="1" dirty="0"/>
                <a:t>ETL</a:t>
              </a:r>
              <a:r>
                <a:rPr kumimoji="1" lang="zh-CN" altLang="en-US" sz="1400" b="1" dirty="0"/>
                <a:t> 集群</a:t>
              </a:r>
              <a:endParaRPr kumimoji="1" lang="zh-CN" altLang="en-US" sz="1400" b="1" dirty="0"/>
            </a:p>
          </p:txBody>
        </p:sp>
        <p:sp>
          <p:nvSpPr>
            <p:cNvPr id="20" name="矩形 19"/>
            <p:cNvSpPr/>
            <p:nvPr/>
          </p:nvSpPr>
          <p:spPr>
            <a:xfrm>
              <a:off x="7605" y="2841"/>
              <a:ext cx="829" cy="5433"/>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400" dirty="0">
                  <a:sym typeface="+mn-ea"/>
                </a:rPr>
                <a:t>扩展接口</a:t>
              </a:r>
              <a:endParaRPr kumimoji="1" lang="zh-CN" altLang="en-US" sz="1400" dirty="0">
                <a:sym typeface="+mn-ea"/>
              </a:endParaRPr>
            </a:p>
          </p:txBody>
        </p:sp>
        <p:sp>
          <p:nvSpPr>
            <p:cNvPr id="21" name="矩形 20"/>
            <p:cNvSpPr/>
            <p:nvPr/>
          </p:nvSpPr>
          <p:spPr>
            <a:xfrm>
              <a:off x="1765" y="2842"/>
              <a:ext cx="5665" cy="830"/>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200" dirty="0">
                  <a:sym typeface="+mn-ea"/>
                </a:rPr>
                <a:t>监控管理接口</a:t>
              </a:r>
              <a:endParaRPr kumimoji="1" lang="zh-CN" altLang="en-US" sz="1200" dirty="0">
                <a:sym typeface="+mn-ea"/>
              </a:endParaRPr>
            </a:p>
          </p:txBody>
        </p:sp>
        <p:sp>
          <p:nvSpPr>
            <p:cNvPr id="22" name="矩形 21"/>
            <p:cNvSpPr/>
            <p:nvPr/>
          </p:nvSpPr>
          <p:spPr>
            <a:xfrm>
              <a:off x="1765" y="3913"/>
              <a:ext cx="5665" cy="4333"/>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endParaRPr kumimoji="1" lang="zh-CN" altLang="en-US" sz="1600" dirty="0">
                <a:sym typeface="+mn-ea"/>
              </a:endParaRPr>
            </a:p>
          </p:txBody>
        </p:sp>
        <p:sp>
          <p:nvSpPr>
            <p:cNvPr id="23" name="文本框 22"/>
            <p:cNvSpPr txBox="1"/>
            <p:nvPr/>
          </p:nvSpPr>
          <p:spPr>
            <a:xfrm>
              <a:off x="1764" y="7669"/>
              <a:ext cx="5666" cy="563"/>
            </a:xfrm>
            <a:prstGeom prst="rect">
              <a:avLst/>
            </a:prstGeom>
            <a:noFill/>
            <a:ln>
              <a:noFill/>
            </a:ln>
            <a:extLst>
              <a:ext uri="{909E8E84-426E-40DD-AFC4-6F175D3DCCD1}">
                <a14:hiddenFill xmlns:a14="http://schemas.microsoft.com/office/drawing/2010/main">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14:hiddenFill>
              </a:ext>
            </a:extLst>
          </p:spPr>
          <p:style>
            <a:lnRef idx="1">
              <a:schemeClr val="accent6"/>
            </a:lnRef>
            <a:fillRef idx="2">
              <a:schemeClr val="accent6"/>
            </a:fillRef>
            <a:effectRef idx="1">
              <a:schemeClr val="accent6"/>
            </a:effectRef>
            <a:fontRef idx="minor">
              <a:schemeClr val="dk1"/>
            </a:fontRef>
          </p:style>
          <p:txBody>
            <a:bodyPr wrap="square" rtlCol="0">
              <a:spAutoFit/>
            </a:bodyPr>
            <a:p>
              <a:pPr algn="ctr"/>
              <a:r>
                <a:rPr kumimoji="1" lang="en-US" altLang="zh-CN" sz="1200" b="1" dirty="0"/>
                <a:t>ETL</a:t>
              </a:r>
              <a:r>
                <a:rPr kumimoji="1" lang="zh-CN" altLang="en-US" sz="1200" b="1" dirty="0"/>
                <a:t> 引擎</a:t>
              </a:r>
              <a:endParaRPr kumimoji="1" lang="zh-CN" altLang="en-US" sz="1200" b="1" dirty="0"/>
            </a:p>
          </p:txBody>
        </p:sp>
        <p:sp>
          <p:nvSpPr>
            <p:cNvPr id="25" name="矩形 24"/>
            <p:cNvSpPr/>
            <p:nvPr/>
          </p:nvSpPr>
          <p:spPr>
            <a:xfrm>
              <a:off x="2015" y="4133"/>
              <a:ext cx="1474" cy="5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kumimoji="1" lang="zh-CN" altLang="en-US" sz="1000" dirty="0"/>
                <a:t>日志</a:t>
              </a:r>
              <a:endParaRPr kumimoji="1" lang="zh-CN" altLang="en-US" sz="1000" dirty="0"/>
            </a:p>
          </p:txBody>
        </p:sp>
        <p:sp>
          <p:nvSpPr>
            <p:cNvPr id="26" name="矩形 25"/>
            <p:cNvSpPr/>
            <p:nvPr/>
          </p:nvSpPr>
          <p:spPr>
            <a:xfrm>
              <a:off x="3855" y="4133"/>
              <a:ext cx="1474" cy="5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kumimoji="1" lang="zh-CN" altLang="en-US" sz="1000" dirty="0"/>
                <a:t>连接池</a:t>
              </a:r>
              <a:endParaRPr kumimoji="1" lang="zh-CN" altLang="en-US" sz="1000" dirty="0"/>
            </a:p>
          </p:txBody>
        </p:sp>
        <p:sp>
          <p:nvSpPr>
            <p:cNvPr id="27" name="矩形 26"/>
            <p:cNvSpPr/>
            <p:nvPr/>
          </p:nvSpPr>
          <p:spPr>
            <a:xfrm>
              <a:off x="5695" y="4133"/>
              <a:ext cx="1474" cy="567"/>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kumimoji="1" lang="zh-CN" altLang="en-US" sz="1000" dirty="0"/>
                <a:t>集群</a:t>
              </a:r>
              <a:endParaRPr kumimoji="1" lang="zh-CN" altLang="en-US" sz="1000" dirty="0"/>
            </a:p>
          </p:txBody>
        </p:sp>
        <p:sp>
          <p:nvSpPr>
            <p:cNvPr id="28" name="矩形 27"/>
            <p:cNvSpPr/>
            <p:nvPr/>
          </p:nvSpPr>
          <p:spPr>
            <a:xfrm>
              <a:off x="2015" y="5100"/>
              <a:ext cx="2438" cy="624"/>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转换引擎</a:t>
              </a:r>
              <a:endParaRPr kumimoji="1" lang="zh-CN" altLang="en-US" sz="1000" dirty="0">
                <a:sym typeface="+mn-ea"/>
              </a:endParaRPr>
            </a:p>
          </p:txBody>
        </p:sp>
        <p:sp>
          <p:nvSpPr>
            <p:cNvPr id="29" name="矩形 28"/>
            <p:cNvSpPr/>
            <p:nvPr/>
          </p:nvSpPr>
          <p:spPr>
            <a:xfrm>
              <a:off x="4731" y="5088"/>
              <a:ext cx="2438" cy="624"/>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任务引擎</a:t>
              </a:r>
              <a:endParaRPr kumimoji="1" lang="zh-CN" altLang="en-US" sz="1000" dirty="0">
                <a:sym typeface="+mn-ea"/>
              </a:endParaRPr>
            </a:p>
          </p:txBody>
        </p:sp>
        <p:sp>
          <p:nvSpPr>
            <p:cNvPr id="30" name="矩形 29"/>
            <p:cNvSpPr/>
            <p:nvPr/>
          </p:nvSpPr>
          <p:spPr>
            <a:xfrm>
              <a:off x="2015" y="6017"/>
              <a:ext cx="2438" cy="624"/>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转换组件</a:t>
              </a:r>
              <a:endParaRPr kumimoji="1" lang="zh-CN" altLang="en-US" sz="1000" dirty="0">
                <a:sym typeface="+mn-ea"/>
              </a:endParaRPr>
            </a:p>
          </p:txBody>
        </p:sp>
        <p:sp>
          <p:nvSpPr>
            <p:cNvPr id="31" name="矩形 30"/>
            <p:cNvSpPr/>
            <p:nvPr/>
          </p:nvSpPr>
          <p:spPr>
            <a:xfrm>
              <a:off x="4731" y="6011"/>
              <a:ext cx="2438" cy="624"/>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转换流程</a:t>
              </a:r>
              <a:endParaRPr kumimoji="1" lang="zh-CN" altLang="en-US" sz="1000" dirty="0">
                <a:sym typeface="+mn-ea"/>
              </a:endParaRPr>
            </a:p>
          </p:txBody>
        </p:sp>
        <p:sp>
          <p:nvSpPr>
            <p:cNvPr id="32" name="矩形 31"/>
            <p:cNvSpPr/>
            <p:nvPr/>
          </p:nvSpPr>
          <p:spPr>
            <a:xfrm>
              <a:off x="2015" y="6988"/>
              <a:ext cx="2438" cy="624"/>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任务组件</a:t>
              </a:r>
              <a:endParaRPr kumimoji="1" lang="zh-CN" altLang="en-US" sz="1000" dirty="0">
                <a:sym typeface="+mn-ea"/>
              </a:endParaRPr>
            </a:p>
          </p:txBody>
        </p:sp>
        <p:sp>
          <p:nvSpPr>
            <p:cNvPr id="33" name="矩形 32"/>
            <p:cNvSpPr/>
            <p:nvPr/>
          </p:nvSpPr>
          <p:spPr>
            <a:xfrm>
              <a:off x="4731" y="6988"/>
              <a:ext cx="2438" cy="624"/>
            </a:xfrm>
            <a:prstGeom prst="rect">
              <a:avLst/>
            </a:prstGeom>
          </p:spPr>
          <p:style>
            <a:lnRef idx="1">
              <a:schemeClr val="accent6"/>
            </a:lnRef>
            <a:fillRef idx="2">
              <a:schemeClr val="accent6"/>
            </a:fillRef>
            <a:effectRef idx="1">
              <a:schemeClr val="accent6"/>
            </a:effectRef>
            <a:fontRef idx="minor">
              <a:schemeClr val="dk1"/>
            </a:fontRef>
          </p:style>
          <p:txBody>
            <a:bodyPr vertOverflow="overflow" horzOverflow="overflow" vert="horz" wrap="square" numCol="1" spcCol="0" rtlCol="0" fromWordArt="0" anchor="ctr" anchorCtr="0" forceAA="0" compatLnSpc="1">
              <a:noAutofit/>
            </a:bodyPr>
            <a:p>
              <a:pPr lvl="0" algn="ctr">
                <a:buClrTx/>
                <a:buSzTx/>
                <a:buFontTx/>
              </a:pPr>
              <a:r>
                <a:rPr kumimoji="1" lang="zh-CN" altLang="en-US" sz="1000" dirty="0">
                  <a:sym typeface="+mn-ea"/>
                </a:rPr>
                <a:t>任务流程</a:t>
              </a:r>
              <a:endParaRPr kumimoji="1" lang="zh-CN" altLang="en-US" sz="1000" dirty="0">
                <a:sym typeface="+mn-ea"/>
              </a:endParaRPr>
            </a:p>
          </p:txBody>
        </p:sp>
        <p:sp>
          <p:nvSpPr>
            <p:cNvPr id="55" name="圆角矩形 54"/>
            <p:cNvSpPr/>
            <p:nvPr/>
          </p:nvSpPr>
          <p:spPr>
            <a:xfrm>
              <a:off x="1537" y="1860"/>
              <a:ext cx="7129" cy="6620"/>
            </a:xfrm>
            <a:prstGeom prst="roundRect">
              <a:avLst>
                <a:gd name="adj" fmla="val 6277"/>
              </a:avLst>
            </a:prstGeom>
            <a:noFill/>
            <a:ln>
              <a:solidFill>
                <a:schemeClr val="accent1"/>
              </a:solidFill>
              <a:prstDash val="dash"/>
            </a:ln>
            <a:extLst>
              <a:ext uri="{909E8E84-426E-40DD-AFC4-6F175D3DCCD1}">
                <a14:hiddenFill xmlns:a14="http://schemas.microsoft.com/office/drawing/2010/main">
                  <a:solidFill>
                    <a:schemeClr val="accent4"/>
                  </a:solidFill>
                </a14:hiddenFill>
              </a:ext>
            </a:extLst>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kumimoji="1" lang="zh-CN" altLang="en-US" dirty="0"/>
            </a:p>
          </p:txBody>
        </p:sp>
      </p:grpSp>
      <p:sp>
        <p:nvSpPr>
          <p:cNvPr id="61" name="TextBox 24"/>
          <p:cNvSpPr txBox="1"/>
          <p:nvPr/>
        </p:nvSpPr>
        <p:spPr>
          <a:xfrm>
            <a:off x="1168307" y="534719"/>
            <a:ext cx="2358390" cy="398780"/>
          </a:xfrm>
          <a:prstGeom prst="rect">
            <a:avLst/>
          </a:prstGeom>
          <a:noFill/>
        </p:spPr>
        <p:txBody>
          <a:bodyPr wrap="none" rtlCol="0">
            <a:spAutoFit/>
          </a:bodyPr>
          <a:p>
            <a:pPr marR="0" algn="l" defTabSz="914400" eaLnBrk="1" fontAlgn="auto" hangingPunct="1">
              <a:spcBef>
                <a:spcPts val="0"/>
              </a:spcBef>
              <a:spcAft>
                <a:spcPts val="0"/>
              </a:spcAft>
              <a:buClrTx/>
              <a:buSzTx/>
              <a:buFontTx/>
              <a:buNone/>
              <a:defRPr/>
            </a:pPr>
            <a:r>
              <a:rPr lang="en-US" altLang="zh-CN" sz="2000" b="1" dirty="0">
                <a:solidFill>
                  <a:srgbClr val="DF2525"/>
                </a:solidFill>
                <a:latin typeface="Adobe 黑体 Std" panose="020B0400000000000000" charset="-122"/>
                <a:ea typeface="黑体-简" panose="02000000000000000000" charset="-122"/>
                <a:sym typeface="+mn-ea"/>
              </a:rPr>
              <a:t>TongETL--</a:t>
            </a:r>
            <a:r>
              <a:rPr lang="zh-CN" altLang="en-US" sz="2000" b="1" dirty="0">
                <a:solidFill>
                  <a:srgbClr val="DF2525"/>
                </a:solidFill>
                <a:latin typeface="Adobe 黑体 Std" panose="020B0400000000000000" charset="-122"/>
                <a:ea typeface="黑体-简" panose="02000000000000000000" charset="-122"/>
                <a:sym typeface="+mn-ea"/>
              </a:rPr>
              <a:t>功能架构</a:t>
            </a:r>
            <a:endParaRPr lang="zh-CN" altLang="en-US" sz="2000" b="1" dirty="0">
              <a:solidFill>
                <a:srgbClr val="DF2525"/>
              </a:solidFill>
              <a:latin typeface="Adobe 黑体 Std" panose="020B0400000000000000" charset="-122"/>
              <a:ea typeface="黑体-简" panose="02000000000000000000" charset="-122"/>
              <a:sym typeface="+mn-ea"/>
            </a:endParaRPr>
          </a:p>
        </p:txBody>
      </p:sp>
      <p:sp>
        <p:nvSpPr>
          <p:cNvPr id="58" name="标题 57"/>
          <p:cNvSpPr>
            <a:spLocks noGrp="1"/>
          </p:cNvSpPr>
          <p:nvPr>
            <p:ph type="title"/>
          </p:nvPr>
        </p:nvSpPr>
        <p:spPr>
          <a:xfrm>
            <a:off x="611505" y="1066800"/>
            <a:ext cx="8917305" cy="568325"/>
          </a:xfrm>
        </p:spPr>
        <p:txBody>
          <a:bodyPr>
            <a:normAutofit/>
          </a:bodyPr>
          <a:p>
            <a:pPr>
              <a:lnSpc>
                <a:spcPct val="150000"/>
              </a:lnSpc>
            </a:pPr>
            <a:r>
              <a:rPr kumimoji="1" lang="zh-CN" altLang="en-US" sz="1600" dirty="0">
                <a:solidFill>
                  <a:schemeClr val="tx1">
                    <a:lumMod val="75000"/>
                    <a:lumOff val="25000"/>
                  </a:schemeClr>
                </a:solidFill>
                <a:latin typeface="黑体" panose="02010609060101010101" charset="-122"/>
                <a:ea typeface="黑体" panose="02010609060101010101" charset="-122"/>
              </a:rPr>
              <a:t>提供复杂网络环境下、异构数据源之间，数据高速稳定的迁移及同步的能力。</a:t>
            </a:r>
            <a:endParaRPr kumimoji="1" lang="zh-CN" altLang="en-US" sz="1600" dirty="0">
              <a:solidFill>
                <a:schemeClr val="tx1">
                  <a:lumMod val="75000"/>
                  <a:lumOff val="25000"/>
                </a:schemeClr>
              </a:solidFill>
              <a:latin typeface="黑体" panose="02010609060101010101" charset="-122"/>
              <a:ea typeface="黑体" panose="02010609060101010101" charset="-122"/>
            </a:endParaRPr>
          </a:p>
        </p:txBody>
      </p:sp>
      <p:sp>
        <p:nvSpPr>
          <p:cNvPr id="60" name="矩形 59"/>
          <p:cNvSpPr/>
          <p:nvPr/>
        </p:nvSpPr>
        <p:spPr>
          <a:xfrm>
            <a:off x="9270365" y="1149985"/>
            <a:ext cx="2785745" cy="3071495"/>
          </a:xfrm>
          <a:prstGeom prst="rect">
            <a:avLst/>
          </a:prstGeom>
          <a:no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p>
            <a:pPr marL="71755" algn="l">
              <a:lnSpc>
                <a:spcPct val="150000"/>
              </a:lnSpc>
              <a:buClr>
                <a:srgbClr val="0053DC"/>
              </a:buClr>
            </a:pPr>
            <a:r>
              <a:rPr lang="zh-CN" altLang="en-US" dirty="0">
                <a:solidFill>
                  <a:schemeClr val="tx1"/>
                </a:solidFill>
                <a:latin typeface="Adobe 黑体 Std" panose="020B0400000000000000" charset="-122"/>
                <a:ea typeface="微软雅黑" panose="020B0503020204020204" pitchFamily="34" charset="-122"/>
                <a:cs typeface="微软雅黑" panose="020B0503020204020204" pitchFamily="34" charset="-122"/>
              </a:rPr>
              <a:t>集成开发</a:t>
            </a:r>
            <a:endParaRPr lang="en-US" altLang="zh-CN" dirty="0">
              <a:solidFill>
                <a:schemeClr val="tx1"/>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可视化</a:t>
            </a:r>
            <a:r>
              <a:rPr lang="en-US" altLang="zh-CN"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Web</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图形</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开发</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拖拽</a:t>
            </a:r>
            <a:r>
              <a:rPr lang="en-US" altLang="zh-CN"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配置即可（低代码</a:t>
            </a:r>
            <a:r>
              <a:rPr lang="en-US" altLang="zh-CN"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无</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代码）</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丰富的组件（任务、</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转换）</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丰富的数据源支持，含</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大数据</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支持转换、任务、场景、流程等多种</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类型</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支持增量、全量等多种同步</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方式</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支持多人协作</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开发</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支持导入</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导出</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提供示例资源和</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模版</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提供版本管理</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能力</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支持租户、项目资源</a:t>
            </a:r>
            <a:r>
              <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rPr>
              <a:t>隔离</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a:p>
            <a:pPr marL="171450" indent="-171450" algn="l">
              <a:lnSpc>
                <a:spcPct val="150000"/>
              </a:lnSpc>
              <a:buFont typeface="Arial" panose="020B0604020202020204" pitchFamily="34" charset="0"/>
              <a:buChar char="•"/>
            </a:pPr>
            <a:endParaRPr lang="zh-CN" altLang="en-US" sz="1000" dirty="0">
              <a:solidFill>
                <a:schemeClr val="bg1">
                  <a:lumMod val="50000"/>
                </a:schemeClr>
              </a:solidFill>
              <a:latin typeface="Adobe 黑体 Std" panose="020B0400000000000000" charset="-122"/>
              <a:ea typeface="微软雅黑" panose="020B0503020204020204" pitchFamily="34" charset="-122"/>
              <a:cs typeface="微软雅黑" panose="020B0503020204020204" pitchFamily="34" charset="-122"/>
            </a:endParaRPr>
          </a:p>
        </p:txBody>
      </p:sp>
      <p:sp>
        <p:nvSpPr>
          <p:cNvPr id="59" name="矩形 58"/>
          <p:cNvSpPr/>
          <p:nvPr/>
        </p:nvSpPr>
        <p:spPr>
          <a:xfrm>
            <a:off x="9270365" y="4368800"/>
            <a:ext cx="2785745" cy="1435100"/>
          </a:xfrm>
          <a:prstGeom prst="rect">
            <a:avLst/>
          </a:prstGeom>
          <a:no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p>
            <a:pPr marL="171450" indent="-171450" algn="l">
              <a:lnSpc>
                <a:spcPct val="150000"/>
              </a:lnSpc>
              <a:buFont typeface="Arial" panose="020B0604020202020204" pitchFamily="34" charset="0"/>
              <a:buChar char="•"/>
            </a:pPr>
            <a:r>
              <a:rPr lang="zh-CN" altLang="en-US" dirty="0">
                <a:solidFill>
                  <a:schemeClr val="tx1"/>
                </a:solidFill>
                <a:latin typeface="Microsoft YaHei Regular" panose="020B0503020204020204" charset="-122"/>
                <a:ea typeface="Microsoft YaHei Regular" panose="020B0503020204020204" charset="-122"/>
                <a:cs typeface="微软雅黑" panose="020B0503020204020204" pitchFamily="34" charset="-122"/>
              </a:rPr>
              <a:t>部署</a:t>
            </a:r>
            <a:r>
              <a:rPr lang="zh-CN" altLang="en-US" dirty="0">
                <a:solidFill>
                  <a:schemeClr val="tx1"/>
                </a:solidFill>
                <a:latin typeface="Microsoft YaHei Regular" panose="020B0503020204020204" charset="-122"/>
                <a:ea typeface="Microsoft YaHei Regular" panose="020B0503020204020204" charset="-122"/>
                <a:cs typeface="微软雅黑" panose="020B0503020204020204" pitchFamily="34" charset="-122"/>
              </a:rPr>
              <a:t>运维</a:t>
            </a:r>
            <a:endParaRPr lang="zh-CN" altLang="en-US" dirty="0">
              <a:solidFill>
                <a:schemeClr val="tx1"/>
              </a:solidFill>
              <a:latin typeface="Microsoft YaHei Regular" panose="020B0503020204020204" charset="-122"/>
              <a:ea typeface="Microsoft YaHei Regular" panose="020B0503020204020204"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rPr>
              <a:t>国产、</a:t>
            </a:r>
            <a:r>
              <a:rPr lang="zh-CN" altLang="en-US"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rPr>
              <a:t>云环境适配</a:t>
            </a:r>
            <a:endParaRPr lang="zh-CN" altLang="en-US"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rPr>
              <a:t>集群部署与负载均衡</a:t>
            </a:r>
            <a:r>
              <a:rPr lang="zh-CN" altLang="en-US"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rPr>
              <a:t>能力</a:t>
            </a:r>
            <a:endParaRPr lang="zh-CN" altLang="en-US"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endParaRPr>
          </a:p>
          <a:p>
            <a:pPr marL="171450" indent="-171450" algn="l">
              <a:lnSpc>
                <a:spcPct val="150000"/>
              </a:lnSpc>
              <a:buFont typeface="Arial" panose="020B0604020202020204" pitchFamily="34" charset="0"/>
              <a:buChar char="•"/>
            </a:pPr>
            <a:r>
              <a:rPr lang="en-US" altLang="zh-CN"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rPr>
              <a:t>IPV6</a:t>
            </a:r>
            <a:r>
              <a:rPr lang="zh-CN" altLang="en-US"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rPr>
              <a:t>适配</a:t>
            </a:r>
            <a:endParaRPr lang="zh-CN" altLang="en-US"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rPr>
              <a:t>在线调试与在线</a:t>
            </a:r>
            <a:r>
              <a:rPr lang="zh-CN" altLang="en-US"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rPr>
              <a:t>运维</a:t>
            </a:r>
            <a:endParaRPr lang="zh-CN" altLang="en-US" sz="1000" dirty="0">
              <a:solidFill>
                <a:schemeClr val="bg1">
                  <a:lumMod val="50000"/>
                </a:schemeClr>
              </a:solidFill>
              <a:latin typeface="Adobe 黑体 Std" panose="020B0400000000000000" charset="-122"/>
              <a:ea typeface="黑体-简" panose="02000000000000000000" charset="-122"/>
              <a:cs typeface="微软雅黑" panose="020B0503020204020204" pitchFamily="34" charset="-122"/>
            </a:endParaRPr>
          </a:p>
        </p:txBody>
      </p:sp>
      <p:sp>
        <p:nvSpPr>
          <p:cNvPr id="111" name="矩形 110"/>
          <p:cNvSpPr/>
          <p:nvPr/>
        </p:nvSpPr>
        <p:spPr>
          <a:xfrm>
            <a:off x="9270365" y="5930900"/>
            <a:ext cx="2785745" cy="772160"/>
          </a:xfrm>
          <a:prstGeom prst="rect">
            <a:avLst/>
          </a:prstGeom>
          <a:noFill/>
          <a:ln>
            <a:solidFill>
              <a:schemeClr val="accent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p>
            <a:pPr marL="171450" indent="-171450" algn="l">
              <a:lnSpc>
                <a:spcPct val="150000"/>
              </a:lnSpc>
              <a:buFont typeface="Arial" panose="020B0604020202020204" pitchFamily="34" charset="0"/>
              <a:buChar char="•"/>
            </a:pPr>
            <a:r>
              <a:rPr lang="zh-CN" altLang="en-US" dirty="0">
                <a:solidFill>
                  <a:schemeClr val="tx1"/>
                </a:solidFill>
                <a:latin typeface="Adobe 黑体 Std" panose="020B0400000000000000" charset="-122"/>
                <a:ea typeface="微软雅黑" panose="020B0503020204020204" pitchFamily="34" charset="-122"/>
              </a:rPr>
              <a:t>扩展</a:t>
            </a:r>
            <a:r>
              <a:rPr lang="zh-CN" altLang="en-US" dirty="0">
                <a:solidFill>
                  <a:schemeClr val="tx1"/>
                </a:solidFill>
                <a:latin typeface="Adobe 黑体 Std" panose="020B0400000000000000" charset="-122"/>
                <a:ea typeface="微软雅黑" panose="020B0503020204020204" pitchFamily="34" charset="-122"/>
              </a:rPr>
              <a:t>能力</a:t>
            </a:r>
            <a:endParaRPr lang="zh-CN" altLang="en-US" dirty="0">
              <a:solidFill>
                <a:schemeClr val="tx1"/>
              </a:solidFill>
              <a:latin typeface="Adobe 黑体 Std" panose="020B0400000000000000" charset="-122"/>
              <a:ea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000" dirty="0">
                <a:solidFill>
                  <a:schemeClr val="bg1">
                    <a:lumMod val="50000"/>
                  </a:schemeClr>
                </a:solidFill>
                <a:latin typeface="Adobe 黑体 Std" panose="020B0400000000000000" charset="-122"/>
                <a:ea typeface="微软雅黑" panose="020B0503020204020204" pitchFamily="34" charset="-122"/>
                <a:cs typeface="黑体" panose="02010609060101010101" charset="-122"/>
              </a:rPr>
              <a:t>提供组件模版</a:t>
            </a:r>
            <a:r>
              <a:rPr lang="zh-CN" altLang="en-US" sz="1000" dirty="0">
                <a:solidFill>
                  <a:schemeClr val="bg1">
                    <a:lumMod val="50000"/>
                  </a:schemeClr>
                </a:solidFill>
                <a:latin typeface="Adobe 黑体 Std" panose="020B0400000000000000" charset="-122"/>
                <a:ea typeface="微软雅黑" panose="020B0503020204020204" pitchFamily="34" charset="-122"/>
                <a:cs typeface="黑体" panose="02010609060101010101" charset="-122"/>
              </a:rPr>
              <a:t>能力</a:t>
            </a:r>
            <a:endParaRPr lang="zh-CN" altLang="en-US" sz="1000" dirty="0">
              <a:solidFill>
                <a:schemeClr val="bg1">
                  <a:lumMod val="50000"/>
                </a:schemeClr>
              </a:solidFill>
              <a:latin typeface="Adobe 黑体 Std" panose="020B0400000000000000" charset="-122"/>
              <a:ea typeface="微软雅黑" panose="020B0503020204020204" pitchFamily="34" charset="-122"/>
              <a:cs typeface="黑体" panose="02010609060101010101"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TextBox 24"/>
          <p:cNvSpPr txBox="1"/>
          <p:nvPr/>
        </p:nvSpPr>
        <p:spPr>
          <a:xfrm>
            <a:off x="1168307" y="534719"/>
            <a:ext cx="2358390" cy="398780"/>
          </a:xfrm>
          <a:prstGeom prst="rect">
            <a:avLst/>
          </a:prstGeom>
          <a:noFill/>
        </p:spPr>
        <p:txBody>
          <a:bodyPr wrap="none" rtlCol="0">
            <a:spAutoFit/>
          </a:bodyPr>
          <a:p>
            <a:pPr marR="0" algn="l" defTabSz="914400" eaLnBrk="1" fontAlgn="auto" hangingPunct="1">
              <a:spcBef>
                <a:spcPts val="0"/>
              </a:spcBef>
              <a:spcAft>
                <a:spcPts val="0"/>
              </a:spcAft>
              <a:buClrTx/>
              <a:buSzTx/>
              <a:buFontTx/>
              <a:buNone/>
              <a:defRPr/>
            </a:pPr>
            <a:r>
              <a:rPr lang="en-US" altLang="zh-CN" sz="2000" b="1" dirty="0">
                <a:solidFill>
                  <a:srgbClr val="DF2525"/>
                </a:solidFill>
                <a:latin typeface="Adobe 黑体 Std" panose="020B0400000000000000" charset="-122"/>
                <a:ea typeface="黑体-简" panose="02000000000000000000" charset="-122"/>
                <a:sym typeface="+mn-ea"/>
              </a:rPr>
              <a:t>TongETL--</a:t>
            </a:r>
            <a:r>
              <a:rPr lang="zh-CN" altLang="en-US" sz="2000" b="1" dirty="0">
                <a:solidFill>
                  <a:srgbClr val="DF2525"/>
                </a:solidFill>
                <a:latin typeface="Adobe 黑体 Std" panose="020B0400000000000000" charset="-122"/>
                <a:ea typeface="黑体-简" panose="02000000000000000000" charset="-122"/>
                <a:sym typeface="+mn-ea"/>
              </a:rPr>
              <a:t>功能</a:t>
            </a:r>
            <a:r>
              <a:rPr lang="zh-CN" altLang="en-US" sz="2000" b="1" dirty="0">
                <a:solidFill>
                  <a:srgbClr val="DF2525"/>
                </a:solidFill>
                <a:latin typeface="Adobe 黑体 Std" panose="020B0400000000000000" charset="-122"/>
                <a:ea typeface="黑体-简" panose="02000000000000000000" charset="-122"/>
                <a:sym typeface="+mn-ea"/>
              </a:rPr>
              <a:t>特性</a:t>
            </a:r>
            <a:endParaRPr lang="zh-CN" altLang="en-US" sz="2000" b="1" dirty="0">
              <a:solidFill>
                <a:srgbClr val="DF2525"/>
              </a:solidFill>
              <a:latin typeface="Adobe 黑体 Std" panose="020B0400000000000000" charset="-122"/>
              <a:ea typeface="黑体-简" panose="02000000000000000000" charset="-122"/>
              <a:sym typeface="+mn-ea"/>
            </a:endParaRPr>
          </a:p>
        </p:txBody>
      </p:sp>
      <p:grpSp>
        <p:nvGrpSpPr>
          <p:cNvPr id="23" name="组合 22"/>
          <p:cNvGrpSpPr/>
          <p:nvPr/>
        </p:nvGrpSpPr>
        <p:grpSpPr>
          <a:xfrm>
            <a:off x="5774055" y="1452245"/>
            <a:ext cx="6104890" cy="4439920"/>
            <a:chOff x="9093" y="2287"/>
            <a:chExt cx="9614" cy="6992"/>
          </a:xfrm>
        </p:grpSpPr>
        <p:grpSp>
          <p:nvGrpSpPr>
            <p:cNvPr id="10" name="组合 9"/>
            <p:cNvGrpSpPr/>
            <p:nvPr/>
          </p:nvGrpSpPr>
          <p:grpSpPr>
            <a:xfrm>
              <a:off x="9093" y="2287"/>
              <a:ext cx="9614" cy="6992"/>
              <a:chOff x="6493" y="2022"/>
              <a:chExt cx="12570" cy="8457"/>
            </a:xfrm>
          </p:grpSpPr>
          <p:sp>
            <p:nvSpPr>
              <p:cNvPr id="12" name="任意多边形 11"/>
              <p:cNvSpPr/>
              <p:nvPr>
                <p:custDataLst>
                  <p:tags r:id="rId1"/>
                </p:custDataLst>
              </p:nvPr>
            </p:nvSpPr>
            <p:spPr>
              <a:xfrm>
                <a:off x="6493" y="2044"/>
                <a:ext cx="3735" cy="2937"/>
              </a:xfrm>
              <a:custGeom>
                <a:avLst/>
                <a:gdLst>
                  <a:gd name="connsiteX0" fmla="*/ 2809648 w 2917172"/>
                  <a:gd name="connsiteY0" fmla="*/ 458124 h 2293671"/>
                  <a:gd name="connsiteX1" fmla="*/ 2781501 w 2917172"/>
                  <a:gd name="connsiteY1" fmla="*/ 486271 h 2293671"/>
                  <a:gd name="connsiteX2" fmla="*/ 2809648 w 2917172"/>
                  <a:gd name="connsiteY2" fmla="*/ 514418 h 2293671"/>
                  <a:gd name="connsiteX3" fmla="*/ 2837795 w 2917172"/>
                  <a:gd name="connsiteY3" fmla="*/ 486271 h 2293671"/>
                  <a:gd name="connsiteX4" fmla="*/ 2809648 w 2917172"/>
                  <a:gd name="connsiteY4" fmla="*/ 458124 h 2293671"/>
                  <a:gd name="connsiteX5" fmla="*/ 2697060 w 2917172"/>
                  <a:gd name="connsiteY5" fmla="*/ 458124 h 2293671"/>
                  <a:gd name="connsiteX6" fmla="*/ 2668913 w 2917172"/>
                  <a:gd name="connsiteY6" fmla="*/ 486271 h 2293671"/>
                  <a:gd name="connsiteX7" fmla="*/ 2697060 w 2917172"/>
                  <a:gd name="connsiteY7" fmla="*/ 514418 h 2293671"/>
                  <a:gd name="connsiteX8" fmla="*/ 2725207 w 2917172"/>
                  <a:gd name="connsiteY8" fmla="*/ 486271 h 2293671"/>
                  <a:gd name="connsiteX9" fmla="*/ 2697060 w 2917172"/>
                  <a:gd name="connsiteY9" fmla="*/ 458124 h 2293671"/>
                  <a:gd name="connsiteX10" fmla="*/ 2584471 w 2917172"/>
                  <a:gd name="connsiteY10" fmla="*/ 458124 h 2293671"/>
                  <a:gd name="connsiteX11" fmla="*/ 2556324 w 2917172"/>
                  <a:gd name="connsiteY11" fmla="*/ 486271 h 2293671"/>
                  <a:gd name="connsiteX12" fmla="*/ 2584471 w 2917172"/>
                  <a:gd name="connsiteY12" fmla="*/ 514418 h 2293671"/>
                  <a:gd name="connsiteX13" fmla="*/ 2612618 w 2917172"/>
                  <a:gd name="connsiteY13" fmla="*/ 486271 h 2293671"/>
                  <a:gd name="connsiteX14" fmla="*/ 2584471 w 2917172"/>
                  <a:gd name="connsiteY14" fmla="*/ 458124 h 2293671"/>
                  <a:gd name="connsiteX15" fmla="*/ 2471883 w 2917172"/>
                  <a:gd name="connsiteY15" fmla="*/ 458124 h 2293671"/>
                  <a:gd name="connsiteX16" fmla="*/ 2443736 w 2917172"/>
                  <a:gd name="connsiteY16" fmla="*/ 486271 h 2293671"/>
                  <a:gd name="connsiteX17" fmla="*/ 2471883 w 2917172"/>
                  <a:gd name="connsiteY17" fmla="*/ 514418 h 2293671"/>
                  <a:gd name="connsiteX18" fmla="*/ 2500029 w 2917172"/>
                  <a:gd name="connsiteY18" fmla="*/ 486271 h 2293671"/>
                  <a:gd name="connsiteX19" fmla="*/ 2471883 w 2917172"/>
                  <a:gd name="connsiteY19" fmla="*/ 458124 h 2293671"/>
                  <a:gd name="connsiteX20" fmla="*/ 2359294 w 2917172"/>
                  <a:gd name="connsiteY20" fmla="*/ 458124 h 2293671"/>
                  <a:gd name="connsiteX21" fmla="*/ 2331147 w 2917172"/>
                  <a:gd name="connsiteY21" fmla="*/ 486271 h 2293671"/>
                  <a:gd name="connsiteX22" fmla="*/ 2359294 w 2917172"/>
                  <a:gd name="connsiteY22" fmla="*/ 514418 h 2293671"/>
                  <a:gd name="connsiteX23" fmla="*/ 2387441 w 2917172"/>
                  <a:gd name="connsiteY23" fmla="*/ 486271 h 2293671"/>
                  <a:gd name="connsiteX24" fmla="*/ 2359294 w 2917172"/>
                  <a:gd name="connsiteY24" fmla="*/ 458124 h 2293671"/>
                  <a:gd name="connsiteX25" fmla="*/ 2246705 w 2917172"/>
                  <a:gd name="connsiteY25" fmla="*/ 458124 h 2293671"/>
                  <a:gd name="connsiteX26" fmla="*/ 2218559 w 2917172"/>
                  <a:gd name="connsiteY26" fmla="*/ 486271 h 2293671"/>
                  <a:gd name="connsiteX27" fmla="*/ 2246705 w 2917172"/>
                  <a:gd name="connsiteY27" fmla="*/ 514418 h 2293671"/>
                  <a:gd name="connsiteX28" fmla="*/ 2274852 w 2917172"/>
                  <a:gd name="connsiteY28" fmla="*/ 486271 h 2293671"/>
                  <a:gd name="connsiteX29" fmla="*/ 2246705 w 2917172"/>
                  <a:gd name="connsiteY29" fmla="*/ 458124 h 2293671"/>
                  <a:gd name="connsiteX30" fmla="*/ 2134117 w 2917172"/>
                  <a:gd name="connsiteY30" fmla="*/ 458124 h 2293671"/>
                  <a:gd name="connsiteX31" fmla="*/ 2105970 w 2917172"/>
                  <a:gd name="connsiteY31" fmla="*/ 486271 h 2293671"/>
                  <a:gd name="connsiteX32" fmla="*/ 2134117 w 2917172"/>
                  <a:gd name="connsiteY32" fmla="*/ 514418 h 2293671"/>
                  <a:gd name="connsiteX33" fmla="*/ 2162264 w 2917172"/>
                  <a:gd name="connsiteY33" fmla="*/ 486271 h 2293671"/>
                  <a:gd name="connsiteX34" fmla="*/ 2134117 w 2917172"/>
                  <a:gd name="connsiteY34" fmla="*/ 458124 h 2293671"/>
                  <a:gd name="connsiteX35" fmla="*/ 2021528 w 2917172"/>
                  <a:gd name="connsiteY35" fmla="*/ 458124 h 2293671"/>
                  <a:gd name="connsiteX36" fmla="*/ 1993382 w 2917172"/>
                  <a:gd name="connsiteY36" fmla="*/ 486271 h 2293671"/>
                  <a:gd name="connsiteX37" fmla="*/ 2021528 w 2917172"/>
                  <a:gd name="connsiteY37" fmla="*/ 514418 h 2293671"/>
                  <a:gd name="connsiteX38" fmla="*/ 2049675 w 2917172"/>
                  <a:gd name="connsiteY38" fmla="*/ 486271 h 2293671"/>
                  <a:gd name="connsiteX39" fmla="*/ 2021528 w 2917172"/>
                  <a:gd name="connsiteY39" fmla="*/ 458124 h 2293671"/>
                  <a:gd name="connsiteX40" fmla="*/ 1908940 w 2917172"/>
                  <a:gd name="connsiteY40" fmla="*/ 458124 h 2293671"/>
                  <a:gd name="connsiteX41" fmla="*/ 1880793 w 2917172"/>
                  <a:gd name="connsiteY41" fmla="*/ 486271 h 2293671"/>
                  <a:gd name="connsiteX42" fmla="*/ 1908940 w 2917172"/>
                  <a:gd name="connsiteY42" fmla="*/ 514418 h 2293671"/>
                  <a:gd name="connsiteX43" fmla="*/ 1937087 w 2917172"/>
                  <a:gd name="connsiteY43" fmla="*/ 486271 h 2293671"/>
                  <a:gd name="connsiteX44" fmla="*/ 1908940 w 2917172"/>
                  <a:gd name="connsiteY44" fmla="*/ 458124 h 2293671"/>
                  <a:gd name="connsiteX45" fmla="*/ 1796351 w 2917172"/>
                  <a:gd name="connsiteY45" fmla="*/ 458124 h 2293671"/>
                  <a:gd name="connsiteX46" fmla="*/ 1768204 w 2917172"/>
                  <a:gd name="connsiteY46" fmla="*/ 486271 h 2293671"/>
                  <a:gd name="connsiteX47" fmla="*/ 1796351 w 2917172"/>
                  <a:gd name="connsiteY47" fmla="*/ 514418 h 2293671"/>
                  <a:gd name="connsiteX48" fmla="*/ 1824498 w 2917172"/>
                  <a:gd name="connsiteY48" fmla="*/ 486271 h 2293671"/>
                  <a:gd name="connsiteX49" fmla="*/ 1796351 w 2917172"/>
                  <a:gd name="connsiteY49" fmla="*/ 458124 h 2293671"/>
                  <a:gd name="connsiteX50" fmla="*/ 1683763 w 2917172"/>
                  <a:gd name="connsiteY50" fmla="*/ 458124 h 2293671"/>
                  <a:gd name="connsiteX51" fmla="*/ 1655616 w 2917172"/>
                  <a:gd name="connsiteY51" fmla="*/ 486271 h 2293671"/>
                  <a:gd name="connsiteX52" fmla="*/ 1683763 w 2917172"/>
                  <a:gd name="connsiteY52" fmla="*/ 514418 h 2293671"/>
                  <a:gd name="connsiteX53" fmla="*/ 1711910 w 2917172"/>
                  <a:gd name="connsiteY53" fmla="*/ 486271 h 2293671"/>
                  <a:gd name="connsiteX54" fmla="*/ 1683763 w 2917172"/>
                  <a:gd name="connsiteY54" fmla="*/ 458124 h 2293671"/>
                  <a:gd name="connsiteX55" fmla="*/ 1571174 w 2917172"/>
                  <a:gd name="connsiteY55" fmla="*/ 458124 h 2293671"/>
                  <a:gd name="connsiteX56" fmla="*/ 1543027 w 2917172"/>
                  <a:gd name="connsiteY56" fmla="*/ 486271 h 2293671"/>
                  <a:gd name="connsiteX57" fmla="*/ 1571174 w 2917172"/>
                  <a:gd name="connsiteY57" fmla="*/ 514418 h 2293671"/>
                  <a:gd name="connsiteX58" fmla="*/ 1599321 w 2917172"/>
                  <a:gd name="connsiteY58" fmla="*/ 486271 h 2293671"/>
                  <a:gd name="connsiteX59" fmla="*/ 1571174 w 2917172"/>
                  <a:gd name="connsiteY59" fmla="*/ 458124 h 2293671"/>
                  <a:gd name="connsiteX60" fmla="*/ 1458586 w 2917172"/>
                  <a:gd name="connsiteY60" fmla="*/ 458124 h 2293671"/>
                  <a:gd name="connsiteX61" fmla="*/ 1430439 w 2917172"/>
                  <a:gd name="connsiteY61" fmla="*/ 486271 h 2293671"/>
                  <a:gd name="connsiteX62" fmla="*/ 1458586 w 2917172"/>
                  <a:gd name="connsiteY62" fmla="*/ 514418 h 2293671"/>
                  <a:gd name="connsiteX63" fmla="*/ 1486733 w 2917172"/>
                  <a:gd name="connsiteY63" fmla="*/ 486271 h 2293671"/>
                  <a:gd name="connsiteX64" fmla="*/ 1458586 w 2917172"/>
                  <a:gd name="connsiteY64" fmla="*/ 458124 h 2293671"/>
                  <a:gd name="connsiteX65" fmla="*/ 1345997 w 2917172"/>
                  <a:gd name="connsiteY65" fmla="*/ 458124 h 2293671"/>
                  <a:gd name="connsiteX66" fmla="*/ 1317850 w 2917172"/>
                  <a:gd name="connsiteY66" fmla="*/ 486271 h 2293671"/>
                  <a:gd name="connsiteX67" fmla="*/ 1345997 w 2917172"/>
                  <a:gd name="connsiteY67" fmla="*/ 514418 h 2293671"/>
                  <a:gd name="connsiteX68" fmla="*/ 1374144 w 2917172"/>
                  <a:gd name="connsiteY68" fmla="*/ 486271 h 2293671"/>
                  <a:gd name="connsiteX69" fmla="*/ 1345997 w 2917172"/>
                  <a:gd name="connsiteY69" fmla="*/ 458124 h 2293671"/>
                  <a:gd name="connsiteX70" fmla="*/ 1233409 w 2917172"/>
                  <a:gd name="connsiteY70" fmla="*/ 458124 h 2293671"/>
                  <a:gd name="connsiteX71" fmla="*/ 1205262 w 2917172"/>
                  <a:gd name="connsiteY71" fmla="*/ 486271 h 2293671"/>
                  <a:gd name="connsiteX72" fmla="*/ 1233409 w 2917172"/>
                  <a:gd name="connsiteY72" fmla="*/ 514418 h 2293671"/>
                  <a:gd name="connsiteX73" fmla="*/ 1261556 w 2917172"/>
                  <a:gd name="connsiteY73" fmla="*/ 486271 h 2293671"/>
                  <a:gd name="connsiteX74" fmla="*/ 1233409 w 2917172"/>
                  <a:gd name="connsiteY74" fmla="*/ 458124 h 2293671"/>
                  <a:gd name="connsiteX75" fmla="*/ 1120820 w 2917172"/>
                  <a:gd name="connsiteY75" fmla="*/ 458124 h 2293671"/>
                  <a:gd name="connsiteX76" fmla="*/ 1092673 w 2917172"/>
                  <a:gd name="connsiteY76" fmla="*/ 486271 h 2293671"/>
                  <a:gd name="connsiteX77" fmla="*/ 1120820 w 2917172"/>
                  <a:gd name="connsiteY77" fmla="*/ 514418 h 2293671"/>
                  <a:gd name="connsiteX78" fmla="*/ 1148967 w 2917172"/>
                  <a:gd name="connsiteY78" fmla="*/ 486271 h 2293671"/>
                  <a:gd name="connsiteX79" fmla="*/ 1120820 w 2917172"/>
                  <a:gd name="connsiteY79" fmla="*/ 458124 h 2293671"/>
                  <a:gd name="connsiteX80" fmla="*/ 1008232 w 2917172"/>
                  <a:gd name="connsiteY80" fmla="*/ 458124 h 2293671"/>
                  <a:gd name="connsiteX81" fmla="*/ 980085 w 2917172"/>
                  <a:gd name="connsiteY81" fmla="*/ 486271 h 2293671"/>
                  <a:gd name="connsiteX82" fmla="*/ 1008232 w 2917172"/>
                  <a:gd name="connsiteY82" fmla="*/ 514418 h 2293671"/>
                  <a:gd name="connsiteX83" fmla="*/ 1036379 w 2917172"/>
                  <a:gd name="connsiteY83" fmla="*/ 486271 h 2293671"/>
                  <a:gd name="connsiteX84" fmla="*/ 1008232 w 2917172"/>
                  <a:gd name="connsiteY84" fmla="*/ 458124 h 2293671"/>
                  <a:gd name="connsiteX85" fmla="*/ 895643 w 2917172"/>
                  <a:gd name="connsiteY85" fmla="*/ 458124 h 2293671"/>
                  <a:gd name="connsiteX86" fmla="*/ 867496 w 2917172"/>
                  <a:gd name="connsiteY86" fmla="*/ 486271 h 2293671"/>
                  <a:gd name="connsiteX87" fmla="*/ 895643 w 2917172"/>
                  <a:gd name="connsiteY87" fmla="*/ 514418 h 2293671"/>
                  <a:gd name="connsiteX88" fmla="*/ 923790 w 2917172"/>
                  <a:gd name="connsiteY88" fmla="*/ 486271 h 2293671"/>
                  <a:gd name="connsiteX89" fmla="*/ 895643 w 2917172"/>
                  <a:gd name="connsiteY89" fmla="*/ 458124 h 2293671"/>
                  <a:gd name="connsiteX90" fmla="*/ 783055 w 2917172"/>
                  <a:gd name="connsiteY90" fmla="*/ 458124 h 2293671"/>
                  <a:gd name="connsiteX91" fmla="*/ 754908 w 2917172"/>
                  <a:gd name="connsiteY91" fmla="*/ 486271 h 2293671"/>
                  <a:gd name="connsiteX92" fmla="*/ 783055 w 2917172"/>
                  <a:gd name="connsiteY92" fmla="*/ 514418 h 2293671"/>
                  <a:gd name="connsiteX93" fmla="*/ 811202 w 2917172"/>
                  <a:gd name="connsiteY93" fmla="*/ 486271 h 2293671"/>
                  <a:gd name="connsiteX94" fmla="*/ 783055 w 2917172"/>
                  <a:gd name="connsiteY94" fmla="*/ 458124 h 2293671"/>
                  <a:gd name="connsiteX95" fmla="*/ 670467 w 2917172"/>
                  <a:gd name="connsiteY95" fmla="*/ 458124 h 2293671"/>
                  <a:gd name="connsiteX96" fmla="*/ 642320 w 2917172"/>
                  <a:gd name="connsiteY96" fmla="*/ 486271 h 2293671"/>
                  <a:gd name="connsiteX97" fmla="*/ 670467 w 2917172"/>
                  <a:gd name="connsiteY97" fmla="*/ 514418 h 2293671"/>
                  <a:gd name="connsiteX98" fmla="*/ 698614 w 2917172"/>
                  <a:gd name="connsiteY98" fmla="*/ 486271 h 2293671"/>
                  <a:gd name="connsiteX99" fmla="*/ 670467 w 2917172"/>
                  <a:gd name="connsiteY99" fmla="*/ 458124 h 2293671"/>
                  <a:gd name="connsiteX100" fmla="*/ 557878 w 2917172"/>
                  <a:gd name="connsiteY100" fmla="*/ 458124 h 2293671"/>
                  <a:gd name="connsiteX101" fmla="*/ 529732 w 2917172"/>
                  <a:gd name="connsiteY101" fmla="*/ 486271 h 2293671"/>
                  <a:gd name="connsiteX102" fmla="*/ 557878 w 2917172"/>
                  <a:gd name="connsiteY102" fmla="*/ 514418 h 2293671"/>
                  <a:gd name="connsiteX103" fmla="*/ 586025 w 2917172"/>
                  <a:gd name="connsiteY103" fmla="*/ 486271 h 2293671"/>
                  <a:gd name="connsiteX104" fmla="*/ 557878 w 2917172"/>
                  <a:gd name="connsiteY104" fmla="*/ 458124 h 2293671"/>
                  <a:gd name="connsiteX105" fmla="*/ 445290 w 2917172"/>
                  <a:gd name="connsiteY105" fmla="*/ 458124 h 2293671"/>
                  <a:gd name="connsiteX106" fmla="*/ 417143 w 2917172"/>
                  <a:gd name="connsiteY106" fmla="*/ 486271 h 2293671"/>
                  <a:gd name="connsiteX107" fmla="*/ 445290 w 2917172"/>
                  <a:gd name="connsiteY107" fmla="*/ 514418 h 2293671"/>
                  <a:gd name="connsiteX108" fmla="*/ 473437 w 2917172"/>
                  <a:gd name="connsiteY108" fmla="*/ 486271 h 2293671"/>
                  <a:gd name="connsiteX109" fmla="*/ 445290 w 2917172"/>
                  <a:gd name="connsiteY109" fmla="*/ 458124 h 2293671"/>
                  <a:gd name="connsiteX110" fmla="*/ 332701 w 2917172"/>
                  <a:gd name="connsiteY110" fmla="*/ 458124 h 2293671"/>
                  <a:gd name="connsiteX111" fmla="*/ 304554 w 2917172"/>
                  <a:gd name="connsiteY111" fmla="*/ 486271 h 2293671"/>
                  <a:gd name="connsiteX112" fmla="*/ 332701 w 2917172"/>
                  <a:gd name="connsiteY112" fmla="*/ 514418 h 2293671"/>
                  <a:gd name="connsiteX113" fmla="*/ 360848 w 2917172"/>
                  <a:gd name="connsiteY113" fmla="*/ 486271 h 2293671"/>
                  <a:gd name="connsiteX114" fmla="*/ 332701 w 2917172"/>
                  <a:gd name="connsiteY114" fmla="*/ 458124 h 2293671"/>
                  <a:gd name="connsiteX115" fmla="*/ 220113 w 2917172"/>
                  <a:gd name="connsiteY115" fmla="*/ 458124 h 2293671"/>
                  <a:gd name="connsiteX116" fmla="*/ 191966 w 2917172"/>
                  <a:gd name="connsiteY116" fmla="*/ 486271 h 2293671"/>
                  <a:gd name="connsiteX117" fmla="*/ 220113 w 2917172"/>
                  <a:gd name="connsiteY117" fmla="*/ 514418 h 2293671"/>
                  <a:gd name="connsiteX118" fmla="*/ 248260 w 2917172"/>
                  <a:gd name="connsiteY118" fmla="*/ 486271 h 2293671"/>
                  <a:gd name="connsiteX119" fmla="*/ 220113 w 2917172"/>
                  <a:gd name="connsiteY119" fmla="*/ 458124 h 2293671"/>
                  <a:gd name="connsiteX120" fmla="*/ 107525 w 2917172"/>
                  <a:gd name="connsiteY120" fmla="*/ 458124 h 2293671"/>
                  <a:gd name="connsiteX121" fmla="*/ 79378 w 2917172"/>
                  <a:gd name="connsiteY121" fmla="*/ 486271 h 2293671"/>
                  <a:gd name="connsiteX122" fmla="*/ 107525 w 2917172"/>
                  <a:gd name="connsiteY122" fmla="*/ 514418 h 2293671"/>
                  <a:gd name="connsiteX123" fmla="*/ 135672 w 2917172"/>
                  <a:gd name="connsiteY123" fmla="*/ 486271 h 2293671"/>
                  <a:gd name="connsiteX124" fmla="*/ 107525 w 2917172"/>
                  <a:gd name="connsiteY124" fmla="*/ 458124 h 2293671"/>
                  <a:gd name="connsiteX125" fmla="*/ 0 w 2917172"/>
                  <a:gd name="connsiteY125" fmla="*/ 0 h 2293671"/>
                  <a:gd name="connsiteX126" fmla="*/ 2916000 w 2917172"/>
                  <a:gd name="connsiteY126" fmla="*/ 0 h 2293671"/>
                  <a:gd name="connsiteX127" fmla="*/ 2916000 w 2917172"/>
                  <a:gd name="connsiteY127" fmla="*/ 142874 h 2293671"/>
                  <a:gd name="connsiteX128" fmla="*/ 2917172 w 2917172"/>
                  <a:gd name="connsiteY128" fmla="*/ 142874 h 2293671"/>
                  <a:gd name="connsiteX129" fmla="*/ 2917172 w 2917172"/>
                  <a:gd name="connsiteY129" fmla="*/ 244204 h 2293671"/>
                  <a:gd name="connsiteX130" fmla="*/ 2917172 w 2917172"/>
                  <a:gd name="connsiteY130" fmla="*/ 304439 h 2293671"/>
                  <a:gd name="connsiteX131" fmla="*/ 2917172 w 2917172"/>
                  <a:gd name="connsiteY131" fmla="*/ 460222 h 2293671"/>
                  <a:gd name="connsiteX132" fmla="*/ 2902334 w 2917172"/>
                  <a:gd name="connsiteY132" fmla="*/ 466368 h 2293671"/>
                  <a:gd name="connsiteX133" fmla="*/ 2894090 w 2917172"/>
                  <a:gd name="connsiteY133" fmla="*/ 486271 h 2293671"/>
                  <a:gd name="connsiteX134" fmla="*/ 2902334 w 2917172"/>
                  <a:gd name="connsiteY134" fmla="*/ 506174 h 2293671"/>
                  <a:gd name="connsiteX135" fmla="*/ 2917172 w 2917172"/>
                  <a:gd name="connsiteY135" fmla="*/ 512321 h 2293671"/>
                  <a:gd name="connsiteX136" fmla="*/ 2917172 w 2917172"/>
                  <a:gd name="connsiteY136" fmla="*/ 2246668 h 2293671"/>
                  <a:gd name="connsiteX137" fmla="*/ 2905193 w 2917172"/>
                  <a:gd name="connsiteY137" fmla="*/ 2249087 h 2293671"/>
                  <a:gd name="connsiteX138" fmla="*/ 2876883 w 2917172"/>
                  <a:gd name="connsiteY138" fmla="*/ 2277398 h 2293671"/>
                  <a:gd name="connsiteX139" fmla="*/ 2873597 w 2917172"/>
                  <a:gd name="connsiteY139" fmla="*/ 2293671 h 2293671"/>
                  <a:gd name="connsiteX140" fmla="*/ 2824605 w 2917172"/>
                  <a:gd name="connsiteY140" fmla="*/ 2293671 h 2293671"/>
                  <a:gd name="connsiteX141" fmla="*/ 2821320 w 2917172"/>
                  <a:gd name="connsiteY141" fmla="*/ 2277398 h 2293671"/>
                  <a:gd name="connsiteX142" fmla="*/ 2772302 w 2917172"/>
                  <a:gd name="connsiteY142" fmla="*/ 2244906 h 2293671"/>
                  <a:gd name="connsiteX143" fmla="*/ 2723284 w 2917172"/>
                  <a:gd name="connsiteY143" fmla="*/ 2277398 h 2293671"/>
                  <a:gd name="connsiteX144" fmla="*/ 2719998 w 2917172"/>
                  <a:gd name="connsiteY144" fmla="*/ 2293671 h 2293671"/>
                  <a:gd name="connsiteX145" fmla="*/ 2671010 w 2917172"/>
                  <a:gd name="connsiteY145" fmla="*/ 2293671 h 2293671"/>
                  <a:gd name="connsiteX146" fmla="*/ 2667725 w 2917172"/>
                  <a:gd name="connsiteY146" fmla="*/ 2277398 h 2293671"/>
                  <a:gd name="connsiteX147" fmla="*/ 2618707 w 2917172"/>
                  <a:gd name="connsiteY147" fmla="*/ 2244906 h 2293671"/>
                  <a:gd name="connsiteX148" fmla="*/ 2569690 w 2917172"/>
                  <a:gd name="connsiteY148" fmla="*/ 2277398 h 2293671"/>
                  <a:gd name="connsiteX149" fmla="*/ 2566404 w 2917172"/>
                  <a:gd name="connsiteY149" fmla="*/ 2293671 h 2293671"/>
                  <a:gd name="connsiteX150" fmla="*/ 2517416 w 2917172"/>
                  <a:gd name="connsiteY150" fmla="*/ 2293671 h 2293671"/>
                  <a:gd name="connsiteX151" fmla="*/ 2514131 w 2917172"/>
                  <a:gd name="connsiteY151" fmla="*/ 2277398 h 2293671"/>
                  <a:gd name="connsiteX152" fmla="*/ 2465113 w 2917172"/>
                  <a:gd name="connsiteY152" fmla="*/ 2244906 h 2293671"/>
                  <a:gd name="connsiteX153" fmla="*/ 2416095 w 2917172"/>
                  <a:gd name="connsiteY153" fmla="*/ 2277398 h 2293671"/>
                  <a:gd name="connsiteX154" fmla="*/ 2412810 w 2917172"/>
                  <a:gd name="connsiteY154" fmla="*/ 2293671 h 2293671"/>
                  <a:gd name="connsiteX155" fmla="*/ 2363821 w 2917172"/>
                  <a:gd name="connsiteY155" fmla="*/ 2293671 h 2293671"/>
                  <a:gd name="connsiteX156" fmla="*/ 2360536 w 2917172"/>
                  <a:gd name="connsiteY156" fmla="*/ 2277398 h 2293671"/>
                  <a:gd name="connsiteX157" fmla="*/ 2311518 w 2917172"/>
                  <a:gd name="connsiteY157" fmla="*/ 2244906 h 2293671"/>
                  <a:gd name="connsiteX158" fmla="*/ 2262501 w 2917172"/>
                  <a:gd name="connsiteY158" fmla="*/ 2277398 h 2293671"/>
                  <a:gd name="connsiteX159" fmla="*/ 2259215 w 2917172"/>
                  <a:gd name="connsiteY159" fmla="*/ 2293671 h 2293671"/>
                  <a:gd name="connsiteX160" fmla="*/ 2210227 w 2917172"/>
                  <a:gd name="connsiteY160" fmla="*/ 2293671 h 2293671"/>
                  <a:gd name="connsiteX161" fmla="*/ 2206941 w 2917172"/>
                  <a:gd name="connsiteY161" fmla="*/ 2277398 h 2293671"/>
                  <a:gd name="connsiteX162" fmla="*/ 2157923 w 2917172"/>
                  <a:gd name="connsiteY162" fmla="*/ 2244906 h 2293671"/>
                  <a:gd name="connsiteX163" fmla="*/ 2108906 w 2917172"/>
                  <a:gd name="connsiteY163" fmla="*/ 2277398 h 2293671"/>
                  <a:gd name="connsiteX164" fmla="*/ 2105620 w 2917172"/>
                  <a:gd name="connsiteY164" fmla="*/ 2293671 h 2293671"/>
                  <a:gd name="connsiteX165" fmla="*/ 2056632 w 2917172"/>
                  <a:gd name="connsiteY165" fmla="*/ 2293671 h 2293671"/>
                  <a:gd name="connsiteX166" fmla="*/ 2053346 w 2917172"/>
                  <a:gd name="connsiteY166" fmla="*/ 2277398 h 2293671"/>
                  <a:gd name="connsiteX167" fmla="*/ 2004329 w 2917172"/>
                  <a:gd name="connsiteY167" fmla="*/ 2244906 h 2293671"/>
                  <a:gd name="connsiteX168" fmla="*/ 1955312 w 2917172"/>
                  <a:gd name="connsiteY168" fmla="*/ 2277398 h 2293671"/>
                  <a:gd name="connsiteX169" fmla="*/ 1952026 w 2917172"/>
                  <a:gd name="connsiteY169" fmla="*/ 2293671 h 2293671"/>
                  <a:gd name="connsiteX170" fmla="*/ 1903038 w 2917172"/>
                  <a:gd name="connsiteY170" fmla="*/ 2293671 h 2293671"/>
                  <a:gd name="connsiteX171" fmla="*/ 1899752 w 2917172"/>
                  <a:gd name="connsiteY171" fmla="*/ 2277398 h 2293671"/>
                  <a:gd name="connsiteX172" fmla="*/ 1850734 w 2917172"/>
                  <a:gd name="connsiteY172" fmla="*/ 2244906 h 2293671"/>
                  <a:gd name="connsiteX173" fmla="*/ 1801717 w 2917172"/>
                  <a:gd name="connsiteY173" fmla="*/ 2277398 h 2293671"/>
                  <a:gd name="connsiteX174" fmla="*/ 1798431 w 2917172"/>
                  <a:gd name="connsiteY174" fmla="*/ 2293671 h 2293671"/>
                  <a:gd name="connsiteX175" fmla="*/ 1749443 w 2917172"/>
                  <a:gd name="connsiteY175" fmla="*/ 2293671 h 2293671"/>
                  <a:gd name="connsiteX176" fmla="*/ 1746158 w 2917172"/>
                  <a:gd name="connsiteY176" fmla="*/ 2277398 h 2293671"/>
                  <a:gd name="connsiteX177" fmla="*/ 1697140 w 2917172"/>
                  <a:gd name="connsiteY177" fmla="*/ 2244906 h 2293671"/>
                  <a:gd name="connsiteX178" fmla="*/ 1648123 w 2917172"/>
                  <a:gd name="connsiteY178" fmla="*/ 2277398 h 2293671"/>
                  <a:gd name="connsiteX179" fmla="*/ 1644837 w 2917172"/>
                  <a:gd name="connsiteY179" fmla="*/ 2293671 h 2293671"/>
                  <a:gd name="connsiteX180" fmla="*/ 1595849 w 2917172"/>
                  <a:gd name="connsiteY180" fmla="*/ 2293671 h 2293671"/>
                  <a:gd name="connsiteX181" fmla="*/ 1592563 w 2917172"/>
                  <a:gd name="connsiteY181" fmla="*/ 2277398 h 2293671"/>
                  <a:gd name="connsiteX182" fmla="*/ 1543545 w 2917172"/>
                  <a:gd name="connsiteY182" fmla="*/ 2244906 h 2293671"/>
                  <a:gd name="connsiteX183" fmla="*/ 1494528 w 2917172"/>
                  <a:gd name="connsiteY183" fmla="*/ 2277398 h 2293671"/>
                  <a:gd name="connsiteX184" fmla="*/ 1491242 w 2917172"/>
                  <a:gd name="connsiteY184" fmla="*/ 2293671 h 2293671"/>
                  <a:gd name="connsiteX185" fmla="*/ 1442254 w 2917172"/>
                  <a:gd name="connsiteY185" fmla="*/ 2293671 h 2293671"/>
                  <a:gd name="connsiteX186" fmla="*/ 1438969 w 2917172"/>
                  <a:gd name="connsiteY186" fmla="*/ 2277398 h 2293671"/>
                  <a:gd name="connsiteX187" fmla="*/ 1389951 w 2917172"/>
                  <a:gd name="connsiteY187" fmla="*/ 2244906 h 2293671"/>
                  <a:gd name="connsiteX188" fmla="*/ 1340933 w 2917172"/>
                  <a:gd name="connsiteY188" fmla="*/ 2277398 h 2293671"/>
                  <a:gd name="connsiteX189" fmla="*/ 1337648 w 2917172"/>
                  <a:gd name="connsiteY189" fmla="*/ 2293671 h 2293671"/>
                  <a:gd name="connsiteX190" fmla="*/ 1288659 w 2917172"/>
                  <a:gd name="connsiteY190" fmla="*/ 2293671 h 2293671"/>
                  <a:gd name="connsiteX191" fmla="*/ 1285374 w 2917172"/>
                  <a:gd name="connsiteY191" fmla="*/ 2277398 h 2293671"/>
                  <a:gd name="connsiteX192" fmla="*/ 1236356 w 2917172"/>
                  <a:gd name="connsiteY192" fmla="*/ 2244906 h 2293671"/>
                  <a:gd name="connsiteX193" fmla="*/ 1187339 w 2917172"/>
                  <a:gd name="connsiteY193" fmla="*/ 2277398 h 2293671"/>
                  <a:gd name="connsiteX194" fmla="*/ 1184053 w 2917172"/>
                  <a:gd name="connsiteY194" fmla="*/ 2293671 h 2293671"/>
                  <a:gd name="connsiteX195" fmla="*/ 1135065 w 2917172"/>
                  <a:gd name="connsiteY195" fmla="*/ 2293671 h 2293671"/>
                  <a:gd name="connsiteX196" fmla="*/ 1131780 w 2917172"/>
                  <a:gd name="connsiteY196" fmla="*/ 2277398 h 2293671"/>
                  <a:gd name="connsiteX197" fmla="*/ 1082762 w 2917172"/>
                  <a:gd name="connsiteY197" fmla="*/ 2244906 h 2293671"/>
                  <a:gd name="connsiteX198" fmla="*/ 1033744 w 2917172"/>
                  <a:gd name="connsiteY198" fmla="*/ 2277398 h 2293671"/>
                  <a:gd name="connsiteX199" fmla="*/ 1030458 w 2917172"/>
                  <a:gd name="connsiteY199" fmla="*/ 2293671 h 2293671"/>
                  <a:gd name="connsiteX200" fmla="*/ 981470 w 2917172"/>
                  <a:gd name="connsiteY200" fmla="*/ 2293671 h 2293671"/>
                  <a:gd name="connsiteX201" fmla="*/ 978185 w 2917172"/>
                  <a:gd name="connsiteY201" fmla="*/ 2277398 h 2293671"/>
                  <a:gd name="connsiteX202" fmla="*/ 929167 w 2917172"/>
                  <a:gd name="connsiteY202" fmla="*/ 2244906 h 2293671"/>
                  <a:gd name="connsiteX203" fmla="*/ 880150 w 2917172"/>
                  <a:gd name="connsiteY203" fmla="*/ 2277398 h 2293671"/>
                  <a:gd name="connsiteX204" fmla="*/ 876864 w 2917172"/>
                  <a:gd name="connsiteY204" fmla="*/ 2293671 h 2293671"/>
                  <a:gd name="connsiteX205" fmla="*/ 827876 w 2917172"/>
                  <a:gd name="connsiteY205" fmla="*/ 2293671 h 2293671"/>
                  <a:gd name="connsiteX206" fmla="*/ 824591 w 2917172"/>
                  <a:gd name="connsiteY206" fmla="*/ 2277398 h 2293671"/>
                  <a:gd name="connsiteX207" fmla="*/ 775573 w 2917172"/>
                  <a:gd name="connsiteY207" fmla="*/ 2244906 h 2293671"/>
                  <a:gd name="connsiteX208" fmla="*/ 726556 w 2917172"/>
                  <a:gd name="connsiteY208" fmla="*/ 2277398 h 2293671"/>
                  <a:gd name="connsiteX209" fmla="*/ 723270 w 2917172"/>
                  <a:gd name="connsiteY209" fmla="*/ 2293671 h 2293671"/>
                  <a:gd name="connsiteX210" fmla="*/ 674282 w 2917172"/>
                  <a:gd name="connsiteY210" fmla="*/ 2293671 h 2293671"/>
                  <a:gd name="connsiteX211" fmla="*/ 670997 w 2917172"/>
                  <a:gd name="connsiteY211" fmla="*/ 2277398 h 2293671"/>
                  <a:gd name="connsiteX212" fmla="*/ 621979 w 2917172"/>
                  <a:gd name="connsiteY212" fmla="*/ 2244906 h 2293671"/>
                  <a:gd name="connsiteX213" fmla="*/ 572961 w 2917172"/>
                  <a:gd name="connsiteY213" fmla="*/ 2277398 h 2293671"/>
                  <a:gd name="connsiteX214" fmla="*/ 569675 w 2917172"/>
                  <a:gd name="connsiteY214" fmla="*/ 2293671 h 2293671"/>
                  <a:gd name="connsiteX215" fmla="*/ 520687 w 2917172"/>
                  <a:gd name="connsiteY215" fmla="*/ 2293671 h 2293671"/>
                  <a:gd name="connsiteX216" fmla="*/ 517401 w 2917172"/>
                  <a:gd name="connsiteY216" fmla="*/ 2277398 h 2293671"/>
                  <a:gd name="connsiteX217" fmla="*/ 468384 w 2917172"/>
                  <a:gd name="connsiteY217" fmla="*/ 2244906 h 2293671"/>
                  <a:gd name="connsiteX218" fmla="*/ 419367 w 2917172"/>
                  <a:gd name="connsiteY218" fmla="*/ 2277398 h 2293671"/>
                  <a:gd name="connsiteX219" fmla="*/ 416081 w 2917172"/>
                  <a:gd name="connsiteY219" fmla="*/ 2293671 h 2293671"/>
                  <a:gd name="connsiteX220" fmla="*/ 367093 w 2917172"/>
                  <a:gd name="connsiteY220" fmla="*/ 2293671 h 2293671"/>
                  <a:gd name="connsiteX221" fmla="*/ 363807 w 2917172"/>
                  <a:gd name="connsiteY221" fmla="*/ 2277398 h 2293671"/>
                  <a:gd name="connsiteX222" fmla="*/ 314790 w 2917172"/>
                  <a:gd name="connsiteY222" fmla="*/ 2244906 h 2293671"/>
                  <a:gd name="connsiteX223" fmla="*/ 265772 w 2917172"/>
                  <a:gd name="connsiteY223" fmla="*/ 2277398 h 2293671"/>
                  <a:gd name="connsiteX224" fmla="*/ 262486 w 2917172"/>
                  <a:gd name="connsiteY224" fmla="*/ 2293671 h 2293671"/>
                  <a:gd name="connsiteX225" fmla="*/ 213498 w 2917172"/>
                  <a:gd name="connsiteY225" fmla="*/ 2293671 h 2293671"/>
                  <a:gd name="connsiteX226" fmla="*/ 210213 w 2917172"/>
                  <a:gd name="connsiteY226" fmla="*/ 2277398 h 2293671"/>
                  <a:gd name="connsiteX227" fmla="*/ 161196 w 2917172"/>
                  <a:gd name="connsiteY227" fmla="*/ 2244906 h 2293671"/>
                  <a:gd name="connsiteX228" fmla="*/ 112178 w 2917172"/>
                  <a:gd name="connsiteY228" fmla="*/ 2277398 h 2293671"/>
                  <a:gd name="connsiteX229" fmla="*/ 108892 w 2917172"/>
                  <a:gd name="connsiteY229" fmla="*/ 2293671 h 2293671"/>
                  <a:gd name="connsiteX230" fmla="*/ 59904 w 2917172"/>
                  <a:gd name="connsiteY230" fmla="*/ 2293671 h 2293671"/>
                  <a:gd name="connsiteX231" fmla="*/ 56618 w 2917172"/>
                  <a:gd name="connsiteY231" fmla="*/ 2277398 h 2293671"/>
                  <a:gd name="connsiteX232" fmla="*/ 7600 w 2917172"/>
                  <a:gd name="connsiteY232" fmla="*/ 2244906 h 2293671"/>
                  <a:gd name="connsiteX233" fmla="*/ 0 w 2917172"/>
                  <a:gd name="connsiteY233" fmla="*/ 2246441 h 2293671"/>
                  <a:gd name="connsiteX234" fmla="*/ 0 w 2917172"/>
                  <a:gd name="connsiteY234" fmla="*/ 512321 h 2293671"/>
                  <a:gd name="connsiteX235" fmla="*/ 14839 w 2917172"/>
                  <a:gd name="connsiteY235" fmla="*/ 506174 h 2293671"/>
                  <a:gd name="connsiteX236" fmla="*/ 23083 w 2917172"/>
                  <a:gd name="connsiteY236" fmla="*/ 486271 h 2293671"/>
                  <a:gd name="connsiteX237" fmla="*/ 14839 w 2917172"/>
                  <a:gd name="connsiteY237" fmla="*/ 466368 h 2293671"/>
                  <a:gd name="connsiteX238" fmla="*/ 0 w 2917172"/>
                  <a:gd name="connsiteY238" fmla="*/ 460222 h 2293671"/>
                  <a:gd name="connsiteX239" fmla="*/ 0 w 2917172"/>
                  <a:gd name="connsiteY239" fmla="*/ 371475 h 2293671"/>
                  <a:gd name="connsiteX240" fmla="*/ 0 w 2917172"/>
                  <a:gd name="connsiteY240" fmla="*/ 304439 h 2293671"/>
                  <a:gd name="connsiteX241" fmla="*/ 0 w 2917172"/>
                  <a:gd name="connsiteY241" fmla="*/ 244204 h 2293671"/>
                  <a:gd name="connsiteX242" fmla="*/ 0 w 2917172"/>
                  <a:gd name="connsiteY242" fmla="*/ 142874 h 229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2917172" h="2293671">
                    <a:moveTo>
                      <a:pt x="2809648" y="458124"/>
                    </a:moveTo>
                    <a:cubicBezTo>
                      <a:pt x="2794103" y="458124"/>
                      <a:pt x="2781501" y="470726"/>
                      <a:pt x="2781501" y="486271"/>
                    </a:cubicBezTo>
                    <a:cubicBezTo>
                      <a:pt x="2781501" y="501817"/>
                      <a:pt x="2794103" y="514418"/>
                      <a:pt x="2809648" y="514418"/>
                    </a:cubicBezTo>
                    <a:cubicBezTo>
                      <a:pt x="2825193" y="514418"/>
                      <a:pt x="2837795" y="501817"/>
                      <a:pt x="2837795" y="486271"/>
                    </a:cubicBezTo>
                    <a:cubicBezTo>
                      <a:pt x="2837795" y="470726"/>
                      <a:pt x="2825193" y="458124"/>
                      <a:pt x="2809648" y="458124"/>
                    </a:cubicBezTo>
                    <a:close/>
                    <a:moveTo>
                      <a:pt x="2697060" y="458124"/>
                    </a:moveTo>
                    <a:cubicBezTo>
                      <a:pt x="2681514" y="458124"/>
                      <a:pt x="2668913" y="470726"/>
                      <a:pt x="2668913" y="486271"/>
                    </a:cubicBezTo>
                    <a:cubicBezTo>
                      <a:pt x="2668913" y="501817"/>
                      <a:pt x="2681514" y="514418"/>
                      <a:pt x="2697060" y="514418"/>
                    </a:cubicBezTo>
                    <a:cubicBezTo>
                      <a:pt x="2712605" y="514418"/>
                      <a:pt x="2725207" y="501817"/>
                      <a:pt x="2725207" y="486271"/>
                    </a:cubicBezTo>
                    <a:cubicBezTo>
                      <a:pt x="2725207" y="470726"/>
                      <a:pt x="2712605" y="458124"/>
                      <a:pt x="2697060" y="458124"/>
                    </a:cubicBezTo>
                    <a:close/>
                    <a:moveTo>
                      <a:pt x="2584471" y="458124"/>
                    </a:moveTo>
                    <a:cubicBezTo>
                      <a:pt x="2568926" y="458124"/>
                      <a:pt x="2556324" y="470726"/>
                      <a:pt x="2556324" y="486271"/>
                    </a:cubicBezTo>
                    <a:cubicBezTo>
                      <a:pt x="2556324" y="501817"/>
                      <a:pt x="2568926" y="514418"/>
                      <a:pt x="2584471" y="514418"/>
                    </a:cubicBezTo>
                    <a:cubicBezTo>
                      <a:pt x="2600016" y="514418"/>
                      <a:pt x="2612618" y="501817"/>
                      <a:pt x="2612618" y="486271"/>
                    </a:cubicBezTo>
                    <a:cubicBezTo>
                      <a:pt x="2612618" y="470726"/>
                      <a:pt x="2600016" y="458124"/>
                      <a:pt x="2584471" y="458124"/>
                    </a:cubicBezTo>
                    <a:close/>
                    <a:moveTo>
                      <a:pt x="2471883" y="458124"/>
                    </a:moveTo>
                    <a:cubicBezTo>
                      <a:pt x="2456337" y="458124"/>
                      <a:pt x="2443736" y="470726"/>
                      <a:pt x="2443736" y="486271"/>
                    </a:cubicBezTo>
                    <a:cubicBezTo>
                      <a:pt x="2443736" y="501817"/>
                      <a:pt x="2456337" y="514418"/>
                      <a:pt x="2471883" y="514418"/>
                    </a:cubicBezTo>
                    <a:cubicBezTo>
                      <a:pt x="2487428" y="514418"/>
                      <a:pt x="2500029" y="501817"/>
                      <a:pt x="2500029" y="486271"/>
                    </a:cubicBezTo>
                    <a:cubicBezTo>
                      <a:pt x="2500029" y="470726"/>
                      <a:pt x="2487428" y="458124"/>
                      <a:pt x="2471883" y="458124"/>
                    </a:cubicBezTo>
                    <a:close/>
                    <a:moveTo>
                      <a:pt x="2359294" y="458124"/>
                    </a:moveTo>
                    <a:cubicBezTo>
                      <a:pt x="2343749" y="458124"/>
                      <a:pt x="2331147" y="470726"/>
                      <a:pt x="2331147" y="486271"/>
                    </a:cubicBezTo>
                    <a:cubicBezTo>
                      <a:pt x="2331147" y="501817"/>
                      <a:pt x="2343749" y="514418"/>
                      <a:pt x="2359294" y="514418"/>
                    </a:cubicBezTo>
                    <a:cubicBezTo>
                      <a:pt x="2374839" y="514418"/>
                      <a:pt x="2387441" y="501817"/>
                      <a:pt x="2387441" y="486271"/>
                    </a:cubicBezTo>
                    <a:cubicBezTo>
                      <a:pt x="2387441" y="470726"/>
                      <a:pt x="2374839" y="458124"/>
                      <a:pt x="2359294" y="458124"/>
                    </a:cubicBezTo>
                    <a:close/>
                    <a:moveTo>
                      <a:pt x="2246705" y="458124"/>
                    </a:moveTo>
                    <a:cubicBezTo>
                      <a:pt x="2231160" y="458124"/>
                      <a:pt x="2218559" y="470726"/>
                      <a:pt x="2218559" y="486271"/>
                    </a:cubicBezTo>
                    <a:cubicBezTo>
                      <a:pt x="2218559" y="501817"/>
                      <a:pt x="2231160" y="514418"/>
                      <a:pt x="2246705" y="514418"/>
                    </a:cubicBezTo>
                    <a:cubicBezTo>
                      <a:pt x="2262251" y="514418"/>
                      <a:pt x="2274852" y="501817"/>
                      <a:pt x="2274852" y="486271"/>
                    </a:cubicBezTo>
                    <a:cubicBezTo>
                      <a:pt x="2274852" y="470726"/>
                      <a:pt x="2262251" y="458124"/>
                      <a:pt x="2246705" y="458124"/>
                    </a:cubicBezTo>
                    <a:close/>
                    <a:moveTo>
                      <a:pt x="2134117" y="458124"/>
                    </a:moveTo>
                    <a:cubicBezTo>
                      <a:pt x="2118572" y="458124"/>
                      <a:pt x="2105970" y="470726"/>
                      <a:pt x="2105970" y="486271"/>
                    </a:cubicBezTo>
                    <a:cubicBezTo>
                      <a:pt x="2105970" y="501817"/>
                      <a:pt x="2118572" y="514418"/>
                      <a:pt x="2134117" y="514418"/>
                    </a:cubicBezTo>
                    <a:cubicBezTo>
                      <a:pt x="2149662" y="514418"/>
                      <a:pt x="2162264" y="501817"/>
                      <a:pt x="2162264" y="486271"/>
                    </a:cubicBezTo>
                    <a:cubicBezTo>
                      <a:pt x="2162264" y="470726"/>
                      <a:pt x="2149662" y="458124"/>
                      <a:pt x="2134117" y="458124"/>
                    </a:cubicBezTo>
                    <a:close/>
                    <a:moveTo>
                      <a:pt x="2021528" y="458124"/>
                    </a:moveTo>
                    <a:cubicBezTo>
                      <a:pt x="2005983" y="458124"/>
                      <a:pt x="1993382" y="470726"/>
                      <a:pt x="1993382" y="486271"/>
                    </a:cubicBezTo>
                    <a:cubicBezTo>
                      <a:pt x="1993382" y="501817"/>
                      <a:pt x="2005983" y="514418"/>
                      <a:pt x="2021528" y="514418"/>
                    </a:cubicBezTo>
                    <a:cubicBezTo>
                      <a:pt x="2037074" y="514418"/>
                      <a:pt x="2049675" y="501817"/>
                      <a:pt x="2049675" y="486271"/>
                    </a:cubicBezTo>
                    <a:cubicBezTo>
                      <a:pt x="2049675" y="470726"/>
                      <a:pt x="2037074" y="458124"/>
                      <a:pt x="2021528" y="458124"/>
                    </a:cubicBezTo>
                    <a:close/>
                    <a:moveTo>
                      <a:pt x="1908940" y="458124"/>
                    </a:moveTo>
                    <a:cubicBezTo>
                      <a:pt x="1893395" y="458124"/>
                      <a:pt x="1880793" y="470726"/>
                      <a:pt x="1880793" y="486271"/>
                    </a:cubicBezTo>
                    <a:cubicBezTo>
                      <a:pt x="1880793" y="501817"/>
                      <a:pt x="1893395" y="514418"/>
                      <a:pt x="1908940" y="514418"/>
                    </a:cubicBezTo>
                    <a:cubicBezTo>
                      <a:pt x="1924485" y="514418"/>
                      <a:pt x="1937087" y="501817"/>
                      <a:pt x="1937087" y="486271"/>
                    </a:cubicBezTo>
                    <a:cubicBezTo>
                      <a:pt x="1937087" y="470726"/>
                      <a:pt x="1924485" y="458124"/>
                      <a:pt x="1908940" y="458124"/>
                    </a:cubicBezTo>
                    <a:close/>
                    <a:moveTo>
                      <a:pt x="1796351" y="458124"/>
                    </a:moveTo>
                    <a:cubicBezTo>
                      <a:pt x="1780806" y="458124"/>
                      <a:pt x="1768204" y="470726"/>
                      <a:pt x="1768204" y="486271"/>
                    </a:cubicBezTo>
                    <a:cubicBezTo>
                      <a:pt x="1768204" y="501817"/>
                      <a:pt x="1780806" y="514418"/>
                      <a:pt x="1796351" y="514418"/>
                    </a:cubicBezTo>
                    <a:cubicBezTo>
                      <a:pt x="1811897" y="514418"/>
                      <a:pt x="1824498" y="501817"/>
                      <a:pt x="1824498" y="486271"/>
                    </a:cubicBezTo>
                    <a:cubicBezTo>
                      <a:pt x="1824498" y="470726"/>
                      <a:pt x="1811897" y="458124"/>
                      <a:pt x="1796351" y="458124"/>
                    </a:cubicBezTo>
                    <a:close/>
                    <a:moveTo>
                      <a:pt x="1683763" y="458124"/>
                    </a:moveTo>
                    <a:cubicBezTo>
                      <a:pt x="1668218" y="458124"/>
                      <a:pt x="1655616" y="470726"/>
                      <a:pt x="1655616" y="486271"/>
                    </a:cubicBezTo>
                    <a:cubicBezTo>
                      <a:pt x="1655616" y="501817"/>
                      <a:pt x="1668218" y="514418"/>
                      <a:pt x="1683763" y="514418"/>
                    </a:cubicBezTo>
                    <a:cubicBezTo>
                      <a:pt x="1699308" y="514418"/>
                      <a:pt x="1711910" y="501817"/>
                      <a:pt x="1711910" y="486271"/>
                    </a:cubicBezTo>
                    <a:cubicBezTo>
                      <a:pt x="1711910" y="470726"/>
                      <a:pt x="1699308" y="458124"/>
                      <a:pt x="1683763" y="458124"/>
                    </a:cubicBezTo>
                    <a:close/>
                    <a:moveTo>
                      <a:pt x="1571174" y="458124"/>
                    </a:moveTo>
                    <a:cubicBezTo>
                      <a:pt x="1555629" y="458124"/>
                      <a:pt x="1543027" y="470726"/>
                      <a:pt x="1543027" y="486271"/>
                    </a:cubicBezTo>
                    <a:cubicBezTo>
                      <a:pt x="1543027" y="501817"/>
                      <a:pt x="1555629" y="514418"/>
                      <a:pt x="1571174" y="514418"/>
                    </a:cubicBezTo>
                    <a:cubicBezTo>
                      <a:pt x="1586720" y="514418"/>
                      <a:pt x="1599321" y="501817"/>
                      <a:pt x="1599321" y="486271"/>
                    </a:cubicBezTo>
                    <a:cubicBezTo>
                      <a:pt x="1599321" y="470726"/>
                      <a:pt x="1586720" y="458124"/>
                      <a:pt x="1571174" y="458124"/>
                    </a:cubicBezTo>
                    <a:close/>
                    <a:moveTo>
                      <a:pt x="1458586" y="458124"/>
                    </a:moveTo>
                    <a:cubicBezTo>
                      <a:pt x="1443041" y="458124"/>
                      <a:pt x="1430439" y="470726"/>
                      <a:pt x="1430439" y="486271"/>
                    </a:cubicBezTo>
                    <a:cubicBezTo>
                      <a:pt x="1430439" y="501817"/>
                      <a:pt x="1443041" y="514418"/>
                      <a:pt x="1458586" y="514418"/>
                    </a:cubicBezTo>
                    <a:cubicBezTo>
                      <a:pt x="1474131" y="514418"/>
                      <a:pt x="1486733" y="501817"/>
                      <a:pt x="1486733" y="486271"/>
                    </a:cubicBezTo>
                    <a:cubicBezTo>
                      <a:pt x="1486733" y="470726"/>
                      <a:pt x="1474131" y="458124"/>
                      <a:pt x="1458586" y="458124"/>
                    </a:cubicBezTo>
                    <a:close/>
                    <a:moveTo>
                      <a:pt x="1345997" y="458124"/>
                    </a:moveTo>
                    <a:cubicBezTo>
                      <a:pt x="1330452" y="458124"/>
                      <a:pt x="1317850" y="470726"/>
                      <a:pt x="1317850" y="486271"/>
                    </a:cubicBezTo>
                    <a:cubicBezTo>
                      <a:pt x="1317850" y="501817"/>
                      <a:pt x="1330452" y="514418"/>
                      <a:pt x="1345997" y="514418"/>
                    </a:cubicBezTo>
                    <a:cubicBezTo>
                      <a:pt x="1361543" y="514418"/>
                      <a:pt x="1374144" y="501817"/>
                      <a:pt x="1374144" y="486271"/>
                    </a:cubicBezTo>
                    <a:cubicBezTo>
                      <a:pt x="1374144" y="470726"/>
                      <a:pt x="1361543" y="458124"/>
                      <a:pt x="1345997" y="458124"/>
                    </a:cubicBezTo>
                    <a:close/>
                    <a:moveTo>
                      <a:pt x="1233409" y="458124"/>
                    </a:moveTo>
                    <a:cubicBezTo>
                      <a:pt x="1217863" y="458124"/>
                      <a:pt x="1205262" y="470726"/>
                      <a:pt x="1205262" y="486271"/>
                    </a:cubicBezTo>
                    <a:cubicBezTo>
                      <a:pt x="1205262" y="501817"/>
                      <a:pt x="1217863" y="514418"/>
                      <a:pt x="1233409" y="514418"/>
                    </a:cubicBezTo>
                    <a:cubicBezTo>
                      <a:pt x="1248954" y="514418"/>
                      <a:pt x="1261556" y="501817"/>
                      <a:pt x="1261556" y="486271"/>
                    </a:cubicBezTo>
                    <a:cubicBezTo>
                      <a:pt x="1261556" y="470726"/>
                      <a:pt x="1248954" y="458124"/>
                      <a:pt x="1233409" y="458124"/>
                    </a:cubicBezTo>
                    <a:close/>
                    <a:moveTo>
                      <a:pt x="1120820" y="458124"/>
                    </a:moveTo>
                    <a:cubicBezTo>
                      <a:pt x="1105275" y="458124"/>
                      <a:pt x="1092673" y="470726"/>
                      <a:pt x="1092673" y="486271"/>
                    </a:cubicBezTo>
                    <a:cubicBezTo>
                      <a:pt x="1092673" y="501817"/>
                      <a:pt x="1105275" y="514418"/>
                      <a:pt x="1120820" y="514418"/>
                    </a:cubicBezTo>
                    <a:cubicBezTo>
                      <a:pt x="1136365" y="514418"/>
                      <a:pt x="1148967" y="501817"/>
                      <a:pt x="1148967" y="486271"/>
                    </a:cubicBezTo>
                    <a:cubicBezTo>
                      <a:pt x="1148967" y="470726"/>
                      <a:pt x="1136365" y="458124"/>
                      <a:pt x="1120820" y="458124"/>
                    </a:cubicBezTo>
                    <a:close/>
                    <a:moveTo>
                      <a:pt x="1008232" y="458124"/>
                    </a:moveTo>
                    <a:cubicBezTo>
                      <a:pt x="992686" y="458124"/>
                      <a:pt x="980085" y="470726"/>
                      <a:pt x="980085" y="486271"/>
                    </a:cubicBezTo>
                    <a:cubicBezTo>
                      <a:pt x="980085" y="501817"/>
                      <a:pt x="992686" y="514418"/>
                      <a:pt x="1008232" y="514418"/>
                    </a:cubicBezTo>
                    <a:cubicBezTo>
                      <a:pt x="1023777" y="514418"/>
                      <a:pt x="1036379" y="501817"/>
                      <a:pt x="1036379" y="486271"/>
                    </a:cubicBezTo>
                    <a:cubicBezTo>
                      <a:pt x="1036379" y="470726"/>
                      <a:pt x="1023777" y="458124"/>
                      <a:pt x="1008232" y="458124"/>
                    </a:cubicBezTo>
                    <a:close/>
                    <a:moveTo>
                      <a:pt x="895643" y="458124"/>
                    </a:moveTo>
                    <a:cubicBezTo>
                      <a:pt x="880098" y="458124"/>
                      <a:pt x="867496" y="470726"/>
                      <a:pt x="867496" y="486271"/>
                    </a:cubicBezTo>
                    <a:cubicBezTo>
                      <a:pt x="867496" y="501817"/>
                      <a:pt x="880098" y="514418"/>
                      <a:pt x="895643" y="514418"/>
                    </a:cubicBezTo>
                    <a:cubicBezTo>
                      <a:pt x="911188" y="514418"/>
                      <a:pt x="923790" y="501817"/>
                      <a:pt x="923790" y="486271"/>
                    </a:cubicBezTo>
                    <a:cubicBezTo>
                      <a:pt x="923790" y="470726"/>
                      <a:pt x="911188" y="458124"/>
                      <a:pt x="895643" y="458124"/>
                    </a:cubicBezTo>
                    <a:close/>
                    <a:moveTo>
                      <a:pt x="783055" y="458124"/>
                    </a:moveTo>
                    <a:cubicBezTo>
                      <a:pt x="767510" y="458124"/>
                      <a:pt x="754908" y="470726"/>
                      <a:pt x="754908" y="486271"/>
                    </a:cubicBezTo>
                    <a:cubicBezTo>
                      <a:pt x="754908" y="501817"/>
                      <a:pt x="767510" y="514418"/>
                      <a:pt x="783055" y="514418"/>
                    </a:cubicBezTo>
                    <a:cubicBezTo>
                      <a:pt x="798600" y="514418"/>
                      <a:pt x="811202" y="501817"/>
                      <a:pt x="811202" y="486271"/>
                    </a:cubicBezTo>
                    <a:cubicBezTo>
                      <a:pt x="811202" y="470726"/>
                      <a:pt x="798600" y="458124"/>
                      <a:pt x="783055" y="458124"/>
                    </a:cubicBezTo>
                    <a:close/>
                    <a:moveTo>
                      <a:pt x="670467" y="458124"/>
                    </a:moveTo>
                    <a:cubicBezTo>
                      <a:pt x="654922" y="458124"/>
                      <a:pt x="642320" y="470726"/>
                      <a:pt x="642320" y="486271"/>
                    </a:cubicBezTo>
                    <a:cubicBezTo>
                      <a:pt x="642320" y="501817"/>
                      <a:pt x="654922" y="514418"/>
                      <a:pt x="670467" y="514418"/>
                    </a:cubicBezTo>
                    <a:cubicBezTo>
                      <a:pt x="686012" y="514418"/>
                      <a:pt x="698614" y="501817"/>
                      <a:pt x="698614" y="486271"/>
                    </a:cubicBezTo>
                    <a:cubicBezTo>
                      <a:pt x="698614" y="470726"/>
                      <a:pt x="686012" y="458124"/>
                      <a:pt x="670467" y="458124"/>
                    </a:cubicBezTo>
                    <a:close/>
                    <a:moveTo>
                      <a:pt x="557878" y="458124"/>
                    </a:moveTo>
                    <a:cubicBezTo>
                      <a:pt x="542333" y="458124"/>
                      <a:pt x="529732" y="470726"/>
                      <a:pt x="529732" y="486271"/>
                    </a:cubicBezTo>
                    <a:cubicBezTo>
                      <a:pt x="529732" y="501817"/>
                      <a:pt x="542333" y="514418"/>
                      <a:pt x="557878" y="514418"/>
                    </a:cubicBezTo>
                    <a:cubicBezTo>
                      <a:pt x="573423" y="514418"/>
                      <a:pt x="586025" y="501817"/>
                      <a:pt x="586025" y="486271"/>
                    </a:cubicBezTo>
                    <a:cubicBezTo>
                      <a:pt x="586025" y="470726"/>
                      <a:pt x="573423" y="458124"/>
                      <a:pt x="557878" y="458124"/>
                    </a:cubicBezTo>
                    <a:close/>
                    <a:moveTo>
                      <a:pt x="445290" y="458124"/>
                    </a:moveTo>
                    <a:cubicBezTo>
                      <a:pt x="429744" y="458124"/>
                      <a:pt x="417143" y="470726"/>
                      <a:pt x="417143" y="486271"/>
                    </a:cubicBezTo>
                    <a:cubicBezTo>
                      <a:pt x="417143" y="501817"/>
                      <a:pt x="429744" y="514418"/>
                      <a:pt x="445290" y="514418"/>
                    </a:cubicBezTo>
                    <a:cubicBezTo>
                      <a:pt x="460836" y="514418"/>
                      <a:pt x="473437" y="501817"/>
                      <a:pt x="473437" y="486271"/>
                    </a:cubicBezTo>
                    <a:cubicBezTo>
                      <a:pt x="473437" y="470726"/>
                      <a:pt x="460836" y="458124"/>
                      <a:pt x="445290" y="458124"/>
                    </a:cubicBezTo>
                    <a:close/>
                    <a:moveTo>
                      <a:pt x="332701" y="458124"/>
                    </a:moveTo>
                    <a:cubicBezTo>
                      <a:pt x="317156" y="458124"/>
                      <a:pt x="304554" y="470726"/>
                      <a:pt x="304554" y="486271"/>
                    </a:cubicBezTo>
                    <a:cubicBezTo>
                      <a:pt x="304554" y="501817"/>
                      <a:pt x="317156" y="514418"/>
                      <a:pt x="332701" y="514418"/>
                    </a:cubicBezTo>
                    <a:cubicBezTo>
                      <a:pt x="348247" y="514418"/>
                      <a:pt x="360848" y="501817"/>
                      <a:pt x="360848" y="486271"/>
                    </a:cubicBezTo>
                    <a:cubicBezTo>
                      <a:pt x="360848" y="470726"/>
                      <a:pt x="348247" y="458124"/>
                      <a:pt x="332701" y="458124"/>
                    </a:cubicBezTo>
                    <a:close/>
                    <a:moveTo>
                      <a:pt x="220113" y="458124"/>
                    </a:moveTo>
                    <a:cubicBezTo>
                      <a:pt x="204568" y="458124"/>
                      <a:pt x="191966" y="470726"/>
                      <a:pt x="191966" y="486271"/>
                    </a:cubicBezTo>
                    <a:cubicBezTo>
                      <a:pt x="191966" y="501817"/>
                      <a:pt x="204568" y="514418"/>
                      <a:pt x="220113" y="514418"/>
                    </a:cubicBezTo>
                    <a:cubicBezTo>
                      <a:pt x="235659" y="514418"/>
                      <a:pt x="248260" y="501817"/>
                      <a:pt x="248260" y="486271"/>
                    </a:cubicBezTo>
                    <a:cubicBezTo>
                      <a:pt x="248260" y="470726"/>
                      <a:pt x="235659" y="458124"/>
                      <a:pt x="220113" y="458124"/>
                    </a:cubicBezTo>
                    <a:close/>
                    <a:moveTo>
                      <a:pt x="107525" y="458124"/>
                    </a:moveTo>
                    <a:cubicBezTo>
                      <a:pt x="91980" y="458124"/>
                      <a:pt x="79378" y="470726"/>
                      <a:pt x="79378" y="486271"/>
                    </a:cubicBezTo>
                    <a:cubicBezTo>
                      <a:pt x="79378" y="501817"/>
                      <a:pt x="91980" y="514418"/>
                      <a:pt x="107525" y="514418"/>
                    </a:cubicBezTo>
                    <a:cubicBezTo>
                      <a:pt x="123070" y="514418"/>
                      <a:pt x="135672" y="501817"/>
                      <a:pt x="135672" y="486271"/>
                    </a:cubicBezTo>
                    <a:cubicBezTo>
                      <a:pt x="135672" y="470726"/>
                      <a:pt x="123070" y="458124"/>
                      <a:pt x="107525" y="458124"/>
                    </a:cubicBezTo>
                    <a:close/>
                    <a:moveTo>
                      <a:pt x="0" y="0"/>
                    </a:moveTo>
                    <a:lnTo>
                      <a:pt x="2916000" y="0"/>
                    </a:lnTo>
                    <a:lnTo>
                      <a:pt x="2916000" y="142874"/>
                    </a:lnTo>
                    <a:lnTo>
                      <a:pt x="2917172" y="142874"/>
                    </a:lnTo>
                    <a:lnTo>
                      <a:pt x="2917172" y="244204"/>
                    </a:lnTo>
                    <a:lnTo>
                      <a:pt x="2917172" y="304439"/>
                    </a:lnTo>
                    <a:lnTo>
                      <a:pt x="2917172" y="460222"/>
                    </a:lnTo>
                    <a:lnTo>
                      <a:pt x="2902334" y="466368"/>
                    </a:lnTo>
                    <a:cubicBezTo>
                      <a:pt x="2897241" y="471462"/>
                      <a:pt x="2894090" y="478499"/>
                      <a:pt x="2894090" y="486271"/>
                    </a:cubicBezTo>
                    <a:cubicBezTo>
                      <a:pt x="2894090" y="494044"/>
                      <a:pt x="2897241" y="501081"/>
                      <a:pt x="2902334" y="506174"/>
                    </a:cubicBezTo>
                    <a:lnTo>
                      <a:pt x="2917172" y="512321"/>
                    </a:lnTo>
                    <a:lnTo>
                      <a:pt x="2917172" y="2246668"/>
                    </a:lnTo>
                    <a:lnTo>
                      <a:pt x="2905193" y="2249087"/>
                    </a:lnTo>
                    <a:cubicBezTo>
                      <a:pt x="2892464" y="2254471"/>
                      <a:pt x="2882267" y="2264668"/>
                      <a:pt x="2876883" y="2277398"/>
                    </a:cubicBezTo>
                    <a:lnTo>
                      <a:pt x="2873597" y="2293671"/>
                    </a:lnTo>
                    <a:lnTo>
                      <a:pt x="2824605" y="2293671"/>
                    </a:lnTo>
                    <a:lnTo>
                      <a:pt x="2821320" y="2277398"/>
                    </a:lnTo>
                    <a:cubicBezTo>
                      <a:pt x="2813243" y="2258304"/>
                      <a:pt x="2794337" y="2244906"/>
                      <a:pt x="2772302" y="2244906"/>
                    </a:cubicBezTo>
                    <a:cubicBezTo>
                      <a:pt x="2750266" y="2244906"/>
                      <a:pt x="2731360" y="2258304"/>
                      <a:pt x="2723284" y="2277398"/>
                    </a:cubicBezTo>
                    <a:lnTo>
                      <a:pt x="2719998" y="2293671"/>
                    </a:lnTo>
                    <a:lnTo>
                      <a:pt x="2671010" y="2293671"/>
                    </a:lnTo>
                    <a:lnTo>
                      <a:pt x="2667725" y="2277398"/>
                    </a:lnTo>
                    <a:cubicBezTo>
                      <a:pt x="2659649" y="2258304"/>
                      <a:pt x="2640742" y="2244906"/>
                      <a:pt x="2618707" y="2244906"/>
                    </a:cubicBezTo>
                    <a:cubicBezTo>
                      <a:pt x="2596672" y="2244906"/>
                      <a:pt x="2577766" y="2258304"/>
                      <a:pt x="2569690" y="2277398"/>
                    </a:cubicBezTo>
                    <a:lnTo>
                      <a:pt x="2566404" y="2293671"/>
                    </a:lnTo>
                    <a:lnTo>
                      <a:pt x="2517416" y="2293671"/>
                    </a:lnTo>
                    <a:lnTo>
                      <a:pt x="2514131" y="2277398"/>
                    </a:lnTo>
                    <a:cubicBezTo>
                      <a:pt x="2506054" y="2258304"/>
                      <a:pt x="2487148" y="2244906"/>
                      <a:pt x="2465113" y="2244906"/>
                    </a:cubicBezTo>
                    <a:cubicBezTo>
                      <a:pt x="2443077" y="2244906"/>
                      <a:pt x="2424171" y="2258304"/>
                      <a:pt x="2416095" y="2277398"/>
                    </a:cubicBezTo>
                    <a:lnTo>
                      <a:pt x="2412810" y="2293671"/>
                    </a:lnTo>
                    <a:lnTo>
                      <a:pt x="2363821" y="2293671"/>
                    </a:lnTo>
                    <a:lnTo>
                      <a:pt x="2360536" y="2277398"/>
                    </a:lnTo>
                    <a:cubicBezTo>
                      <a:pt x="2352460" y="2258304"/>
                      <a:pt x="2333553" y="2244906"/>
                      <a:pt x="2311518" y="2244906"/>
                    </a:cubicBezTo>
                    <a:cubicBezTo>
                      <a:pt x="2289483" y="2244906"/>
                      <a:pt x="2270577" y="2258304"/>
                      <a:pt x="2262501" y="2277398"/>
                    </a:cubicBezTo>
                    <a:lnTo>
                      <a:pt x="2259215" y="2293671"/>
                    </a:lnTo>
                    <a:lnTo>
                      <a:pt x="2210227" y="2293671"/>
                    </a:lnTo>
                    <a:lnTo>
                      <a:pt x="2206941" y="2277398"/>
                    </a:lnTo>
                    <a:cubicBezTo>
                      <a:pt x="2198865" y="2258304"/>
                      <a:pt x="2179959" y="2244906"/>
                      <a:pt x="2157923" y="2244906"/>
                    </a:cubicBezTo>
                    <a:cubicBezTo>
                      <a:pt x="2135888" y="2244906"/>
                      <a:pt x="2116982" y="2258304"/>
                      <a:pt x="2108906" y="2277398"/>
                    </a:cubicBezTo>
                    <a:lnTo>
                      <a:pt x="2105620" y="2293671"/>
                    </a:lnTo>
                    <a:lnTo>
                      <a:pt x="2056632" y="2293671"/>
                    </a:lnTo>
                    <a:lnTo>
                      <a:pt x="2053346" y="2277398"/>
                    </a:lnTo>
                    <a:cubicBezTo>
                      <a:pt x="2045271" y="2258304"/>
                      <a:pt x="2026364" y="2244906"/>
                      <a:pt x="2004329" y="2244906"/>
                    </a:cubicBezTo>
                    <a:cubicBezTo>
                      <a:pt x="1982294" y="2244906"/>
                      <a:pt x="1963387" y="2258304"/>
                      <a:pt x="1955312" y="2277398"/>
                    </a:cubicBezTo>
                    <a:lnTo>
                      <a:pt x="1952026" y="2293671"/>
                    </a:lnTo>
                    <a:lnTo>
                      <a:pt x="1903038" y="2293671"/>
                    </a:lnTo>
                    <a:lnTo>
                      <a:pt x="1899752" y="2277398"/>
                    </a:lnTo>
                    <a:cubicBezTo>
                      <a:pt x="1891676" y="2258304"/>
                      <a:pt x="1872770" y="2244906"/>
                      <a:pt x="1850734" y="2244906"/>
                    </a:cubicBezTo>
                    <a:cubicBezTo>
                      <a:pt x="1828699" y="2244906"/>
                      <a:pt x="1809793" y="2258304"/>
                      <a:pt x="1801717" y="2277398"/>
                    </a:cubicBezTo>
                    <a:lnTo>
                      <a:pt x="1798431" y="2293671"/>
                    </a:lnTo>
                    <a:lnTo>
                      <a:pt x="1749443" y="2293671"/>
                    </a:lnTo>
                    <a:lnTo>
                      <a:pt x="1746158" y="2277398"/>
                    </a:lnTo>
                    <a:cubicBezTo>
                      <a:pt x="1738081" y="2258304"/>
                      <a:pt x="1719175" y="2244906"/>
                      <a:pt x="1697140" y="2244906"/>
                    </a:cubicBezTo>
                    <a:cubicBezTo>
                      <a:pt x="1675105" y="2244906"/>
                      <a:pt x="1656198" y="2258304"/>
                      <a:pt x="1648123" y="2277398"/>
                    </a:cubicBezTo>
                    <a:lnTo>
                      <a:pt x="1644837" y="2293671"/>
                    </a:lnTo>
                    <a:lnTo>
                      <a:pt x="1595849" y="2293671"/>
                    </a:lnTo>
                    <a:lnTo>
                      <a:pt x="1592563" y="2277398"/>
                    </a:lnTo>
                    <a:cubicBezTo>
                      <a:pt x="1584487" y="2258304"/>
                      <a:pt x="1565581" y="2244906"/>
                      <a:pt x="1543545" y="2244906"/>
                    </a:cubicBezTo>
                    <a:cubicBezTo>
                      <a:pt x="1521510" y="2244906"/>
                      <a:pt x="1502604" y="2258304"/>
                      <a:pt x="1494528" y="2277398"/>
                    </a:cubicBezTo>
                    <a:lnTo>
                      <a:pt x="1491242" y="2293671"/>
                    </a:lnTo>
                    <a:lnTo>
                      <a:pt x="1442254" y="2293671"/>
                    </a:lnTo>
                    <a:lnTo>
                      <a:pt x="1438969" y="2277398"/>
                    </a:lnTo>
                    <a:cubicBezTo>
                      <a:pt x="1430892" y="2258304"/>
                      <a:pt x="1411986" y="2244906"/>
                      <a:pt x="1389951" y="2244906"/>
                    </a:cubicBezTo>
                    <a:cubicBezTo>
                      <a:pt x="1367916" y="2244906"/>
                      <a:pt x="1349009" y="2258304"/>
                      <a:pt x="1340933" y="2277398"/>
                    </a:cubicBezTo>
                    <a:lnTo>
                      <a:pt x="1337648" y="2293671"/>
                    </a:lnTo>
                    <a:lnTo>
                      <a:pt x="1288659" y="2293671"/>
                    </a:lnTo>
                    <a:lnTo>
                      <a:pt x="1285374" y="2277398"/>
                    </a:lnTo>
                    <a:cubicBezTo>
                      <a:pt x="1277298" y="2258304"/>
                      <a:pt x="1258391" y="2244906"/>
                      <a:pt x="1236356" y="2244906"/>
                    </a:cubicBezTo>
                    <a:cubicBezTo>
                      <a:pt x="1214321" y="2244906"/>
                      <a:pt x="1195415" y="2258304"/>
                      <a:pt x="1187339" y="2277398"/>
                    </a:cubicBezTo>
                    <a:lnTo>
                      <a:pt x="1184053" y="2293671"/>
                    </a:lnTo>
                    <a:lnTo>
                      <a:pt x="1135065" y="2293671"/>
                    </a:lnTo>
                    <a:lnTo>
                      <a:pt x="1131780" y="2277398"/>
                    </a:lnTo>
                    <a:cubicBezTo>
                      <a:pt x="1123703" y="2258304"/>
                      <a:pt x="1104797" y="2244906"/>
                      <a:pt x="1082762" y="2244906"/>
                    </a:cubicBezTo>
                    <a:cubicBezTo>
                      <a:pt x="1060726" y="2244906"/>
                      <a:pt x="1041820" y="2258304"/>
                      <a:pt x="1033744" y="2277398"/>
                    </a:cubicBezTo>
                    <a:lnTo>
                      <a:pt x="1030458" y="2293671"/>
                    </a:lnTo>
                    <a:lnTo>
                      <a:pt x="981470" y="2293671"/>
                    </a:lnTo>
                    <a:lnTo>
                      <a:pt x="978185" y="2277398"/>
                    </a:lnTo>
                    <a:cubicBezTo>
                      <a:pt x="970109" y="2258304"/>
                      <a:pt x="951202" y="2244906"/>
                      <a:pt x="929167" y="2244906"/>
                    </a:cubicBezTo>
                    <a:cubicBezTo>
                      <a:pt x="907132" y="2244906"/>
                      <a:pt x="888226" y="2258304"/>
                      <a:pt x="880150" y="2277398"/>
                    </a:cubicBezTo>
                    <a:lnTo>
                      <a:pt x="876864" y="2293671"/>
                    </a:lnTo>
                    <a:lnTo>
                      <a:pt x="827876" y="2293671"/>
                    </a:lnTo>
                    <a:lnTo>
                      <a:pt x="824591" y="2277398"/>
                    </a:lnTo>
                    <a:cubicBezTo>
                      <a:pt x="816514" y="2258304"/>
                      <a:pt x="797608" y="2244906"/>
                      <a:pt x="775573" y="2244906"/>
                    </a:cubicBezTo>
                    <a:cubicBezTo>
                      <a:pt x="753538" y="2244906"/>
                      <a:pt x="734632" y="2258304"/>
                      <a:pt x="726556" y="2277398"/>
                    </a:cubicBezTo>
                    <a:lnTo>
                      <a:pt x="723270" y="2293671"/>
                    </a:lnTo>
                    <a:lnTo>
                      <a:pt x="674282" y="2293671"/>
                    </a:lnTo>
                    <a:lnTo>
                      <a:pt x="670997" y="2277398"/>
                    </a:lnTo>
                    <a:cubicBezTo>
                      <a:pt x="662920" y="2258304"/>
                      <a:pt x="644014" y="2244906"/>
                      <a:pt x="621979" y="2244906"/>
                    </a:cubicBezTo>
                    <a:cubicBezTo>
                      <a:pt x="599943" y="2244906"/>
                      <a:pt x="581037" y="2258304"/>
                      <a:pt x="572961" y="2277398"/>
                    </a:cubicBezTo>
                    <a:lnTo>
                      <a:pt x="569675" y="2293671"/>
                    </a:lnTo>
                    <a:lnTo>
                      <a:pt x="520687" y="2293671"/>
                    </a:lnTo>
                    <a:lnTo>
                      <a:pt x="517401" y="2277398"/>
                    </a:lnTo>
                    <a:cubicBezTo>
                      <a:pt x="509326" y="2258304"/>
                      <a:pt x="490419" y="2244906"/>
                      <a:pt x="468384" y="2244906"/>
                    </a:cubicBezTo>
                    <a:cubicBezTo>
                      <a:pt x="446349" y="2244906"/>
                      <a:pt x="427443" y="2258304"/>
                      <a:pt x="419367" y="2277398"/>
                    </a:cubicBezTo>
                    <a:lnTo>
                      <a:pt x="416081" y="2293671"/>
                    </a:lnTo>
                    <a:lnTo>
                      <a:pt x="367093" y="2293671"/>
                    </a:lnTo>
                    <a:lnTo>
                      <a:pt x="363807" y="2277398"/>
                    </a:lnTo>
                    <a:cubicBezTo>
                      <a:pt x="355731" y="2258304"/>
                      <a:pt x="336825" y="2244906"/>
                      <a:pt x="314790" y="2244906"/>
                    </a:cubicBezTo>
                    <a:cubicBezTo>
                      <a:pt x="292754" y="2244906"/>
                      <a:pt x="273848" y="2258304"/>
                      <a:pt x="265772" y="2277398"/>
                    </a:cubicBezTo>
                    <a:lnTo>
                      <a:pt x="262486" y="2293671"/>
                    </a:lnTo>
                    <a:lnTo>
                      <a:pt x="213498" y="2293671"/>
                    </a:lnTo>
                    <a:lnTo>
                      <a:pt x="210213" y="2277398"/>
                    </a:lnTo>
                    <a:cubicBezTo>
                      <a:pt x="202137" y="2258304"/>
                      <a:pt x="183230" y="2244906"/>
                      <a:pt x="161196" y="2244906"/>
                    </a:cubicBezTo>
                    <a:cubicBezTo>
                      <a:pt x="139160" y="2244906"/>
                      <a:pt x="120254" y="2258304"/>
                      <a:pt x="112178" y="2277398"/>
                    </a:cubicBezTo>
                    <a:lnTo>
                      <a:pt x="108892" y="2293671"/>
                    </a:lnTo>
                    <a:lnTo>
                      <a:pt x="59904" y="2293671"/>
                    </a:lnTo>
                    <a:lnTo>
                      <a:pt x="56618" y="2277398"/>
                    </a:lnTo>
                    <a:cubicBezTo>
                      <a:pt x="48542" y="2258304"/>
                      <a:pt x="29636" y="2244906"/>
                      <a:pt x="7600" y="2244906"/>
                    </a:cubicBezTo>
                    <a:lnTo>
                      <a:pt x="0" y="2246441"/>
                    </a:lnTo>
                    <a:lnTo>
                      <a:pt x="0" y="512321"/>
                    </a:lnTo>
                    <a:lnTo>
                      <a:pt x="14839" y="506174"/>
                    </a:lnTo>
                    <a:cubicBezTo>
                      <a:pt x="19933" y="501081"/>
                      <a:pt x="23083" y="494044"/>
                      <a:pt x="23083" y="486271"/>
                    </a:cubicBezTo>
                    <a:cubicBezTo>
                      <a:pt x="23083" y="478499"/>
                      <a:pt x="19933" y="471462"/>
                      <a:pt x="14839" y="466368"/>
                    </a:cubicBezTo>
                    <a:lnTo>
                      <a:pt x="0" y="460222"/>
                    </a:lnTo>
                    <a:lnTo>
                      <a:pt x="0" y="371475"/>
                    </a:lnTo>
                    <a:lnTo>
                      <a:pt x="0" y="304439"/>
                    </a:lnTo>
                    <a:lnTo>
                      <a:pt x="0" y="244204"/>
                    </a:lnTo>
                    <a:lnTo>
                      <a:pt x="0" y="142874"/>
                    </a:lnTo>
                    <a:close/>
                  </a:path>
                </a:pathLst>
              </a:custGeom>
              <a:solidFill>
                <a:sysClr val="window" lastClr="FFFFFF"/>
              </a:solidFill>
              <a:ln w="3175">
                <a:solidFill>
                  <a:sysClr val="window" lastClr="FFFFFF"/>
                </a:solidFill>
              </a:ln>
              <a:effectLst>
                <a:outerShdw blurRad="50800" dist="38100" dir="5400000" algn="t"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tIns="0" bIns="0" rtlCol="0" anchor="t">
                <a:normAutofit/>
              </a:bodyPr>
              <a:p>
                <a:pPr algn="ctr">
                  <a:lnSpc>
                    <a:spcPct val="120000"/>
                  </a:lnSpc>
                </a:pPr>
                <a:endParaRPr lang="en-US" altLang="zh-CN" sz="2000" b="1" spc="300" dirty="0">
                  <a:solidFill>
                    <a:srgbClr val="FA855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 name="矩形 2"/>
              <p:cNvSpPr/>
              <p:nvPr>
                <p:custDataLst>
                  <p:tags r:id="rId2"/>
                </p:custDataLst>
              </p:nvPr>
            </p:nvSpPr>
            <p:spPr>
              <a:xfrm>
                <a:off x="6602" y="2811"/>
                <a:ext cx="3516" cy="2018"/>
              </a:xfrm>
              <a:prstGeom prst="rect">
                <a:avLst/>
              </a:prstGeom>
              <a:solidFill>
                <a:schemeClr val="accent1"/>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p>
                <a:pPr marL="285750" indent="-285750" algn="l">
                  <a:lnSpc>
                    <a:spcPct val="120000"/>
                  </a:lnSpc>
                  <a:buFont typeface="Arial" panose="020B0604020202020204" pitchFamily="34" charset="0"/>
                  <a:buChar char="•"/>
                </a:pPr>
                <a:endParaRPr lang="zh-CN" altLang="en-US" sz="1400" spc="150" dirty="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任意多边形 3"/>
              <p:cNvSpPr/>
              <p:nvPr>
                <p:custDataLst>
                  <p:tags r:id="rId3"/>
                </p:custDataLst>
              </p:nvPr>
            </p:nvSpPr>
            <p:spPr>
              <a:xfrm>
                <a:off x="10910" y="2044"/>
                <a:ext cx="3735" cy="2937"/>
              </a:xfrm>
              <a:custGeom>
                <a:avLst/>
                <a:gdLst>
                  <a:gd name="connsiteX0" fmla="*/ 2809648 w 2917172"/>
                  <a:gd name="connsiteY0" fmla="*/ 458124 h 2293671"/>
                  <a:gd name="connsiteX1" fmla="*/ 2781501 w 2917172"/>
                  <a:gd name="connsiteY1" fmla="*/ 486271 h 2293671"/>
                  <a:gd name="connsiteX2" fmla="*/ 2809648 w 2917172"/>
                  <a:gd name="connsiteY2" fmla="*/ 514418 h 2293671"/>
                  <a:gd name="connsiteX3" fmla="*/ 2837795 w 2917172"/>
                  <a:gd name="connsiteY3" fmla="*/ 486271 h 2293671"/>
                  <a:gd name="connsiteX4" fmla="*/ 2809648 w 2917172"/>
                  <a:gd name="connsiteY4" fmla="*/ 458124 h 2293671"/>
                  <a:gd name="connsiteX5" fmla="*/ 2697060 w 2917172"/>
                  <a:gd name="connsiteY5" fmla="*/ 458124 h 2293671"/>
                  <a:gd name="connsiteX6" fmla="*/ 2668913 w 2917172"/>
                  <a:gd name="connsiteY6" fmla="*/ 486271 h 2293671"/>
                  <a:gd name="connsiteX7" fmla="*/ 2697060 w 2917172"/>
                  <a:gd name="connsiteY7" fmla="*/ 514418 h 2293671"/>
                  <a:gd name="connsiteX8" fmla="*/ 2725207 w 2917172"/>
                  <a:gd name="connsiteY8" fmla="*/ 486271 h 2293671"/>
                  <a:gd name="connsiteX9" fmla="*/ 2697060 w 2917172"/>
                  <a:gd name="connsiteY9" fmla="*/ 458124 h 2293671"/>
                  <a:gd name="connsiteX10" fmla="*/ 2584471 w 2917172"/>
                  <a:gd name="connsiteY10" fmla="*/ 458124 h 2293671"/>
                  <a:gd name="connsiteX11" fmla="*/ 2556324 w 2917172"/>
                  <a:gd name="connsiteY11" fmla="*/ 486271 h 2293671"/>
                  <a:gd name="connsiteX12" fmla="*/ 2584471 w 2917172"/>
                  <a:gd name="connsiteY12" fmla="*/ 514418 h 2293671"/>
                  <a:gd name="connsiteX13" fmla="*/ 2612618 w 2917172"/>
                  <a:gd name="connsiteY13" fmla="*/ 486271 h 2293671"/>
                  <a:gd name="connsiteX14" fmla="*/ 2584471 w 2917172"/>
                  <a:gd name="connsiteY14" fmla="*/ 458124 h 2293671"/>
                  <a:gd name="connsiteX15" fmla="*/ 2471883 w 2917172"/>
                  <a:gd name="connsiteY15" fmla="*/ 458124 h 2293671"/>
                  <a:gd name="connsiteX16" fmla="*/ 2443736 w 2917172"/>
                  <a:gd name="connsiteY16" fmla="*/ 486271 h 2293671"/>
                  <a:gd name="connsiteX17" fmla="*/ 2471883 w 2917172"/>
                  <a:gd name="connsiteY17" fmla="*/ 514418 h 2293671"/>
                  <a:gd name="connsiteX18" fmla="*/ 2500029 w 2917172"/>
                  <a:gd name="connsiteY18" fmla="*/ 486271 h 2293671"/>
                  <a:gd name="connsiteX19" fmla="*/ 2471883 w 2917172"/>
                  <a:gd name="connsiteY19" fmla="*/ 458124 h 2293671"/>
                  <a:gd name="connsiteX20" fmla="*/ 2359294 w 2917172"/>
                  <a:gd name="connsiteY20" fmla="*/ 458124 h 2293671"/>
                  <a:gd name="connsiteX21" fmla="*/ 2331147 w 2917172"/>
                  <a:gd name="connsiteY21" fmla="*/ 486271 h 2293671"/>
                  <a:gd name="connsiteX22" fmla="*/ 2359294 w 2917172"/>
                  <a:gd name="connsiteY22" fmla="*/ 514418 h 2293671"/>
                  <a:gd name="connsiteX23" fmla="*/ 2387441 w 2917172"/>
                  <a:gd name="connsiteY23" fmla="*/ 486271 h 2293671"/>
                  <a:gd name="connsiteX24" fmla="*/ 2359294 w 2917172"/>
                  <a:gd name="connsiteY24" fmla="*/ 458124 h 2293671"/>
                  <a:gd name="connsiteX25" fmla="*/ 2246705 w 2917172"/>
                  <a:gd name="connsiteY25" fmla="*/ 458124 h 2293671"/>
                  <a:gd name="connsiteX26" fmla="*/ 2218559 w 2917172"/>
                  <a:gd name="connsiteY26" fmla="*/ 486271 h 2293671"/>
                  <a:gd name="connsiteX27" fmla="*/ 2246705 w 2917172"/>
                  <a:gd name="connsiteY27" fmla="*/ 514418 h 2293671"/>
                  <a:gd name="connsiteX28" fmla="*/ 2274852 w 2917172"/>
                  <a:gd name="connsiteY28" fmla="*/ 486271 h 2293671"/>
                  <a:gd name="connsiteX29" fmla="*/ 2246705 w 2917172"/>
                  <a:gd name="connsiteY29" fmla="*/ 458124 h 2293671"/>
                  <a:gd name="connsiteX30" fmla="*/ 2134117 w 2917172"/>
                  <a:gd name="connsiteY30" fmla="*/ 458124 h 2293671"/>
                  <a:gd name="connsiteX31" fmla="*/ 2105970 w 2917172"/>
                  <a:gd name="connsiteY31" fmla="*/ 486271 h 2293671"/>
                  <a:gd name="connsiteX32" fmla="*/ 2134117 w 2917172"/>
                  <a:gd name="connsiteY32" fmla="*/ 514418 h 2293671"/>
                  <a:gd name="connsiteX33" fmla="*/ 2162264 w 2917172"/>
                  <a:gd name="connsiteY33" fmla="*/ 486271 h 2293671"/>
                  <a:gd name="connsiteX34" fmla="*/ 2134117 w 2917172"/>
                  <a:gd name="connsiteY34" fmla="*/ 458124 h 2293671"/>
                  <a:gd name="connsiteX35" fmla="*/ 2021528 w 2917172"/>
                  <a:gd name="connsiteY35" fmla="*/ 458124 h 2293671"/>
                  <a:gd name="connsiteX36" fmla="*/ 1993382 w 2917172"/>
                  <a:gd name="connsiteY36" fmla="*/ 486271 h 2293671"/>
                  <a:gd name="connsiteX37" fmla="*/ 2021528 w 2917172"/>
                  <a:gd name="connsiteY37" fmla="*/ 514418 h 2293671"/>
                  <a:gd name="connsiteX38" fmla="*/ 2049675 w 2917172"/>
                  <a:gd name="connsiteY38" fmla="*/ 486271 h 2293671"/>
                  <a:gd name="connsiteX39" fmla="*/ 2021528 w 2917172"/>
                  <a:gd name="connsiteY39" fmla="*/ 458124 h 2293671"/>
                  <a:gd name="connsiteX40" fmla="*/ 1908940 w 2917172"/>
                  <a:gd name="connsiteY40" fmla="*/ 458124 h 2293671"/>
                  <a:gd name="connsiteX41" fmla="*/ 1880793 w 2917172"/>
                  <a:gd name="connsiteY41" fmla="*/ 486271 h 2293671"/>
                  <a:gd name="connsiteX42" fmla="*/ 1908940 w 2917172"/>
                  <a:gd name="connsiteY42" fmla="*/ 514418 h 2293671"/>
                  <a:gd name="connsiteX43" fmla="*/ 1937087 w 2917172"/>
                  <a:gd name="connsiteY43" fmla="*/ 486271 h 2293671"/>
                  <a:gd name="connsiteX44" fmla="*/ 1908940 w 2917172"/>
                  <a:gd name="connsiteY44" fmla="*/ 458124 h 2293671"/>
                  <a:gd name="connsiteX45" fmla="*/ 1796351 w 2917172"/>
                  <a:gd name="connsiteY45" fmla="*/ 458124 h 2293671"/>
                  <a:gd name="connsiteX46" fmla="*/ 1768204 w 2917172"/>
                  <a:gd name="connsiteY46" fmla="*/ 486271 h 2293671"/>
                  <a:gd name="connsiteX47" fmla="*/ 1796351 w 2917172"/>
                  <a:gd name="connsiteY47" fmla="*/ 514418 h 2293671"/>
                  <a:gd name="connsiteX48" fmla="*/ 1824498 w 2917172"/>
                  <a:gd name="connsiteY48" fmla="*/ 486271 h 2293671"/>
                  <a:gd name="connsiteX49" fmla="*/ 1796351 w 2917172"/>
                  <a:gd name="connsiteY49" fmla="*/ 458124 h 2293671"/>
                  <a:gd name="connsiteX50" fmla="*/ 1683763 w 2917172"/>
                  <a:gd name="connsiteY50" fmla="*/ 458124 h 2293671"/>
                  <a:gd name="connsiteX51" fmla="*/ 1655616 w 2917172"/>
                  <a:gd name="connsiteY51" fmla="*/ 486271 h 2293671"/>
                  <a:gd name="connsiteX52" fmla="*/ 1683763 w 2917172"/>
                  <a:gd name="connsiteY52" fmla="*/ 514418 h 2293671"/>
                  <a:gd name="connsiteX53" fmla="*/ 1711910 w 2917172"/>
                  <a:gd name="connsiteY53" fmla="*/ 486271 h 2293671"/>
                  <a:gd name="connsiteX54" fmla="*/ 1683763 w 2917172"/>
                  <a:gd name="connsiteY54" fmla="*/ 458124 h 2293671"/>
                  <a:gd name="connsiteX55" fmla="*/ 1571174 w 2917172"/>
                  <a:gd name="connsiteY55" fmla="*/ 458124 h 2293671"/>
                  <a:gd name="connsiteX56" fmla="*/ 1543027 w 2917172"/>
                  <a:gd name="connsiteY56" fmla="*/ 486271 h 2293671"/>
                  <a:gd name="connsiteX57" fmla="*/ 1571174 w 2917172"/>
                  <a:gd name="connsiteY57" fmla="*/ 514418 h 2293671"/>
                  <a:gd name="connsiteX58" fmla="*/ 1599321 w 2917172"/>
                  <a:gd name="connsiteY58" fmla="*/ 486271 h 2293671"/>
                  <a:gd name="connsiteX59" fmla="*/ 1571174 w 2917172"/>
                  <a:gd name="connsiteY59" fmla="*/ 458124 h 2293671"/>
                  <a:gd name="connsiteX60" fmla="*/ 1458586 w 2917172"/>
                  <a:gd name="connsiteY60" fmla="*/ 458124 h 2293671"/>
                  <a:gd name="connsiteX61" fmla="*/ 1430439 w 2917172"/>
                  <a:gd name="connsiteY61" fmla="*/ 486271 h 2293671"/>
                  <a:gd name="connsiteX62" fmla="*/ 1458586 w 2917172"/>
                  <a:gd name="connsiteY62" fmla="*/ 514418 h 2293671"/>
                  <a:gd name="connsiteX63" fmla="*/ 1486733 w 2917172"/>
                  <a:gd name="connsiteY63" fmla="*/ 486271 h 2293671"/>
                  <a:gd name="connsiteX64" fmla="*/ 1458586 w 2917172"/>
                  <a:gd name="connsiteY64" fmla="*/ 458124 h 2293671"/>
                  <a:gd name="connsiteX65" fmla="*/ 1345997 w 2917172"/>
                  <a:gd name="connsiteY65" fmla="*/ 458124 h 2293671"/>
                  <a:gd name="connsiteX66" fmla="*/ 1317850 w 2917172"/>
                  <a:gd name="connsiteY66" fmla="*/ 486271 h 2293671"/>
                  <a:gd name="connsiteX67" fmla="*/ 1345997 w 2917172"/>
                  <a:gd name="connsiteY67" fmla="*/ 514418 h 2293671"/>
                  <a:gd name="connsiteX68" fmla="*/ 1374144 w 2917172"/>
                  <a:gd name="connsiteY68" fmla="*/ 486271 h 2293671"/>
                  <a:gd name="connsiteX69" fmla="*/ 1345997 w 2917172"/>
                  <a:gd name="connsiteY69" fmla="*/ 458124 h 2293671"/>
                  <a:gd name="connsiteX70" fmla="*/ 1233409 w 2917172"/>
                  <a:gd name="connsiteY70" fmla="*/ 458124 h 2293671"/>
                  <a:gd name="connsiteX71" fmla="*/ 1205262 w 2917172"/>
                  <a:gd name="connsiteY71" fmla="*/ 486271 h 2293671"/>
                  <a:gd name="connsiteX72" fmla="*/ 1233409 w 2917172"/>
                  <a:gd name="connsiteY72" fmla="*/ 514418 h 2293671"/>
                  <a:gd name="connsiteX73" fmla="*/ 1261556 w 2917172"/>
                  <a:gd name="connsiteY73" fmla="*/ 486271 h 2293671"/>
                  <a:gd name="connsiteX74" fmla="*/ 1233409 w 2917172"/>
                  <a:gd name="connsiteY74" fmla="*/ 458124 h 2293671"/>
                  <a:gd name="connsiteX75" fmla="*/ 1120820 w 2917172"/>
                  <a:gd name="connsiteY75" fmla="*/ 458124 h 2293671"/>
                  <a:gd name="connsiteX76" fmla="*/ 1092673 w 2917172"/>
                  <a:gd name="connsiteY76" fmla="*/ 486271 h 2293671"/>
                  <a:gd name="connsiteX77" fmla="*/ 1120820 w 2917172"/>
                  <a:gd name="connsiteY77" fmla="*/ 514418 h 2293671"/>
                  <a:gd name="connsiteX78" fmla="*/ 1148967 w 2917172"/>
                  <a:gd name="connsiteY78" fmla="*/ 486271 h 2293671"/>
                  <a:gd name="connsiteX79" fmla="*/ 1120820 w 2917172"/>
                  <a:gd name="connsiteY79" fmla="*/ 458124 h 2293671"/>
                  <a:gd name="connsiteX80" fmla="*/ 1008232 w 2917172"/>
                  <a:gd name="connsiteY80" fmla="*/ 458124 h 2293671"/>
                  <a:gd name="connsiteX81" fmla="*/ 980085 w 2917172"/>
                  <a:gd name="connsiteY81" fmla="*/ 486271 h 2293671"/>
                  <a:gd name="connsiteX82" fmla="*/ 1008232 w 2917172"/>
                  <a:gd name="connsiteY82" fmla="*/ 514418 h 2293671"/>
                  <a:gd name="connsiteX83" fmla="*/ 1036379 w 2917172"/>
                  <a:gd name="connsiteY83" fmla="*/ 486271 h 2293671"/>
                  <a:gd name="connsiteX84" fmla="*/ 1008232 w 2917172"/>
                  <a:gd name="connsiteY84" fmla="*/ 458124 h 2293671"/>
                  <a:gd name="connsiteX85" fmla="*/ 895643 w 2917172"/>
                  <a:gd name="connsiteY85" fmla="*/ 458124 h 2293671"/>
                  <a:gd name="connsiteX86" fmla="*/ 867496 w 2917172"/>
                  <a:gd name="connsiteY86" fmla="*/ 486271 h 2293671"/>
                  <a:gd name="connsiteX87" fmla="*/ 895643 w 2917172"/>
                  <a:gd name="connsiteY87" fmla="*/ 514418 h 2293671"/>
                  <a:gd name="connsiteX88" fmla="*/ 923790 w 2917172"/>
                  <a:gd name="connsiteY88" fmla="*/ 486271 h 2293671"/>
                  <a:gd name="connsiteX89" fmla="*/ 895643 w 2917172"/>
                  <a:gd name="connsiteY89" fmla="*/ 458124 h 2293671"/>
                  <a:gd name="connsiteX90" fmla="*/ 783055 w 2917172"/>
                  <a:gd name="connsiteY90" fmla="*/ 458124 h 2293671"/>
                  <a:gd name="connsiteX91" fmla="*/ 754908 w 2917172"/>
                  <a:gd name="connsiteY91" fmla="*/ 486271 h 2293671"/>
                  <a:gd name="connsiteX92" fmla="*/ 783055 w 2917172"/>
                  <a:gd name="connsiteY92" fmla="*/ 514418 h 2293671"/>
                  <a:gd name="connsiteX93" fmla="*/ 811202 w 2917172"/>
                  <a:gd name="connsiteY93" fmla="*/ 486271 h 2293671"/>
                  <a:gd name="connsiteX94" fmla="*/ 783055 w 2917172"/>
                  <a:gd name="connsiteY94" fmla="*/ 458124 h 2293671"/>
                  <a:gd name="connsiteX95" fmla="*/ 670467 w 2917172"/>
                  <a:gd name="connsiteY95" fmla="*/ 458124 h 2293671"/>
                  <a:gd name="connsiteX96" fmla="*/ 642320 w 2917172"/>
                  <a:gd name="connsiteY96" fmla="*/ 486271 h 2293671"/>
                  <a:gd name="connsiteX97" fmla="*/ 670467 w 2917172"/>
                  <a:gd name="connsiteY97" fmla="*/ 514418 h 2293671"/>
                  <a:gd name="connsiteX98" fmla="*/ 698614 w 2917172"/>
                  <a:gd name="connsiteY98" fmla="*/ 486271 h 2293671"/>
                  <a:gd name="connsiteX99" fmla="*/ 670467 w 2917172"/>
                  <a:gd name="connsiteY99" fmla="*/ 458124 h 2293671"/>
                  <a:gd name="connsiteX100" fmla="*/ 557878 w 2917172"/>
                  <a:gd name="connsiteY100" fmla="*/ 458124 h 2293671"/>
                  <a:gd name="connsiteX101" fmla="*/ 529732 w 2917172"/>
                  <a:gd name="connsiteY101" fmla="*/ 486271 h 2293671"/>
                  <a:gd name="connsiteX102" fmla="*/ 557878 w 2917172"/>
                  <a:gd name="connsiteY102" fmla="*/ 514418 h 2293671"/>
                  <a:gd name="connsiteX103" fmla="*/ 586025 w 2917172"/>
                  <a:gd name="connsiteY103" fmla="*/ 486271 h 2293671"/>
                  <a:gd name="connsiteX104" fmla="*/ 557878 w 2917172"/>
                  <a:gd name="connsiteY104" fmla="*/ 458124 h 2293671"/>
                  <a:gd name="connsiteX105" fmla="*/ 445290 w 2917172"/>
                  <a:gd name="connsiteY105" fmla="*/ 458124 h 2293671"/>
                  <a:gd name="connsiteX106" fmla="*/ 417143 w 2917172"/>
                  <a:gd name="connsiteY106" fmla="*/ 486271 h 2293671"/>
                  <a:gd name="connsiteX107" fmla="*/ 445290 w 2917172"/>
                  <a:gd name="connsiteY107" fmla="*/ 514418 h 2293671"/>
                  <a:gd name="connsiteX108" fmla="*/ 473437 w 2917172"/>
                  <a:gd name="connsiteY108" fmla="*/ 486271 h 2293671"/>
                  <a:gd name="connsiteX109" fmla="*/ 445290 w 2917172"/>
                  <a:gd name="connsiteY109" fmla="*/ 458124 h 2293671"/>
                  <a:gd name="connsiteX110" fmla="*/ 332701 w 2917172"/>
                  <a:gd name="connsiteY110" fmla="*/ 458124 h 2293671"/>
                  <a:gd name="connsiteX111" fmla="*/ 304554 w 2917172"/>
                  <a:gd name="connsiteY111" fmla="*/ 486271 h 2293671"/>
                  <a:gd name="connsiteX112" fmla="*/ 332701 w 2917172"/>
                  <a:gd name="connsiteY112" fmla="*/ 514418 h 2293671"/>
                  <a:gd name="connsiteX113" fmla="*/ 360848 w 2917172"/>
                  <a:gd name="connsiteY113" fmla="*/ 486271 h 2293671"/>
                  <a:gd name="connsiteX114" fmla="*/ 332701 w 2917172"/>
                  <a:gd name="connsiteY114" fmla="*/ 458124 h 2293671"/>
                  <a:gd name="connsiteX115" fmla="*/ 220113 w 2917172"/>
                  <a:gd name="connsiteY115" fmla="*/ 458124 h 2293671"/>
                  <a:gd name="connsiteX116" fmla="*/ 191966 w 2917172"/>
                  <a:gd name="connsiteY116" fmla="*/ 486271 h 2293671"/>
                  <a:gd name="connsiteX117" fmla="*/ 220113 w 2917172"/>
                  <a:gd name="connsiteY117" fmla="*/ 514418 h 2293671"/>
                  <a:gd name="connsiteX118" fmla="*/ 248260 w 2917172"/>
                  <a:gd name="connsiteY118" fmla="*/ 486271 h 2293671"/>
                  <a:gd name="connsiteX119" fmla="*/ 220113 w 2917172"/>
                  <a:gd name="connsiteY119" fmla="*/ 458124 h 2293671"/>
                  <a:gd name="connsiteX120" fmla="*/ 107525 w 2917172"/>
                  <a:gd name="connsiteY120" fmla="*/ 458124 h 2293671"/>
                  <a:gd name="connsiteX121" fmla="*/ 79378 w 2917172"/>
                  <a:gd name="connsiteY121" fmla="*/ 486271 h 2293671"/>
                  <a:gd name="connsiteX122" fmla="*/ 107525 w 2917172"/>
                  <a:gd name="connsiteY122" fmla="*/ 514418 h 2293671"/>
                  <a:gd name="connsiteX123" fmla="*/ 135672 w 2917172"/>
                  <a:gd name="connsiteY123" fmla="*/ 486271 h 2293671"/>
                  <a:gd name="connsiteX124" fmla="*/ 107525 w 2917172"/>
                  <a:gd name="connsiteY124" fmla="*/ 458124 h 2293671"/>
                  <a:gd name="connsiteX125" fmla="*/ 0 w 2917172"/>
                  <a:gd name="connsiteY125" fmla="*/ 0 h 2293671"/>
                  <a:gd name="connsiteX126" fmla="*/ 2916000 w 2917172"/>
                  <a:gd name="connsiteY126" fmla="*/ 0 h 2293671"/>
                  <a:gd name="connsiteX127" fmla="*/ 2916000 w 2917172"/>
                  <a:gd name="connsiteY127" fmla="*/ 142874 h 2293671"/>
                  <a:gd name="connsiteX128" fmla="*/ 2917172 w 2917172"/>
                  <a:gd name="connsiteY128" fmla="*/ 142874 h 2293671"/>
                  <a:gd name="connsiteX129" fmla="*/ 2917172 w 2917172"/>
                  <a:gd name="connsiteY129" fmla="*/ 244204 h 2293671"/>
                  <a:gd name="connsiteX130" fmla="*/ 2917172 w 2917172"/>
                  <a:gd name="connsiteY130" fmla="*/ 304439 h 2293671"/>
                  <a:gd name="connsiteX131" fmla="*/ 2917172 w 2917172"/>
                  <a:gd name="connsiteY131" fmla="*/ 460222 h 2293671"/>
                  <a:gd name="connsiteX132" fmla="*/ 2902334 w 2917172"/>
                  <a:gd name="connsiteY132" fmla="*/ 466368 h 2293671"/>
                  <a:gd name="connsiteX133" fmla="*/ 2894090 w 2917172"/>
                  <a:gd name="connsiteY133" fmla="*/ 486271 h 2293671"/>
                  <a:gd name="connsiteX134" fmla="*/ 2902334 w 2917172"/>
                  <a:gd name="connsiteY134" fmla="*/ 506174 h 2293671"/>
                  <a:gd name="connsiteX135" fmla="*/ 2917172 w 2917172"/>
                  <a:gd name="connsiteY135" fmla="*/ 512321 h 2293671"/>
                  <a:gd name="connsiteX136" fmla="*/ 2917172 w 2917172"/>
                  <a:gd name="connsiteY136" fmla="*/ 2246668 h 2293671"/>
                  <a:gd name="connsiteX137" fmla="*/ 2905193 w 2917172"/>
                  <a:gd name="connsiteY137" fmla="*/ 2249087 h 2293671"/>
                  <a:gd name="connsiteX138" fmla="*/ 2876883 w 2917172"/>
                  <a:gd name="connsiteY138" fmla="*/ 2277398 h 2293671"/>
                  <a:gd name="connsiteX139" fmla="*/ 2873597 w 2917172"/>
                  <a:gd name="connsiteY139" fmla="*/ 2293671 h 2293671"/>
                  <a:gd name="connsiteX140" fmla="*/ 2824605 w 2917172"/>
                  <a:gd name="connsiteY140" fmla="*/ 2293671 h 2293671"/>
                  <a:gd name="connsiteX141" fmla="*/ 2821320 w 2917172"/>
                  <a:gd name="connsiteY141" fmla="*/ 2277398 h 2293671"/>
                  <a:gd name="connsiteX142" fmla="*/ 2772302 w 2917172"/>
                  <a:gd name="connsiteY142" fmla="*/ 2244906 h 2293671"/>
                  <a:gd name="connsiteX143" fmla="*/ 2723284 w 2917172"/>
                  <a:gd name="connsiteY143" fmla="*/ 2277398 h 2293671"/>
                  <a:gd name="connsiteX144" fmla="*/ 2719998 w 2917172"/>
                  <a:gd name="connsiteY144" fmla="*/ 2293671 h 2293671"/>
                  <a:gd name="connsiteX145" fmla="*/ 2671010 w 2917172"/>
                  <a:gd name="connsiteY145" fmla="*/ 2293671 h 2293671"/>
                  <a:gd name="connsiteX146" fmla="*/ 2667725 w 2917172"/>
                  <a:gd name="connsiteY146" fmla="*/ 2277398 h 2293671"/>
                  <a:gd name="connsiteX147" fmla="*/ 2618707 w 2917172"/>
                  <a:gd name="connsiteY147" fmla="*/ 2244906 h 2293671"/>
                  <a:gd name="connsiteX148" fmla="*/ 2569690 w 2917172"/>
                  <a:gd name="connsiteY148" fmla="*/ 2277398 h 2293671"/>
                  <a:gd name="connsiteX149" fmla="*/ 2566404 w 2917172"/>
                  <a:gd name="connsiteY149" fmla="*/ 2293671 h 2293671"/>
                  <a:gd name="connsiteX150" fmla="*/ 2517416 w 2917172"/>
                  <a:gd name="connsiteY150" fmla="*/ 2293671 h 2293671"/>
                  <a:gd name="connsiteX151" fmla="*/ 2514131 w 2917172"/>
                  <a:gd name="connsiteY151" fmla="*/ 2277398 h 2293671"/>
                  <a:gd name="connsiteX152" fmla="*/ 2465113 w 2917172"/>
                  <a:gd name="connsiteY152" fmla="*/ 2244906 h 2293671"/>
                  <a:gd name="connsiteX153" fmla="*/ 2416095 w 2917172"/>
                  <a:gd name="connsiteY153" fmla="*/ 2277398 h 2293671"/>
                  <a:gd name="connsiteX154" fmla="*/ 2412810 w 2917172"/>
                  <a:gd name="connsiteY154" fmla="*/ 2293671 h 2293671"/>
                  <a:gd name="connsiteX155" fmla="*/ 2363821 w 2917172"/>
                  <a:gd name="connsiteY155" fmla="*/ 2293671 h 2293671"/>
                  <a:gd name="connsiteX156" fmla="*/ 2360536 w 2917172"/>
                  <a:gd name="connsiteY156" fmla="*/ 2277398 h 2293671"/>
                  <a:gd name="connsiteX157" fmla="*/ 2311518 w 2917172"/>
                  <a:gd name="connsiteY157" fmla="*/ 2244906 h 2293671"/>
                  <a:gd name="connsiteX158" fmla="*/ 2262501 w 2917172"/>
                  <a:gd name="connsiteY158" fmla="*/ 2277398 h 2293671"/>
                  <a:gd name="connsiteX159" fmla="*/ 2259215 w 2917172"/>
                  <a:gd name="connsiteY159" fmla="*/ 2293671 h 2293671"/>
                  <a:gd name="connsiteX160" fmla="*/ 2210227 w 2917172"/>
                  <a:gd name="connsiteY160" fmla="*/ 2293671 h 2293671"/>
                  <a:gd name="connsiteX161" fmla="*/ 2206941 w 2917172"/>
                  <a:gd name="connsiteY161" fmla="*/ 2277398 h 2293671"/>
                  <a:gd name="connsiteX162" fmla="*/ 2157923 w 2917172"/>
                  <a:gd name="connsiteY162" fmla="*/ 2244906 h 2293671"/>
                  <a:gd name="connsiteX163" fmla="*/ 2108906 w 2917172"/>
                  <a:gd name="connsiteY163" fmla="*/ 2277398 h 2293671"/>
                  <a:gd name="connsiteX164" fmla="*/ 2105620 w 2917172"/>
                  <a:gd name="connsiteY164" fmla="*/ 2293671 h 2293671"/>
                  <a:gd name="connsiteX165" fmla="*/ 2056632 w 2917172"/>
                  <a:gd name="connsiteY165" fmla="*/ 2293671 h 2293671"/>
                  <a:gd name="connsiteX166" fmla="*/ 2053346 w 2917172"/>
                  <a:gd name="connsiteY166" fmla="*/ 2277398 h 2293671"/>
                  <a:gd name="connsiteX167" fmla="*/ 2004329 w 2917172"/>
                  <a:gd name="connsiteY167" fmla="*/ 2244906 h 2293671"/>
                  <a:gd name="connsiteX168" fmla="*/ 1955312 w 2917172"/>
                  <a:gd name="connsiteY168" fmla="*/ 2277398 h 2293671"/>
                  <a:gd name="connsiteX169" fmla="*/ 1952026 w 2917172"/>
                  <a:gd name="connsiteY169" fmla="*/ 2293671 h 2293671"/>
                  <a:gd name="connsiteX170" fmla="*/ 1903038 w 2917172"/>
                  <a:gd name="connsiteY170" fmla="*/ 2293671 h 2293671"/>
                  <a:gd name="connsiteX171" fmla="*/ 1899752 w 2917172"/>
                  <a:gd name="connsiteY171" fmla="*/ 2277398 h 2293671"/>
                  <a:gd name="connsiteX172" fmla="*/ 1850734 w 2917172"/>
                  <a:gd name="connsiteY172" fmla="*/ 2244906 h 2293671"/>
                  <a:gd name="connsiteX173" fmla="*/ 1801717 w 2917172"/>
                  <a:gd name="connsiteY173" fmla="*/ 2277398 h 2293671"/>
                  <a:gd name="connsiteX174" fmla="*/ 1798431 w 2917172"/>
                  <a:gd name="connsiteY174" fmla="*/ 2293671 h 2293671"/>
                  <a:gd name="connsiteX175" fmla="*/ 1749443 w 2917172"/>
                  <a:gd name="connsiteY175" fmla="*/ 2293671 h 2293671"/>
                  <a:gd name="connsiteX176" fmla="*/ 1746158 w 2917172"/>
                  <a:gd name="connsiteY176" fmla="*/ 2277398 h 2293671"/>
                  <a:gd name="connsiteX177" fmla="*/ 1697140 w 2917172"/>
                  <a:gd name="connsiteY177" fmla="*/ 2244906 h 2293671"/>
                  <a:gd name="connsiteX178" fmla="*/ 1648123 w 2917172"/>
                  <a:gd name="connsiteY178" fmla="*/ 2277398 h 2293671"/>
                  <a:gd name="connsiteX179" fmla="*/ 1644837 w 2917172"/>
                  <a:gd name="connsiteY179" fmla="*/ 2293671 h 2293671"/>
                  <a:gd name="connsiteX180" fmla="*/ 1595849 w 2917172"/>
                  <a:gd name="connsiteY180" fmla="*/ 2293671 h 2293671"/>
                  <a:gd name="connsiteX181" fmla="*/ 1592563 w 2917172"/>
                  <a:gd name="connsiteY181" fmla="*/ 2277398 h 2293671"/>
                  <a:gd name="connsiteX182" fmla="*/ 1543545 w 2917172"/>
                  <a:gd name="connsiteY182" fmla="*/ 2244906 h 2293671"/>
                  <a:gd name="connsiteX183" fmla="*/ 1494528 w 2917172"/>
                  <a:gd name="connsiteY183" fmla="*/ 2277398 h 2293671"/>
                  <a:gd name="connsiteX184" fmla="*/ 1491242 w 2917172"/>
                  <a:gd name="connsiteY184" fmla="*/ 2293671 h 2293671"/>
                  <a:gd name="connsiteX185" fmla="*/ 1442254 w 2917172"/>
                  <a:gd name="connsiteY185" fmla="*/ 2293671 h 2293671"/>
                  <a:gd name="connsiteX186" fmla="*/ 1438969 w 2917172"/>
                  <a:gd name="connsiteY186" fmla="*/ 2277398 h 2293671"/>
                  <a:gd name="connsiteX187" fmla="*/ 1389951 w 2917172"/>
                  <a:gd name="connsiteY187" fmla="*/ 2244906 h 2293671"/>
                  <a:gd name="connsiteX188" fmla="*/ 1340933 w 2917172"/>
                  <a:gd name="connsiteY188" fmla="*/ 2277398 h 2293671"/>
                  <a:gd name="connsiteX189" fmla="*/ 1337648 w 2917172"/>
                  <a:gd name="connsiteY189" fmla="*/ 2293671 h 2293671"/>
                  <a:gd name="connsiteX190" fmla="*/ 1288659 w 2917172"/>
                  <a:gd name="connsiteY190" fmla="*/ 2293671 h 2293671"/>
                  <a:gd name="connsiteX191" fmla="*/ 1285374 w 2917172"/>
                  <a:gd name="connsiteY191" fmla="*/ 2277398 h 2293671"/>
                  <a:gd name="connsiteX192" fmla="*/ 1236356 w 2917172"/>
                  <a:gd name="connsiteY192" fmla="*/ 2244906 h 2293671"/>
                  <a:gd name="connsiteX193" fmla="*/ 1187339 w 2917172"/>
                  <a:gd name="connsiteY193" fmla="*/ 2277398 h 2293671"/>
                  <a:gd name="connsiteX194" fmla="*/ 1184053 w 2917172"/>
                  <a:gd name="connsiteY194" fmla="*/ 2293671 h 2293671"/>
                  <a:gd name="connsiteX195" fmla="*/ 1135065 w 2917172"/>
                  <a:gd name="connsiteY195" fmla="*/ 2293671 h 2293671"/>
                  <a:gd name="connsiteX196" fmla="*/ 1131780 w 2917172"/>
                  <a:gd name="connsiteY196" fmla="*/ 2277398 h 2293671"/>
                  <a:gd name="connsiteX197" fmla="*/ 1082762 w 2917172"/>
                  <a:gd name="connsiteY197" fmla="*/ 2244906 h 2293671"/>
                  <a:gd name="connsiteX198" fmla="*/ 1033744 w 2917172"/>
                  <a:gd name="connsiteY198" fmla="*/ 2277398 h 2293671"/>
                  <a:gd name="connsiteX199" fmla="*/ 1030458 w 2917172"/>
                  <a:gd name="connsiteY199" fmla="*/ 2293671 h 2293671"/>
                  <a:gd name="connsiteX200" fmla="*/ 981470 w 2917172"/>
                  <a:gd name="connsiteY200" fmla="*/ 2293671 h 2293671"/>
                  <a:gd name="connsiteX201" fmla="*/ 978185 w 2917172"/>
                  <a:gd name="connsiteY201" fmla="*/ 2277398 h 2293671"/>
                  <a:gd name="connsiteX202" fmla="*/ 929167 w 2917172"/>
                  <a:gd name="connsiteY202" fmla="*/ 2244906 h 2293671"/>
                  <a:gd name="connsiteX203" fmla="*/ 880150 w 2917172"/>
                  <a:gd name="connsiteY203" fmla="*/ 2277398 h 2293671"/>
                  <a:gd name="connsiteX204" fmla="*/ 876864 w 2917172"/>
                  <a:gd name="connsiteY204" fmla="*/ 2293671 h 2293671"/>
                  <a:gd name="connsiteX205" fmla="*/ 827876 w 2917172"/>
                  <a:gd name="connsiteY205" fmla="*/ 2293671 h 2293671"/>
                  <a:gd name="connsiteX206" fmla="*/ 824591 w 2917172"/>
                  <a:gd name="connsiteY206" fmla="*/ 2277398 h 2293671"/>
                  <a:gd name="connsiteX207" fmla="*/ 775573 w 2917172"/>
                  <a:gd name="connsiteY207" fmla="*/ 2244906 h 2293671"/>
                  <a:gd name="connsiteX208" fmla="*/ 726556 w 2917172"/>
                  <a:gd name="connsiteY208" fmla="*/ 2277398 h 2293671"/>
                  <a:gd name="connsiteX209" fmla="*/ 723270 w 2917172"/>
                  <a:gd name="connsiteY209" fmla="*/ 2293671 h 2293671"/>
                  <a:gd name="connsiteX210" fmla="*/ 674282 w 2917172"/>
                  <a:gd name="connsiteY210" fmla="*/ 2293671 h 2293671"/>
                  <a:gd name="connsiteX211" fmla="*/ 670997 w 2917172"/>
                  <a:gd name="connsiteY211" fmla="*/ 2277398 h 2293671"/>
                  <a:gd name="connsiteX212" fmla="*/ 621979 w 2917172"/>
                  <a:gd name="connsiteY212" fmla="*/ 2244906 h 2293671"/>
                  <a:gd name="connsiteX213" fmla="*/ 572961 w 2917172"/>
                  <a:gd name="connsiteY213" fmla="*/ 2277398 h 2293671"/>
                  <a:gd name="connsiteX214" fmla="*/ 569675 w 2917172"/>
                  <a:gd name="connsiteY214" fmla="*/ 2293671 h 2293671"/>
                  <a:gd name="connsiteX215" fmla="*/ 520687 w 2917172"/>
                  <a:gd name="connsiteY215" fmla="*/ 2293671 h 2293671"/>
                  <a:gd name="connsiteX216" fmla="*/ 517401 w 2917172"/>
                  <a:gd name="connsiteY216" fmla="*/ 2277398 h 2293671"/>
                  <a:gd name="connsiteX217" fmla="*/ 468384 w 2917172"/>
                  <a:gd name="connsiteY217" fmla="*/ 2244906 h 2293671"/>
                  <a:gd name="connsiteX218" fmla="*/ 419367 w 2917172"/>
                  <a:gd name="connsiteY218" fmla="*/ 2277398 h 2293671"/>
                  <a:gd name="connsiteX219" fmla="*/ 416081 w 2917172"/>
                  <a:gd name="connsiteY219" fmla="*/ 2293671 h 2293671"/>
                  <a:gd name="connsiteX220" fmla="*/ 367093 w 2917172"/>
                  <a:gd name="connsiteY220" fmla="*/ 2293671 h 2293671"/>
                  <a:gd name="connsiteX221" fmla="*/ 363807 w 2917172"/>
                  <a:gd name="connsiteY221" fmla="*/ 2277398 h 2293671"/>
                  <a:gd name="connsiteX222" fmla="*/ 314790 w 2917172"/>
                  <a:gd name="connsiteY222" fmla="*/ 2244906 h 2293671"/>
                  <a:gd name="connsiteX223" fmla="*/ 265772 w 2917172"/>
                  <a:gd name="connsiteY223" fmla="*/ 2277398 h 2293671"/>
                  <a:gd name="connsiteX224" fmla="*/ 262486 w 2917172"/>
                  <a:gd name="connsiteY224" fmla="*/ 2293671 h 2293671"/>
                  <a:gd name="connsiteX225" fmla="*/ 213498 w 2917172"/>
                  <a:gd name="connsiteY225" fmla="*/ 2293671 h 2293671"/>
                  <a:gd name="connsiteX226" fmla="*/ 210213 w 2917172"/>
                  <a:gd name="connsiteY226" fmla="*/ 2277398 h 2293671"/>
                  <a:gd name="connsiteX227" fmla="*/ 161196 w 2917172"/>
                  <a:gd name="connsiteY227" fmla="*/ 2244906 h 2293671"/>
                  <a:gd name="connsiteX228" fmla="*/ 112178 w 2917172"/>
                  <a:gd name="connsiteY228" fmla="*/ 2277398 h 2293671"/>
                  <a:gd name="connsiteX229" fmla="*/ 108892 w 2917172"/>
                  <a:gd name="connsiteY229" fmla="*/ 2293671 h 2293671"/>
                  <a:gd name="connsiteX230" fmla="*/ 59904 w 2917172"/>
                  <a:gd name="connsiteY230" fmla="*/ 2293671 h 2293671"/>
                  <a:gd name="connsiteX231" fmla="*/ 56618 w 2917172"/>
                  <a:gd name="connsiteY231" fmla="*/ 2277398 h 2293671"/>
                  <a:gd name="connsiteX232" fmla="*/ 7600 w 2917172"/>
                  <a:gd name="connsiteY232" fmla="*/ 2244906 h 2293671"/>
                  <a:gd name="connsiteX233" fmla="*/ 0 w 2917172"/>
                  <a:gd name="connsiteY233" fmla="*/ 2246441 h 2293671"/>
                  <a:gd name="connsiteX234" fmla="*/ 0 w 2917172"/>
                  <a:gd name="connsiteY234" fmla="*/ 512321 h 2293671"/>
                  <a:gd name="connsiteX235" fmla="*/ 14839 w 2917172"/>
                  <a:gd name="connsiteY235" fmla="*/ 506174 h 2293671"/>
                  <a:gd name="connsiteX236" fmla="*/ 23083 w 2917172"/>
                  <a:gd name="connsiteY236" fmla="*/ 486271 h 2293671"/>
                  <a:gd name="connsiteX237" fmla="*/ 14839 w 2917172"/>
                  <a:gd name="connsiteY237" fmla="*/ 466368 h 2293671"/>
                  <a:gd name="connsiteX238" fmla="*/ 0 w 2917172"/>
                  <a:gd name="connsiteY238" fmla="*/ 460222 h 2293671"/>
                  <a:gd name="connsiteX239" fmla="*/ 0 w 2917172"/>
                  <a:gd name="connsiteY239" fmla="*/ 371475 h 2293671"/>
                  <a:gd name="connsiteX240" fmla="*/ 0 w 2917172"/>
                  <a:gd name="connsiteY240" fmla="*/ 304439 h 2293671"/>
                  <a:gd name="connsiteX241" fmla="*/ 0 w 2917172"/>
                  <a:gd name="connsiteY241" fmla="*/ 244204 h 2293671"/>
                  <a:gd name="connsiteX242" fmla="*/ 0 w 2917172"/>
                  <a:gd name="connsiteY242" fmla="*/ 142874 h 229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2917172" h="2293671">
                    <a:moveTo>
                      <a:pt x="2809648" y="458124"/>
                    </a:moveTo>
                    <a:cubicBezTo>
                      <a:pt x="2794103" y="458124"/>
                      <a:pt x="2781501" y="470726"/>
                      <a:pt x="2781501" y="486271"/>
                    </a:cubicBezTo>
                    <a:cubicBezTo>
                      <a:pt x="2781501" y="501817"/>
                      <a:pt x="2794103" y="514418"/>
                      <a:pt x="2809648" y="514418"/>
                    </a:cubicBezTo>
                    <a:cubicBezTo>
                      <a:pt x="2825193" y="514418"/>
                      <a:pt x="2837795" y="501817"/>
                      <a:pt x="2837795" y="486271"/>
                    </a:cubicBezTo>
                    <a:cubicBezTo>
                      <a:pt x="2837795" y="470726"/>
                      <a:pt x="2825193" y="458124"/>
                      <a:pt x="2809648" y="458124"/>
                    </a:cubicBezTo>
                    <a:close/>
                    <a:moveTo>
                      <a:pt x="2697060" y="458124"/>
                    </a:moveTo>
                    <a:cubicBezTo>
                      <a:pt x="2681514" y="458124"/>
                      <a:pt x="2668913" y="470726"/>
                      <a:pt x="2668913" y="486271"/>
                    </a:cubicBezTo>
                    <a:cubicBezTo>
                      <a:pt x="2668913" y="501817"/>
                      <a:pt x="2681514" y="514418"/>
                      <a:pt x="2697060" y="514418"/>
                    </a:cubicBezTo>
                    <a:cubicBezTo>
                      <a:pt x="2712605" y="514418"/>
                      <a:pt x="2725207" y="501817"/>
                      <a:pt x="2725207" y="486271"/>
                    </a:cubicBezTo>
                    <a:cubicBezTo>
                      <a:pt x="2725207" y="470726"/>
                      <a:pt x="2712605" y="458124"/>
                      <a:pt x="2697060" y="458124"/>
                    </a:cubicBezTo>
                    <a:close/>
                    <a:moveTo>
                      <a:pt x="2584471" y="458124"/>
                    </a:moveTo>
                    <a:cubicBezTo>
                      <a:pt x="2568926" y="458124"/>
                      <a:pt x="2556324" y="470726"/>
                      <a:pt x="2556324" y="486271"/>
                    </a:cubicBezTo>
                    <a:cubicBezTo>
                      <a:pt x="2556324" y="501817"/>
                      <a:pt x="2568926" y="514418"/>
                      <a:pt x="2584471" y="514418"/>
                    </a:cubicBezTo>
                    <a:cubicBezTo>
                      <a:pt x="2600016" y="514418"/>
                      <a:pt x="2612618" y="501817"/>
                      <a:pt x="2612618" y="486271"/>
                    </a:cubicBezTo>
                    <a:cubicBezTo>
                      <a:pt x="2612618" y="470726"/>
                      <a:pt x="2600016" y="458124"/>
                      <a:pt x="2584471" y="458124"/>
                    </a:cubicBezTo>
                    <a:close/>
                    <a:moveTo>
                      <a:pt x="2471883" y="458124"/>
                    </a:moveTo>
                    <a:cubicBezTo>
                      <a:pt x="2456337" y="458124"/>
                      <a:pt x="2443736" y="470726"/>
                      <a:pt x="2443736" y="486271"/>
                    </a:cubicBezTo>
                    <a:cubicBezTo>
                      <a:pt x="2443736" y="501817"/>
                      <a:pt x="2456337" y="514418"/>
                      <a:pt x="2471883" y="514418"/>
                    </a:cubicBezTo>
                    <a:cubicBezTo>
                      <a:pt x="2487428" y="514418"/>
                      <a:pt x="2500029" y="501817"/>
                      <a:pt x="2500029" y="486271"/>
                    </a:cubicBezTo>
                    <a:cubicBezTo>
                      <a:pt x="2500029" y="470726"/>
                      <a:pt x="2487428" y="458124"/>
                      <a:pt x="2471883" y="458124"/>
                    </a:cubicBezTo>
                    <a:close/>
                    <a:moveTo>
                      <a:pt x="2359294" y="458124"/>
                    </a:moveTo>
                    <a:cubicBezTo>
                      <a:pt x="2343749" y="458124"/>
                      <a:pt x="2331147" y="470726"/>
                      <a:pt x="2331147" y="486271"/>
                    </a:cubicBezTo>
                    <a:cubicBezTo>
                      <a:pt x="2331147" y="501817"/>
                      <a:pt x="2343749" y="514418"/>
                      <a:pt x="2359294" y="514418"/>
                    </a:cubicBezTo>
                    <a:cubicBezTo>
                      <a:pt x="2374839" y="514418"/>
                      <a:pt x="2387441" y="501817"/>
                      <a:pt x="2387441" y="486271"/>
                    </a:cubicBezTo>
                    <a:cubicBezTo>
                      <a:pt x="2387441" y="470726"/>
                      <a:pt x="2374839" y="458124"/>
                      <a:pt x="2359294" y="458124"/>
                    </a:cubicBezTo>
                    <a:close/>
                    <a:moveTo>
                      <a:pt x="2246705" y="458124"/>
                    </a:moveTo>
                    <a:cubicBezTo>
                      <a:pt x="2231160" y="458124"/>
                      <a:pt x="2218559" y="470726"/>
                      <a:pt x="2218559" y="486271"/>
                    </a:cubicBezTo>
                    <a:cubicBezTo>
                      <a:pt x="2218559" y="501817"/>
                      <a:pt x="2231160" y="514418"/>
                      <a:pt x="2246705" y="514418"/>
                    </a:cubicBezTo>
                    <a:cubicBezTo>
                      <a:pt x="2262251" y="514418"/>
                      <a:pt x="2274852" y="501817"/>
                      <a:pt x="2274852" y="486271"/>
                    </a:cubicBezTo>
                    <a:cubicBezTo>
                      <a:pt x="2274852" y="470726"/>
                      <a:pt x="2262251" y="458124"/>
                      <a:pt x="2246705" y="458124"/>
                    </a:cubicBezTo>
                    <a:close/>
                    <a:moveTo>
                      <a:pt x="2134117" y="458124"/>
                    </a:moveTo>
                    <a:cubicBezTo>
                      <a:pt x="2118572" y="458124"/>
                      <a:pt x="2105970" y="470726"/>
                      <a:pt x="2105970" y="486271"/>
                    </a:cubicBezTo>
                    <a:cubicBezTo>
                      <a:pt x="2105970" y="501817"/>
                      <a:pt x="2118572" y="514418"/>
                      <a:pt x="2134117" y="514418"/>
                    </a:cubicBezTo>
                    <a:cubicBezTo>
                      <a:pt x="2149662" y="514418"/>
                      <a:pt x="2162264" y="501817"/>
                      <a:pt x="2162264" y="486271"/>
                    </a:cubicBezTo>
                    <a:cubicBezTo>
                      <a:pt x="2162264" y="470726"/>
                      <a:pt x="2149662" y="458124"/>
                      <a:pt x="2134117" y="458124"/>
                    </a:cubicBezTo>
                    <a:close/>
                    <a:moveTo>
                      <a:pt x="2021528" y="458124"/>
                    </a:moveTo>
                    <a:cubicBezTo>
                      <a:pt x="2005983" y="458124"/>
                      <a:pt x="1993382" y="470726"/>
                      <a:pt x="1993382" y="486271"/>
                    </a:cubicBezTo>
                    <a:cubicBezTo>
                      <a:pt x="1993382" y="501817"/>
                      <a:pt x="2005983" y="514418"/>
                      <a:pt x="2021528" y="514418"/>
                    </a:cubicBezTo>
                    <a:cubicBezTo>
                      <a:pt x="2037074" y="514418"/>
                      <a:pt x="2049675" y="501817"/>
                      <a:pt x="2049675" y="486271"/>
                    </a:cubicBezTo>
                    <a:cubicBezTo>
                      <a:pt x="2049675" y="470726"/>
                      <a:pt x="2037074" y="458124"/>
                      <a:pt x="2021528" y="458124"/>
                    </a:cubicBezTo>
                    <a:close/>
                    <a:moveTo>
                      <a:pt x="1908940" y="458124"/>
                    </a:moveTo>
                    <a:cubicBezTo>
                      <a:pt x="1893395" y="458124"/>
                      <a:pt x="1880793" y="470726"/>
                      <a:pt x="1880793" y="486271"/>
                    </a:cubicBezTo>
                    <a:cubicBezTo>
                      <a:pt x="1880793" y="501817"/>
                      <a:pt x="1893395" y="514418"/>
                      <a:pt x="1908940" y="514418"/>
                    </a:cubicBezTo>
                    <a:cubicBezTo>
                      <a:pt x="1924485" y="514418"/>
                      <a:pt x="1937087" y="501817"/>
                      <a:pt x="1937087" y="486271"/>
                    </a:cubicBezTo>
                    <a:cubicBezTo>
                      <a:pt x="1937087" y="470726"/>
                      <a:pt x="1924485" y="458124"/>
                      <a:pt x="1908940" y="458124"/>
                    </a:cubicBezTo>
                    <a:close/>
                    <a:moveTo>
                      <a:pt x="1796351" y="458124"/>
                    </a:moveTo>
                    <a:cubicBezTo>
                      <a:pt x="1780806" y="458124"/>
                      <a:pt x="1768204" y="470726"/>
                      <a:pt x="1768204" y="486271"/>
                    </a:cubicBezTo>
                    <a:cubicBezTo>
                      <a:pt x="1768204" y="501817"/>
                      <a:pt x="1780806" y="514418"/>
                      <a:pt x="1796351" y="514418"/>
                    </a:cubicBezTo>
                    <a:cubicBezTo>
                      <a:pt x="1811897" y="514418"/>
                      <a:pt x="1824498" y="501817"/>
                      <a:pt x="1824498" y="486271"/>
                    </a:cubicBezTo>
                    <a:cubicBezTo>
                      <a:pt x="1824498" y="470726"/>
                      <a:pt x="1811897" y="458124"/>
                      <a:pt x="1796351" y="458124"/>
                    </a:cubicBezTo>
                    <a:close/>
                    <a:moveTo>
                      <a:pt x="1683763" y="458124"/>
                    </a:moveTo>
                    <a:cubicBezTo>
                      <a:pt x="1668218" y="458124"/>
                      <a:pt x="1655616" y="470726"/>
                      <a:pt x="1655616" y="486271"/>
                    </a:cubicBezTo>
                    <a:cubicBezTo>
                      <a:pt x="1655616" y="501817"/>
                      <a:pt x="1668218" y="514418"/>
                      <a:pt x="1683763" y="514418"/>
                    </a:cubicBezTo>
                    <a:cubicBezTo>
                      <a:pt x="1699308" y="514418"/>
                      <a:pt x="1711910" y="501817"/>
                      <a:pt x="1711910" y="486271"/>
                    </a:cubicBezTo>
                    <a:cubicBezTo>
                      <a:pt x="1711910" y="470726"/>
                      <a:pt x="1699308" y="458124"/>
                      <a:pt x="1683763" y="458124"/>
                    </a:cubicBezTo>
                    <a:close/>
                    <a:moveTo>
                      <a:pt x="1571174" y="458124"/>
                    </a:moveTo>
                    <a:cubicBezTo>
                      <a:pt x="1555629" y="458124"/>
                      <a:pt x="1543027" y="470726"/>
                      <a:pt x="1543027" y="486271"/>
                    </a:cubicBezTo>
                    <a:cubicBezTo>
                      <a:pt x="1543027" y="501817"/>
                      <a:pt x="1555629" y="514418"/>
                      <a:pt x="1571174" y="514418"/>
                    </a:cubicBezTo>
                    <a:cubicBezTo>
                      <a:pt x="1586720" y="514418"/>
                      <a:pt x="1599321" y="501817"/>
                      <a:pt x="1599321" y="486271"/>
                    </a:cubicBezTo>
                    <a:cubicBezTo>
                      <a:pt x="1599321" y="470726"/>
                      <a:pt x="1586720" y="458124"/>
                      <a:pt x="1571174" y="458124"/>
                    </a:cubicBezTo>
                    <a:close/>
                    <a:moveTo>
                      <a:pt x="1458586" y="458124"/>
                    </a:moveTo>
                    <a:cubicBezTo>
                      <a:pt x="1443041" y="458124"/>
                      <a:pt x="1430439" y="470726"/>
                      <a:pt x="1430439" y="486271"/>
                    </a:cubicBezTo>
                    <a:cubicBezTo>
                      <a:pt x="1430439" y="501817"/>
                      <a:pt x="1443041" y="514418"/>
                      <a:pt x="1458586" y="514418"/>
                    </a:cubicBezTo>
                    <a:cubicBezTo>
                      <a:pt x="1474131" y="514418"/>
                      <a:pt x="1486733" y="501817"/>
                      <a:pt x="1486733" y="486271"/>
                    </a:cubicBezTo>
                    <a:cubicBezTo>
                      <a:pt x="1486733" y="470726"/>
                      <a:pt x="1474131" y="458124"/>
                      <a:pt x="1458586" y="458124"/>
                    </a:cubicBezTo>
                    <a:close/>
                    <a:moveTo>
                      <a:pt x="1345997" y="458124"/>
                    </a:moveTo>
                    <a:cubicBezTo>
                      <a:pt x="1330452" y="458124"/>
                      <a:pt x="1317850" y="470726"/>
                      <a:pt x="1317850" y="486271"/>
                    </a:cubicBezTo>
                    <a:cubicBezTo>
                      <a:pt x="1317850" y="501817"/>
                      <a:pt x="1330452" y="514418"/>
                      <a:pt x="1345997" y="514418"/>
                    </a:cubicBezTo>
                    <a:cubicBezTo>
                      <a:pt x="1361543" y="514418"/>
                      <a:pt x="1374144" y="501817"/>
                      <a:pt x="1374144" y="486271"/>
                    </a:cubicBezTo>
                    <a:cubicBezTo>
                      <a:pt x="1374144" y="470726"/>
                      <a:pt x="1361543" y="458124"/>
                      <a:pt x="1345997" y="458124"/>
                    </a:cubicBezTo>
                    <a:close/>
                    <a:moveTo>
                      <a:pt x="1233409" y="458124"/>
                    </a:moveTo>
                    <a:cubicBezTo>
                      <a:pt x="1217863" y="458124"/>
                      <a:pt x="1205262" y="470726"/>
                      <a:pt x="1205262" y="486271"/>
                    </a:cubicBezTo>
                    <a:cubicBezTo>
                      <a:pt x="1205262" y="501817"/>
                      <a:pt x="1217863" y="514418"/>
                      <a:pt x="1233409" y="514418"/>
                    </a:cubicBezTo>
                    <a:cubicBezTo>
                      <a:pt x="1248954" y="514418"/>
                      <a:pt x="1261556" y="501817"/>
                      <a:pt x="1261556" y="486271"/>
                    </a:cubicBezTo>
                    <a:cubicBezTo>
                      <a:pt x="1261556" y="470726"/>
                      <a:pt x="1248954" y="458124"/>
                      <a:pt x="1233409" y="458124"/>
                    </a:cubicBezTo>
                    <a:close/>
                    <a:moveTo>
                      <a:pt x="1120820" y="458124"/>
                    </a:moveTo>
                    <a:cubicBezTo>
                      <a:pt x="1105275" y="458124"/>
                      <a:pt x="1092673" y="470726"/>
                      <a:pt x="1092673" y="486271"/>
                    </a:cubicBezTo>
                    <a:cubicBezTo>
                      <a:pt x="1092673" y="501817"/>
                      <a:pt x="1105275" y="514418"/>
                      <a:pt x="1120820" y="514418"/>
                    </a:cubicBezTo>
                    <a:cubicBezTo>
                      <a:pt x="1136365" y="514418"/>
                      <a:pt x="1148967" y="501817"/>
                      <a:pt x="1148967" y="486271"/>
                    </a:cubicBezTo>
                    <a:cubicBezTo>
                      <a:pt x="1148967" y="470726"/>
                      <a:pt x="1136365" y="458124"/>
                      <a:pt x="1120820" y="458124"/>
                    </a:cubicBezTo>
                    <a:close/>
                    <a:moveTo>
                      <a:pt x="1008232" y="458124"/>
                    </a:moveTo>
                    <a:cubicBezTo>
                      <a:pt x="992686" y="458124"/>
                      <a:pt x="980085" y="470726"/>
                      <a:pt x="980085" y="486271"/>
                    </a:cubicBezTo>
                    <a:cubicBezTo>
                      <a:pt x="980085" y="501817"/>
                      <a:pt x="992686" y="514418"/>
                      <a:pt x="1008232" y="514418"/>
                    </a:cubicBezTo>
                    <a:cubicBezTo>
                      <a:pt x="1023777" y="514418"/>
                      <a:pt x="1036379" y="501817"/>
                      <a:pt x="1036379" y="486271"/>
                    </a:cubicBezTo>
                    <a:cubicBezTo>
                      <a:pt x="1036379" y="470726"/>
                      <a:pt x="1023777" y="458124"/>
                      <a:pt x="1008232" y="458124"/>
                    </a:cubicBezTo>
                    <a:close/>
                    <a:moveTo>
                      <a:pt x="895643" y="458124"/>
                    </a:moveTo>
                    <a:cubicBezTo>
                      <a:pt x="880098" y="458124"/>
                      <a:pt x="867496" y="470726"/>
                      <a:pt x="867496" y="486271"/>
                    </a:cubicBezTo>
                    <a:cubicBezTo>
                      <a:pt x="867496" y="501817"/>
                      <a:pt x="880098" y="514418"/>
                      <a:pt x="895643" y="514418"/>
                    </a:cubicBezTo>
                    <a:cubicBezTo>
                      <a:pt x="911188" y="514418"/>
                      <a:pt x="923790" y="501817"/>
                      <a:pt x="923790" y="486271"/>
                    </a:cubicBezTo>
                    <a:cubicBezTo>
                      <a:pt x="923790" y="470726"/>
                      <a:pt x="911188" y="458124"/>
                      <a:pt x="895643" y="458124"/>
                    </a:cubicBezTo>
                    <a:close/>
                    <a:moveTo>
                      <a:pt x="783055" y="458124"/>
                    </a:moveTo>
                    <a:cubicBezTo>
                      <a:pt x="767510" y="458124"/>
                      <a:pt x="754908" y="470726"/>
                      <a:pt x="754908" y="486271"/>
                    </a:cubicBezTo>
                    <a:cubicBezTo>
                      <a:pt x="754908" y="501817"/>
                      <a:pt x="767510" y="514418"/>
                      <a:pt x="783055" y="514418"/>
                    </a:cubicBezTo>
                    <a:cubicBezTo>
                      <a:pt x="798600" y="514418"/>
                      <a:pt x="811202" y="501817"/>
                      <a:pt x="811202" y="486271"/>
                    </a:cubicBezTo>
                    <a:cubicBezTo>
                      <a:pt x="811202" y="470726"/>
                      <a:pt x="798600" y="458124"/>
                      <a:pt x="783055" y="458124"/>
                    </a:cubicBezTo>
                    <a:close/>
                    <a:moveTo>
                      <a:pt x="670467" y="458124"/>
                    </a:moveTo>
                    <a:cubicBezTo>
                      <a:pt x="654922" y="458124"/>
                      <a:pt x="642320" y="470726"/>
                      <a:pt x="642320" y="486271"/>
                    </a:cubicBezTo>
                    <a:cubicBezTo>
                      <a:pt x="642320" y="501817"/>
                      <a:pt x="654922" y="514418"/>
                      <a:pt x="670467" y="514418"/>
                    </a:cubicBezTo>
                    <a:cubicBezTo>
                      <a:pt x="686012" y="514418"/>
                      <a:pt x="698614" y="501817"/>
                      <a:pt x="698614" y="486271"/>
                    </a:cubicBezTo>
                    <a:cubicBezTo>
                      <a:pt x="698614" y="470726"/>
                      <a:pt x="686012" y="458124"/>
                      <a:pt x="670467" y="458124"/>
                    </a:cubicBezTo>
                    <a:close/>
                    <a:moveTo>
                      <a:pt x="557878" y="458124"/>
                    </a:moveTo>
                    <a:cubicBezTo>
                      <a:pt x="542333" y="458124"/>
                      <a:pt x="529732" y="470726"/>
                      <a:pt x="529732" y="486271"/>
                    </a:cubicBezTo>
                    <a:cubicBezTo>
                      <a:pt x="529732" y="501817"/>
                      <a:pt x="542333" y="514418"/>
                      <a:pt x="557878" y="514418"/>
                    </a:cubicBezTo>
                    <a:cubicBezTo>
                      <a:pt x="573423" y="514418"/>
                      <a:pt x="586025" y="501817"/>
                      <a:pt x="586025" y="486271"/>
                    </a:cubicBezTo>
                    <a:cubicBezTo>
                      <a:pt x="586025" y="470726"/>
                      <a:pt x="573423" y="458124"/>
                      <a:pt x="557878" y="458124"/>
                    </a:cubicBezTo>
                    <a:close/>
                    <a:moveTo>
                      <a:pt x="445290" y="458124"/>
                    </a:moveTo>
                    <a:cubicBezTo>
                      <a:pt x="429744" y="458124"/>
                      <a:pt x="417143" y="470726"/>
                      <a:pt x="417143" y="486271"/>
                    </a:cubicBezTo>
                    <a:cubicBezTo>
                      <a:pt x="417143" y="501817"/>
                      <a:pt x="429744" y="514418"/>
                      <a:pt x="445290" y="514418"/>
                    </a:cubicBezTo>
                    <a:cubicBezTo>
                      <a:pt x="460836" y="514418"/>
                      <a:pt x="473437" y="501817"/>
                      <a:pt x="473437" y="486271"/>
                    </a:cubicBezTo>
                    <a:cubicBezTo>
                      <a:pt x="473437" y="470726"/>
                      <a:pt x="460836" y="458124"/>
                      <a:pt x="445290" y="458124"/>
                    </a:cubicBezTo>
                    <a:close/>
                    <a:moveTo>
                      <a:pt x="332701" y="458124"/>
                    </a:moveTo>
                    <a:cubicBezTo>
                      <a:pt x="317156" y="458124"/>
                      <a:pt x="304554" y="470726"/>
                      <a:pt x="304554" y="486271"/>
                    </a:cubicBezTo>
                    <a:cubicBezTo>
                      <a:pt x="304554" y="501817"/>
                      <a:pt x="317156" y="514418"/>
                      <a:pt x="332701" y="514418"/>
                    </a:cubicBezTo>
                    <a:cubicBezTo>
                      <a:pt x="348247" y="514418"/>
                      <a:pt x="360848" y="501817"/>
                      <a:pt x="360848" y="486271"/>
                    </a:cubicBezTo>
                    <a:cubicBezTo>
                      <a:pt x="360848" y="470726"/>
                      <a:pt x="348247" y="458124"/>
                      <a:pt x="332701" y="458124"/>
                    </a:cubicBezTo>
                    <a:close/>
                    <a:moveTo>
                      <a:pt x="220113" y="458124"/>
                    </a:moveTo>
                    <a:cubicBezTo>
                      <a:pt x="204568" y="458124"/>
                      <a:pt x="191966" y="470726"/>
                      <a:pt x="191966" y="486271"/>
                    </a:cubicBezTo>
                    <a:cubicBezTo>
                      <a:pt x="191966" y="501817"/>
                      <a:pt x="204568" y="514418"/>
                      <a:pt x="220113" y="514418"/>
                    </a:cubicBezTo>
                    <a:cubicBezTo>
                      <a:pt x="235659" y="514418"/>
                      <a:pt x="248260" y="501817"/>
                      <a:pt x="248260" y="486271"/>
                    </a:cubicBezTo>
                    <a:cubicBezTo>
                      <a:pt x="248260" y="470726"/>
                      <a:pt x="235659" y="458124"/>
                      <a:pt x="220113" y="458124"/>
                    </a:cubicBezTo>
                    <a:close/>
                    <a:moveTo>
                      <a:pt x="107525" y="458124"/>
                    </a:moveTo>
                    <a:cubicBezTo>
                      <a:pt x="91980" y="458124"/>
                      <a:pt x="79378" y="470726"/>
                      <a:pt x="79378" y="486271"/>
                    </a:cubicBezTo>
                    <a:cubicBezTo>
                      <a:pt x="79378" y="501817"/>
                      <a:pt x="91980" y="514418"/>
                      <a:pt x="107525" y="514418"/>
                    </a:cubicBezTo>
                    <a:cubicBezTo>
                      <a:pt x="123070" y="514418"/>
                      <a:pt x="135672" y="501817"/>
                      <a:pt x="135672" y="486271"/>
                    </a:cubicBezTo>
                    <a:cubicBezTo>
                      <a:pt x="135672" y="470726"/>
                      <a:pt x="123070" y="458124"/>
                      <a:pt x="107525" y="458124"/>
                    </a:cubicBezTo>
                    <a:close/>
                    <a:moveTo>
                      <a:pt x="0" y="0"/>
                    </a:moveTo>
                    <a:lnTo>
                      <a:pt x="2916000" y="0"/>
                    </a:lnTo>
                    <a:lnTo>
                      <a:pt x="2916000" y="142874"/>
                    </a:lnTo>
                    <a:lnTo>
                      <a:pt x="2917172" y="142874"/>
                    </a:lnTo>
                    <a:lnTo>
                      <a:pt x="2917172" y="244204"/>
                    </a:lnTo>
                    <a:lnTo>
                      <a:pt x="2917172" y="304439"/>
                    </a:lnTo>
                    <a:lnTo>
                      <a:pt x="2917172" y="460222"/>
                    </a:lnTo>
                    <a:lnTo>
                      <a:pt x="2902334" y="466368"/>
                    </a:lnTo>
                    <a:cubicBezTo>
                      <a:pt x="2897241" y="471462"/>
                      <a:pt x="2894090" y="478499"/>
                      <a:pt x="2894090" y="486271"/>
                    </a:cubicBezTo>
                    <a:cubicBezTo>
                      <a:pt x="2894090" y="494044"/>
                      <a:pt x="2897241" y="501081"/>
                      <a:pt x="2902334" y="506174"/>
                    </a:cubicBezTo>
                    <a:lnTo>
                      <a:pt x="2917172" y="512321"/>
                    </a:lnTo>
                    <a:lnTo>
                      <a:pt x="2917172" y="2246668"/>
                    </a:lnTo>
                    <a:lnTo>
                      <a:pt x="2905193" y="2249087"/>
                    </a:lnTo>
                    <a:cubicBezTo>
                      <a:pt x="2892464" y="2254471"/>
                      <a:pt x="2882267" y="2264668"/>
                      <a:pt x="2876883" y="2277398"/>
                    </a:cubicBezTo>
                    <a:lnTo>
                      <a:pt x="2873597" y="2293671"/>
                    </a:lnTo>
                    <a:lnTo>
                      <a:pt x="2824605" y="2293671"/>
                    </a:lnTo>
                    <a:lnTo>
                      <a:pt x="2821320" y="2277398"/>
                    </a:lnTo>
                    <a:cubicBezTo>
                      <a:pt x="2813243" y="2258304"/>
                      <a:pt x="2794337" y="2244906"/>
                      <a:pt x="2772302" y="2244906"/>
                    </a:cubicBezTo>
                    <a:cubicBezTo>
                      <a:pt x="2750266" y="2244906"/>
                      <a:pt x="2731360" y="2258304"/>
                      <a:pt x="2723284" y="2277398"/>
                    </a:cubicBezTo>
                    <a:lnTo>
                      <a:pt x="2719998" y="2293671"/>
                    </a:lnTo>
                    <a:lnTo>
                      <a:pt x="2671010" y="2293671"/>
                    </a:lnTo>
                    <a:lnTo>
                      <a:pt x="2667725" y="2277398"/>
                    </a:lnTo>
                    <a:cubicBezTo>
                      <a:pt x="2659649" y="2258304"/>
                      <a:pt x="2640742" y="2244906"/>
                      <a:pt x="2618707" y="2244906"/>
                    </a:cubicBezTo>
                    <a:cubicBezTo>
                      <a:pt x="2596672" y="2244906"/>
                      <a:pt x="2577766" y="2258304"/>
                      <a:pt x="2569690" y="2277398"/>
                    </a:cubicBezTo>
                    <a:lnTo>
                      <a:pt x="2566404" y="2293671"/>
                    </a:lnTo>
                    <a:lnTo>
                      <a:pt x="2517416" y="2293671"/>
                    </a:lnTo>
                    <a:lnTo>
                      <a:pt x="2514131" y="2277398"/>
                    </a:lnTo>
                    <a:cubicBezTo>
                      <a:pt x="2506054" y="2258304"/>
                      <a:pt x="2487148" y="2244906"/>
                      <a:pt x="2465113" y="2244906"/>
                    </a:cubicBezTo>
                    <a:cubicBezTo>
                      <a:pt x="2443077" y="2244906"/>
                      <a:pt x="2424171" y="2258304"/>
                      <a:pt x="2416095" y="2277398"/>
                    </a:cubicBezTo>
                    <a:lnTo>
                      <a:pt x="2412810" y="2293671"/>
                    </a:lnTo>
                    <a:lnTo>
                      <a:pt x="2363821" y="2293671"/>
                    </a:lnTo>
                    <a:lnTo>
                      <a:pt x="2360536" y="2277398"/>
                    </a:lnTo>
                    <a:cubicBezTo>
                      <a:pt x="2352460" y="2258304"/>
                      <a:pt x="2333553" y="2244906"/>
                      <a:pt x="2311518" y="2244906"/>
                    </a:cubicBezTo>
                    <a:cubicBezTo>
                      <a:pt x="2289483" y="2244906"/>
                      <a:pt x="2270577" y="2258304"/>
                      <a:pt x="2262501" y="2277398"/>
                    </a:cubicBezTo>
                    <a:lnTo>
                      <a:pt x="2259215" y="2293671"/>
                    </a:lnTo>
                    <a:lnTo>
                      <a:pt x="2210227" y="2293671"/>
                    </a:lnTo>
                    <a:lnTo>
                      <a:pt x="2206941" y="2277398"/>
                    </a:lnTo>
                    <a:cubicBezTo>
                      <a:pt x="2198865" y="2258304"/>
                      <a:pt x="2179959" y="2244906"/>
                      <a:pt x="2157923" y="2244906"/>
                    </a:cubicBezTo>
                    <a:cubicBezTo>
                      <a:pt x="2135888" y="2244906"/>
                      <a:pt x="2116982" y="2258304"/>
                      <a:pt x="2108906" y="2277398"/>
                    </a:cubicBezTo>
                    <a:lnTo>
                      <a:pt x="2105620" y="2293671"/>
                    </a:lnTo>
                    <a:lnTo>
                      <a:pt x="2056632" y="2293671"/>
                    </a:lnTo>
                    <a:lnTo>
                      <a:pt x="2053346" y="2277398"/>
                    </a:lnTo>
                    <a:cubicBezTo>
                      <a:pt x="2045271" y="2258304"/>
                      <a:pt x="2026364" y="2244906"/>
                      <a:pt x="2004329" y="2244906"/>
                    </a:cubicBezTo>
                    <a:cubicBezTo>
                      <a:pt x="1982294" y="2244906"/>
                      <a:pt x="1963387" y="2258304"/>
                      <a:pt x="1955312" y="2277398"/>
                    </a:cubicBezTo>
                    <a:lnTo>
                      <a:pt x="1952026" y="2293671"/>
                    </a:lnTo>
                    <a:lnTo>
                      <a:pt x="1903038" y="2293671"/>
                    </a:lnTo>
                    <a:lnTo>
                      <a:pt x="1899752" y="2277398"/>
                    </a:lnTo>
                    <a:cubicBezTo>
                      <a:pt x="1891676" y="2258304"/>
                      <a:pt x="1872770" y="2244906"/>
                      <a:pt x="1850734" y="2244906"/>
                    </a:cubicBezTo>
                    <a:cubicBezTo>
                      <a:pt x="1828699" y="2244906"/>
                      <a:pt x="1809793" y="2258304"/>
                      <a:pt x="1801717" y="2277398"/>
                    </a:cubicBezTo>
                    <a:lnTo>
                      <a:pt x="1798431" y="2293671"/>
                    </a:lnTo>
                    <a:lnTo>
                      <a:pt x="1749443" y="2293671"/>
                    </a:lnTo>
                    <a:lnTo>
                      <a:pt x="1746158" y="2277398"/>
                    </a:lnTo>
                    <a:cubicBezTo>
                      <a:pt x="1738081" y="2258304"/>
                      <a:pt x="1719175" y="2244906"/>
                      <a:pt x="1697140" y="2244906"/>
                    </a:cubicBezTo>
                    <a:cubicBezTo>
                      <a:pt x="1675105" y="2244906"/>
                      <a:pt x="1656198" y="2258304"/>
                      <a:pt x="1648123" y="2277398"/>
                    </a:cubicBezTo>
                    <a:lnTo>
                      <a:pt x="1644837" y="2293671"/>
                    </a:lnTo>
                    <a:lnTo>
                      <a:pt x="1595849" y="2293671"/>
                    </a:lnTo>
                    <a:lnTo>
                      <a:pt x="1592563" y="2277398"/>
                    </a:lnTo>
                    <a:cubicBezTo>
                      <a:pt x="1584487" y="2258304"/>
                      <a:pt x="1565581" y="2244906"/>
                      <a:pt x="1543545" y="2244906"/>
                    </a:cubicBezTo>
                    <a:cubicBezTo>
                      <a:pt x="1521510" y="2244906"/>
                      <a:pt x="1502604" y="2258304"/>
                      <a:pt x="1494528" y="2277398"/>
                    </a:cubicBezTo>
                    <a:lnTo>
                      <a:pt x="1491242" y="2293671"/>
                    </a:lnTo>
                    <a:lnTo>
                      <a:pt x="1442254" y="2293671"/>
                    </a:lnTo>
                    <a:lnTo>
                      <a:pt x="1438969" y="2277398"/>
                    </a:lnTo>
                    <a:cubicBezTo>
                      <a:pt x="1430892" y="2258304"/>
                      <a:pt x="1411986" y="2244906"/>
                      <a:pt x="1389951" y="2244906"/>
                    </a:cubicBezTo>
                    <a:cubicBezTo>
                      <a:pt x="1367916" y="2244906"/>
                      <a:pt x="1349009" y="2258304"/>
                      <a:pt x="1340933" y="2277398"/>
                    </a:cubicBezTo>
                    <a:lnTo>
                      <a:pt x="1337648" y="2293671"/>
                    </a:lnTo>
                    <a:lnTo>
                      <a:pt x="1288659" y="2293671"/>
                    </a:lnTo>
                    <a:lnTo>
                      <a:pt x="1285374" y="2277398"/>
                    </a:lnTo>
                    <a:cubicBezTo>
                      <a:pt x="1277298" y="2258304"/>
                      <a:pt x="1258391" y="2244906"/>
                      <a:pt x="1236356" y="2244906"/>
                    </a:cubicBezTo>
                    <a:cubicBezTo>
                      <a:pt x="1214321" y="2244906"/>
                      <a:pt x="1195415" y="2258304"/>
                      <a:pt x="1187339" y="2277398"/>
                    </a:cubicBezTo>
                    <a:lnTo>
                      <a:pt x="1184053" y="2293671"/>
                    </a:lnTo>
                    <a:lnTo>
                      <a:pt x="1135065" y="2293671"/>
                    </a:lnTo>
                    <a:lnTo>
                      <a:pt x="1131780" y="2277398"/>
                    </a:lnTo>
                    <a:cubicBezTo>
                      <a:pt x="1123703" y="2258304"/>
                      <a:pt x="1104797" y="2244906"/>
                      <a:pt x="1082762" y="2244906"/>
                    </a:cubicBezTo>
                    <a:cubicBezTo>
                      <a:pt x="1060726" y="2244906"/>
                      <a:pt x="1041820" y="2258304"/>
                      <a:pt x="1033744" y="2277398"/>
                    </a:cubicBezTo>
                    <a:lnTo>
                      <a:pt x="1030458" y="2293671"/>
                    </a:lnTo>
                    <a:lnTo>
                      <a:pt x="981470" y="2293671"/>
                    </a:lnTo>
                    <a:lnTo>
                      <a:pt x="978185" y="2277398"/>
                    </a:lnTo>
                    <a:cubicBezTo>
                      <a:pt x="970109" y="2258304"/>
                      <a:pt x="951202" y="2244906"/>
                      <a:pt x="929167" y="2244906"/>
                    </a:cubicBezTo>
                    <a:cubicBezTo>
                      <a:pt x="907132" y="2244906"/>
                      <a:pt x="888226" y="2258304"/>
                      <a:pt x="880150" y="2277398"/>
                    </a:cubicBezTo>
                    <a:lnTo>
                      <a:pt x="876864" y="2293671"/>
                    </a:lnTo>
                    <a:lnTo>
                      <a:pt x="827876" y="2293671"/>
                    </a:lnTo>
                    <a:lnTo>
                      <a:pt x="824591" y="2277398"/>
                    </a:lnTo>
                    <a:cubicBezTo>
                      <a:pt x="816514" y="2258304"/>
                      <a:pt x="797608" y="2244906"/>
                      <a:pt x="775573" y="2244906"/>
                    </a:cubicBezTo>
                    <a:cubicBezTo>
                      <a:pt x="753538" y="2244906"/>
                      <a:pt x="734632" y="2258304"/>
                      <a:pt x="726556" y="2277398"/>
                    </a:cubicBezTo>
                    <a:lnTo>
                      <a:pt x="723270" y="2293671"/>
                    </a:lnTo>
                    <a:lnTo>
                      <a:pt x="674282" y="2293671"/>
                    </a:lnTo>
                    <a:lnTo>
                      <a:pt x="670997" y="2277398"/>
                    </a:lnTo>
                    <a:cubicBezTo>
                      <a:pt x="662920" y="2258304"/>
                      <a:pt x="644014" y="2244906"/>
                      <a:pt x="621979" y="2244906"/>
                    </a:cubicBezTo>
                    <a:cubicBezTo>
                      <a:pt x="599943" y="2244906"/>
                      <a:pt x="581037" y="2258304"/>
                      <a:pt x="572961" y="2277398"/>
                    </a:cubicBezTo>
                    <a:lnTo>
                      <a:pt x="569675" y="2293671"/>
                    </a:lnTo>
                    <a:lnTo>
                      <a:pt x="520687" y="2293671"/>
                    </a:lnTo>
                    <a:lnTo>
                      <a:pt x="517401" y="2277398"/>
                    </a:lnTo>
                    <a:cubicBezTo>
                      <a:pt x="509326" y="2258304"/>
                      <a:pt x="490419" y="2244906"/>
                      <a:pt x="468384" y="2244906"/>
                    </a:cubicBezTo>
                    <a:cubicBezTo>
                      <a:pt x="446349" y="2244906"/>
                      <a:pt x="427443" y="2258304"/>
                      <a:pt x="419367" y="2277398"/>
                    </a:cubicBezTo>
                    <a:lnTo>
                      <a:pt x="416081" y="2293671"/>
                    </a:lnTo>
                    <a:lnTo>
                      <a:pt x="367093" y="2293671"/>
                    </a:lnTo>
                    <a:lnTo>
                      <a:pt x="363807" y="2277398"/>
                    </a:lnTo>
                    <a:cubicBezTo>
                      <a:pt x="355731" y="2258304"/>
                      <a:pt x="336825" y="2244906"/>
                      <a:pt x="314790" y="2244906"/>
                    </a:cubicBezTo>
                    <a:cubicBezTo>
                      <a:pt x="292754" y="2244906"/>
                      <a:pt x="273848" y="2258304"/>
                      <a:pt x="265772" y="2277398"/>
                    </a:cubicBezTo>
                    <a:lnTo>
                      <a:pt x="262486" y="2293671"/>
                    </a:lnTo>
                    <a:lnTo>
                      <a:pt x="213498" y="2293671"/>
                    </a:lnTo>
                    <a:lnTo>
                      <a:pt x="210213" y="2277398"/>
                    </a:lnTo>
                    <a:cubicBezTo>
                      <a:pt x="202137" y="2258304"/>
                      <a:pt x="183230" y="2244906"/>
                      <a:pt x="161196" y="2244906"/>
                    </a:cubicBezTo>
                    <a:cubicBezTo>
                      <a:pt x="139160" y="2244906"/>
                      <a:pt x="120254" y="2258304"/>
                      <a:pt x="112178" y="2277398"/>
                    </a:cubicBezTo>
                    <a:lnTo>
                      <a:pt x="108892" y="2293671"/>
                    </a:lnTo>
                    <a:lnTo>
                      <a:pt x="59904" y="2293671"/>
                    </a:lnTo>
                    <a:lnTo>
                      <a:pt x="56618" y="2277398"/>
                    </a:lnTo>
                    <a:cubicBezTo>
                      <a:pt x="48542" y="2258304"/>
                      <a:pt x="29636" y="2244906"/>
                      <a:pt x="7600" y="2244906"/>
                    </a:cubicBezTo>
                    <a:lnTo>
                      <a:pt x="0" y="2246441"/>
                    </a:lnTo>
                    <a:lnTo>
                      <a:pt x="0" y="512321"/>
                    </a:lnTo>
                    <a:lnTo>
                      <a:pt x="14839" y="506174"/>
                    </a:lnTo>
                    <a:cubicBezTo>
                      <a:pt x="19933" y="501081"/>
                      <a:pt x="23083" y="494044"/>
                      <a:pt x="23083" y="486271"/>
                    </a:cubicBezTo>
                    <a:cubicBezTo>
                      <a:pt x="23083" y="478499"/>
                      <a:pt x="19933" y="471462"/>
                      <a:pt x="14839" y="466368"/>
                    </a:cubicBezTo>
                    <a:lnTo>
                      <a:pt x="0" y="460222"/>
                    </a:lnTo>
                    <a:lnTo>
                      <a:pt x="0" y="371475"/>
                    </a:lnTo>
                    <a:lnTo>
                      <a:pt x="0" y="304439"/>
                    </a:lnTo>
                    <a:lnTo>
                      <a:pt x="0" y="244204"/>
                    </a:lnTo>
                    <a:lnTo>
                      <a:pt x="0" y="142874"/>
                    </a:lnTo>
                    <a:close/>
                  </a:path>
                </a:pathLst>
              </a:custGeom>
              <a:solidFill>
                <a:sysClr val="window" lastClr="FFFFFF"/>
              </a:solidFill>
              <a:ln w="3175">
                <a:solidFill>
                  <a:sysClr val="window" lastClr="FFFFFF"/>
                </a:solidFill>
              </a:ln>
              <a:effectLst>
                <a:outerShdw blurRad="50800" dist="38100" dir="5400000" algn="t"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tIns="0" bIns="0" rtlCol="0" anchor="t">
                <a:normAutofit/>
              </a:bodyPr>
              <a:p>
                <a:pPr algn="ctr">
                  <a:lnSpc>
                    <a:spcPct val="120000"/>
                  </a:lnSpc>
                </a:pPr>
                <a:endParaRPr lang="en-US" altLang="zh-CN" sz="2000" b="1" spc="300" dirty="0">
                  <a:solidFill>
                    <a:srgbClr val="FA855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 name="矩形 4"/>
              <p:cNvSpPr/>
              <p:nvPr>
                <p:custDataLst>
                  <p:tags r:id="rId4"/>
                </p:custDataLst>
              </p:nvPr>
            </p:nvSpPr>
            <p:spPr>
              <a:xfrm>
                <a:off x="11020" y="2811"/>
                <a:ext cx="3516" cy="2018"/>
              </a:xfrm>
              <a:prstGeom prst="rect">
                <a:avLst/>
              </a:prstGeom>
              <a:solidFill>
                <a:schemeClr val="accent1"/>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p>
                <a:pPr marL="171450" indent="-1714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可视化组件拖拽，组件丰富</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基于配置实现流程定义</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支持自定义</a:t>
                </a: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Js</a:t>
                </a: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Shell</a:t>
                </a: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SQL</a:t>
                </a: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Java</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提供典型示例流程，复制即可使用</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任意多边形 5"/>
              <p:cNvSpPr/>
              <p:nvPr>
                <p:custDataLst>
                  <p:tags r:id="rId5"/>
                </p:custDataLst>
              </p:nvPr>
            </p:nvSpPr>
            <p:spPr>
              <a:xfrm>
                <a:off x="15328" y="2044"/>
                <a:ext cx="3735" cy="2937"/>
              </a:xfrm>
              <a:custGeom>
                <a:avLst/>
                <a:gdLst>
                  <a:gd name="connsiteX0" fmla="*/ 2809648 w 2917172"/>
                  <a:gd name="connsiteY0" fmla="*/ 458124 h 2293671"/>
                  <a:gd name="connsiteX1" fmla="*/ 2781501 w 2917172"/>
                  <a:gd name="connsiteY1" fmla="*/ 486271 h 2293671"/>
                  <a:gd name="connsiteX2" fmla="*/ 2809648 w 2917172"/>
                  <a:gd name="connsiteY2" fmla="*/ 514418 h 2293671"/>
                  <a:gd name="connsiteX3" fmla="*/ 2837795 w 2917172"/>
                  <a:gd name="connsiteY3" fmla="*/ 486271 h 2293671"/>
                  <a:gd name="connsiteX4" fmla="*/ 2809648 w 2917172"/>
                  <a:gd name="connsiteY4" fmla="*/ 458124 h 2293671"/>
                  <a:gd name="connsiteX5" fmla="*/ 2697060 w 2917172"/>
                  <a:gd name="connsiteY5" fmla="*/ 458124 h 2293671"/>
                  <a:gd name="connsiteX6" fmla="*/ 2668913 w 2917172"/>
                  <a:gd name="connsiteY6" fmla="*/ 486271 h 2293671"/>
                  <a:gd name="connsiteX7" fmla="*/ 2697060 w 2917172"/>
                  <a:gd name="connsiteY7" fmla="*/ 514418 h 2293671"/>
                  <a:gd name="connsiteX8" fmla="*/ 2725207 w 2917172"/>
                  <a:gd name="connsiteY8" fmla="*/ 486271 h 2293671"/>
                  <a:gd name="connsiteX9" fmla="*/ 2697060 w 2917172"/>
                  <a:gd name="connsiteY9" fmla="*/ 458124 h 2293671"/>
                  <a:gd name="connsiteX10" fmla="*/ 2584471 w 2917172"/>
                  <a:gd name="connsiteY10" fmla="*/ 458124 h 2293671"/>
                  <a:gd name="connsiteX11" fmla="*/ 2556324 w 2917172"/>
                  <a:gd name="connsiteY11" fmla="*/ 486271 h 2293671"/>
                  <a:gd name="connsiteX12" fmla="*/ 2584471 w 2917172"/>
                  <a:gd name="connsiteY12" fmla="*/ 514418 h 2293671"/>
                  <a:gd name="connsiteX13" fmla="*/ 2612618 w 2917172"/>
                  <a:gd name="connsiteY13" fmla="*/ 486271 h 2293671"/>
                  <a:gd name="connsiteX14" fmla="*/ 2584471 w 2917172"/>
                  <a:gd name="connsiteY14" fmla="*/ 458124 h 2293671"/>
                  <a:gd name="connsiteX15" fmla="*/ 2471883 w 2917172"/>
                  <a:gd name="connsiteY15" fmla="*/ 458124 h 2293671"/>
                  <a:gd name="connsiteX16" fmla="*/ 2443736 w 2917172"/>
                  <a:gd name="connsiteY16" fmla="*/ 486271 h 2293671"/>
                  <a:gd name="connsiteX17" fmla="*/ 2471883 w 2917172"/>
                  <a:gd name="connsiteY17" fmla="*/ 514418 h 2293671"/>
                  <a:gd name="connsiteX18" fmla="*/ 2500029 w 2917172"/>
                  <a:gd name="connsiteY18" fmla="*/ 486271 h 2293671"/>
                  <a:gd name="connsiteX19" fmla="*/ 2471883 w 2917172"/>
                  <a:gd name="connsiteY19" fmla="*/ 458124 h 2293671"/>
                  <a:gd name="connsiteX20" fmla="*/ 2359294 w 2917172"/>
                  <a:gd name="connsiteY20" fmla="*/ 458124 h 2293671"/>
                  <a:gd name="connsiteX21" fmla="*/ 2331147 w 2917172"/>
                  <a:gd name="connsiteY21" fmla="*/ 486271 h 2293671"/>
                  <a:gd name="connsiteX22" fmla="*/ 2359294 w 2917172"/>
                  <a:gd name="connsiteY22" fmla="*/ 514418 h 2293671"/>
                  <a:gd name="connsiteX23" fmla="*/ 2387441 w 2917172"/>
                  <a:gd name="connsiteY23" fmla="*/ 486271 h 2293671"/>
                  <a:gd name="connsiteX24" fmla="*/ 2359294 w 2917172"/>
                  <a:gd name="connsiteY24" fmla="*/ 458124 h 2293671"/>
                  <a:gd name="connsiteX25" fmla="*/ 2246705 w 2917172"/>
                  <a:gd name="connsiteY25" fmla="*/ 458124 h 2293671"/>
                  <a:gd name="connsiteX26" fmla="*/ 2218559 w 2917172"/>
                  <a:gd name="connsiteY26" fmla="*/ 486271 h 2293671"/>
                  <a:gd name="connsiteX27" fmla="*/ 2246705 w 2917172"/>
                  <a:gd name="connsiteY27" fmla="*/ 514418 h 2293671"/>
                  <a:gd name="connsiteX28" fmla="*/ 2274852 w 2917172"/>
                  <a:gd name="connsiteY28" fmla="*/ 486271 h 2293671"/>
                  <a:gd name="connsiteX29" fmla="*/ 2246705 w 2917172"/>
                  <a:gd name="connsiteY29" fmla="*/ 458124 h 2293671"/>
                  <a:gd name="connsiteX30" fmla="*/ 2134117 w 2917172"/>
                  <a:gd name="connsiteY30" fmla="*/ 458124 h 2293671"/>
                  <a:gd name="connsiteX31" fmla="*/ 2105970 w 2917172"/>
                  <a:gd name="connsiteY31" fmla="*/ 486271 h 2293671"/>
                  <a:gd name="connsiteX32" fmla="*/ 2134117 w 2917172"/>
                  <a:gd name="connsiteY32" fmla="*/ 514418 h 2293671"/>
                  <a:gd name="connsiteX33" fmla="*/ 2162264 w 2917172"/>
                  <a:gd name="connsiteY33" fmla="*/ 486271 h 2293671"/>
                  <a:gd name="connsiteX34" fmla="*/ 2134117 w 2917172"/>
                  <a:gd name="connsiteY34" fmla="*/ 458124 h 2293671"/>
                  <a:gd name="connsiteX35" fmla="*/ 2021528 w 2917172"/>
                  <a:gd name="connsiteY35" fmla="*/ 458124 h 2293671"/>
                  <a:gd name="connsiteX36" fmla="*/ 1993382 w 2917172"/>
                  <a:gd name="connsiteY36" fmla="*/ 486271 h 2293671"/>
                  <a:gd name="connsiteX37" fmla="*/ 2021528 w 2917172"/>
                  <a:gd name="connsiteY37" fmla="*/ 514418 h 2293671"/>
                  <a:gd name="connsiteX38" fmla="*/ 2049675 w 2917172"/>
                  <a:gd name="connsiteY38" fmla="*/ 486271 h 2293671"/>
                  <a:gd name="connsiteX39" fmla="*/ 2021528 w 2917172"/>
                  <a:gd name="connsiteY39" fmla="*/ 458124 h 2293671"/>
                  <a:gd name="connsiteX40" fmla="*/ 1908940 w 2917172"/>
                  <a:gd name="connsiteY40" fmla="*/ 458124 h 2293671"/>
                  <a:gd name="connsiteX41" fmla="*/ 1880793 w 2917172"/>
                  <a:gd name="connsiteY41" fmla="*/ 486271 h 2293671"/>
                  <a:gd name="connsiteX42" fmla="*/ 1908940 w 2917172"/>
                  <a:gd name="connsiteY42" fmla="*/ 514418 h 2293671"/>
                  <a:gd name="connsiteX43" fmla="*/ 1937087 w 2917172"/>
                  <a:gd name="connsiteY43" fmla="*/ 486271 h 2293671"/>
                  <a:gd name="connsiteX44" fmla="*/ 1908940 w 2917172"/>
                  <a:gd name="connsiteY44" fmla="*/ 458124 h 2293671"/>
                  <a:gd name="connsiteX45" fmla="*/ 1796351 w 2917172"/>
                  <a:gd name="connsiteY45" fmla="*/ 458124 h 2293671"/>
                  <a:gd name="connsiteX46" fmla="*/ 1768204 w 2917172"/>
                  <a:gd name="connsiteY46" fmla="*/ 486271 h 2293671"/>
                  <a:gd name="connsiteX47" fmla="*/ 1796351 w 2917172"/>
                  <a:gd name="connsiteY47" fmla="*/ 514418 h 2293671"/>
                  <a:gd name="connsiteX48" fmla="*/ 1824498 w 2917172"/>
                  <a:gd name="connsiteY48" fmla="*/ 486271 h 2293671"/>
                  <a:gd name="connsiteX49" fmla="*/ 1796351 w 2917172"/>
                  <a:gd name="connsiteY49" fmla="*/ 458124 h 2293671"/>
                  <a:gd name="connsiteX50" fmla="*/ 1683763 w 2917172"/>
                  <a:gd name="connsiteY50" fmla="*/ 458124 h 2293671"/>
                  <a:gd name="connsiteX51" fmla="*/ 1655616 w 2917172"/>
                  <a:gd name="connsiteY51" fmla="*/ 486271 h 2293671"/>
                  <a:gd name="connsiteX52" fmla="*/ 1683763 w 2917172"/>
                  <a:gd name="connsiteY52" fmla="*/ 514418 h 2293671"/>
                  <a:gd name="connsiteX53" fmla="*/ 1711910 w 2917172"/>
                  <a:gd name="connsiteY53" fmla="*/ 486271 h 2293671"/>
                  <a:gd name="connsiteX54" fmla="*/ 1683763 w 2917172"/>
                  <a:gd name="connsiteY54" fmla="*/ 458124 h 2293671"/>
                  <a:gd name="connsiteX55" fmla="*/ 1571174 w 2917172"/>
                  <a:gd name="connsiteY55" fmla="*/ 458124 h 2293671"/>
                  <a:gd name="connsiteX56" fmla="*/ 1543027 w 2917172"/>
                  <a:gd name="connsiteY56" fmla="*/ 486271 h 2293671"/>
                  <a:gd name="connsiteX57" fmla="*/ 1571174 w 2917172"/>
                  <a:gd name="connsiteY57" fmla="*/ 514418 h 2293671"/>
                  <a:gd name="connsiteX58" fmla="*/ 1599321 w 2917172"/>
                  <a:gd name="connsiteY58" fmla="*/ 486271 h 2293671"/>
                  <a:gd name="connsiteX59" fmla="*/ 1571174 w 2917172"/>
                  <a:gd name="connsiteY59" fmla="*/ 458124 h 2293671"/>
                  <a:gd name="connsiteX60" fmla="*/ 1458586 w 2917172"/>
                  <a:gd name="connsiteY60" fmla="*/ 458124 h 2293671"/>
                  <a:gd name="connsiteX61" fmla="*/ 1430439 w 2917172"/>
                  <a:gd name="connsiteY61" fmla="*/ 486271 h 2293671"/>
                  <a:gd name="connsiteX62" fmla="*/ 1458586 w 2917172"/>
                  <a:gd name="connsiteY62" fmla="*/ 514418 h 2293671"/>
                  <a:gd name="connsiteX63" fmla="*/ 1486733 w 2917172"/>
                  <a:gd name="connsiteY63" fmla="*/ 486271 h 2293671"/>
                  <a:gd name="connsiteX64" fmla="*/ 1458586 w 2917172"/>
                  <a:gd name="connsiteY64" fmla="*/ 458124 h 2293671"/>
                  <a:gd name="connsiteX65" fmla="*/ 1345997 w 2917172"/>
                  <a:gd name="connsiteY65" fmla="*/ 458124 h 2293671"/>
                  <a:gd name="connsiteX66" fmla="*/ 1317850 w 2917172"/>
                  <a:gd name="connsiteY66" fmla="*/ 486271 h 2293671"/>
                  <a:gd name="connsiteX67" fmla="*/ 1345997 w 2917172"/>
                  <a:gd name="connsiteY67" fmla="*/ 514418 h 2293671"/>
                  <a:gd name="connsiteX68" fmla="*/ 1374144 w 2917172"/>
                  <a:gd name="connsiteY68" fmla="*/ 486271 h 2293671"/>
                  <a:gd name="connsiteX69" fmla="*/ 1345997 w 2917172"/>
                  <a:gd name="connsiteY69" fmla="*/ 458124 h 2293671"/>
                  <a:gd name="connsiteX70" fmla="*/ 1233409 w 2917172"/>
                  <a:gd name="connsiteY70" fmla="*/ 458124 h 2293671"/>
                  <a:gd name="connsiteX71" fmla="*/ 1205262 w 2917172"/>
                  <a:gd name="connsiteY71" fmla="*/ 486271 h 2293671"/>
                  <a:gd name="connsiteX72" fmla="*/ 1233409 w 2917172"/>
                  <a:gd name="connsiteY72" fmla="*/ 514418 h 2293671"/>
                  <a:gd name="connsiteX73" fmla="*/ 1261556 w 2917172"/>
                  <a:gd name="connsiteY73" fmla="*/ 486271 h 2293671"/>
                  <a:gd name="connsiteX74" fmla="*/ 1233409 w 2917172"/>
                  <a:gd name="connsiteY74" fmla="*/ 458124 h 2293671"/>
                  <a:gd name="connsiteX75" fmla="*/ 1120820 w 2917172"/>
                  <a:gd name="connsiteY75" fmla="*/ 458124 h 2293671"/>
                  <a:gd name="connsiteX76" fmla="*/ 1092673 w 2917172"/>
                  <a:gd name="connsiteY76" fmla="*/ 486271 h 2293671"/>
                  <a:gd name="connsiteX77" fmla="*/ 1120820 w 2917172"/>
                  <a:gd name="connsiteY77" fmla="*/ 514418 h 2293671"/>
                  <a:gd name="connsiteX78" fmla="*/ 1148967 w 2917172"/>
                  <a:gd name="connsiteY78" fmla="*/ 486271 h 2293671"/>
                  <a:gd name="connsiteX79" fmla="*/ 1120820 w 2917172"/>
                  <a:gd name="connsiteY79" fmla="*/ 458124 h 2293671"/>
                  <a:gd name="connsiteX80" fmla="*/ 1008232 w 2917172"/>
                  <a:gd name="connsiteY80" fmla="*/ 458124 h 2293671"/>
                  <a:gd name="connsiteX81" fmla="*/ 980085 w 2917172"/>
                  <a:gd name="connsiteY81" fmla="*/ 486271 h 2293671"/>
                  <a:gd name="connsiteX82" fmla="*/ 1008232 w 2917172"/>
                  <a:gd name="connsiteY82" fmla="*/ 514418 h 2293671"/>
                  <a:gd name="connsiteX83" fmla="*/ 1036379 w 2917172"/>
                  <a:gd name="connsiteY83" fmla="*/ 486271 h 2293671"/>
                  <a:gd name="connsiteX84" fmla="*/ 1008232 w 2917172"/>
                  <a:gd name="connsiteY84" fmla="*/ 458124 h 2293671"/>
                  <a:gd name="connsiteX85" fmla="*/ 895643 w 2917172"/>
                  <a:gd name="connsiteY85" fmla="*/ 458124 h 2293671"/>
                  <a:gd name="connsiteX86" fmla="*/ 867496 w 2917172"/>
                  <a:gd name="connsiteY86" fmla="*/ 486271 h 2293671"/>
                  <a:gd name="connsiteX87" fmla="*/ 895643 w 2917172"/>
                  <a:gd name="connsiteY87" fmla="*/ 514418 h 2293671"/>
                  <a:gd name="connsiteX88" fmla="*/ 923790 w 2917172"/>
                  <a:gd name="connsiteY88" fmla="*/ 486271 h 2293671"/>
                  <a:gd name="connsiteX89" fmla="*/ 895643 w 2917172"/>
                  <a:gd name="connsiteY89" fmla="*/ 458124 h 2293671"/>
                  <a:gd name="connsiteX90" fmla="*/ 783055 w 2917172"/>
                  <a:gd name="connsiteY90" fmla="*/ 458124 h 2293671"/>
                  <a:gd name="connsiteX91" fmla="*/ 754908 w 2917172"/>
                  <a:gd name="connsiteY91" fmla="*/ 486271 h 2293671"/>
                  <a:gd name="connsiteX92" fmla="*/ 783055 w 2917172"/>
                  <a:gd name="connsiteY92" fmla="*/ 514418 h 2293671"/>
                  <a:gd name="connsiteX93" fmla="*/ 811202 w 2917172"/>
                  <a:gd name="connsiteY93" fmla="*/ 486271 h 2293671"/>
                  <a:gd name="connsiteX94" fmla="*/ 783055 w 2917172"/>
                  <a:gd name="connsiteY94" fmla="*/ 458124 h 2293671"/>
                  <a:gd name="connsiteX95" fmla="*/ 670467 w 2917172"/>
                  <a:gd name="connsiteY95" fmla="*/ 458124 h 2293671"/>
                  <a:gd name="connsiteX96" fmla="*/ 642320 w 2917172"/>
                  <a:gd name="connsiteY96" fmla="*/ 486271 h 2293671"/>
                  <a:gd name="connsiteX97" fmla="*/ 670467 w 2917172"/>
                  <a:gd name="connsiteY97" fmla="*/ 514418 h 2293671"/>
                  <a:gd name="connsiteX98" fmla="*/ 698614 w 2917172"/>
                  <a:gd name="connsiteY98" fmla="*/ 486271 h 2293671"/>
                  <a:gd name="connsiteX99" fmla="*/ 670467 w 2917172"/>
                  <a:gd name="connsiteY99" fmla="*/ 458124 h 2293671"/>
                  <a:gd name="connsiteX100" fmla="*/ 557878 w 2917172"/>
                  <a:gd name="connsiteY100" fmla="*/ 458124 h 2293671"/>
                  <a:gd name="connsiteX101" fmla="*/ 529732 w 2917172"/>
                  <a:gd name="connsiteY101" fmla="*/ 486271 h 2293671"/>
                  <a:gd name="connsiteX102" fmla="*/ 557878 w 2917172"/>
                  <a:gd name="connsiteY102" fmla="*/ 514418 h 2293671"/>
                  <a:gd name="connsiteX103" fmla="*/ 586025 w 2917172"/>
                  <a:gd name="connsiteY103" fmla="*/ 486271 h 2293671"/>
                  <a:gd name="connsiteX104" fmla="*/ 557878 w 2917172"/>
                  <a:gd name="connsiteY104" fmla="*/ 458124 h 2293671"/>
                  <a:gd name="connsiteX105" fmla="*/ 445290 w 2917172"/>
                  <a:gd name="connsiteY105" fmla="*/ 458124 h 2293671"/>
                  <a:gd name="connsiteX106" fmla="*/ 417143 w 2917172"/>
                  <a:gd name="connsiteY106" fmla="*/ 486271 h 2293671"/>
                  <a:gd name="connsiteX107" fmla="*/ 445290 w 2917172"/>
                  <a:gd name="connsiteY107" fmla="*/ 514418 h 2293671"/>
                  <a:gd name="connsiteX108" fmla="*/ 473437 w 2917172"/>
                  <a:gd name="connsiteY108" fmla="*/ 486271 h 2293671"/>
                  <a:gd name="connsiteX109" fmla="*/ 445290 w 2917172"/>
                  <a:gd name="connsiteY109" fmla="*/ 458124 h 2293671"/>
                  <a:gd name="connsiteX110" fmla="*/ 332701 w 2917172"/>
                  <a:gd name="connsiteY110" fmla="*/ 458124 h 2293671"/>
                  <a:gd name="connsiteX111" fmla="*/ 304554 w 2917172"/>
                  <a:gd name="connsiteY111" fmla="*/ 486271 h 2293671"/>
                  <a:gd name="connsiteX112" fmla="*/ 332701 w 2917172"/>
                  <a:gd name="connsiteY112" fmla="*/ 514418 h 2293671"/>
                  <a:gd name="connsiteX113" fmla="*/ 360848 w 2917172"/>
                  <a:gd name="connsiteY113" fmla="*/ 486271 h 2293671"/>
                  <a:gd name="connsiteX114" fmla="*/ 332701 w 2917172"/>
                  <a:gd name="connsiteY114" fmla="*/ 458124 h 2293671"/>
                  <a:gd name="connsiteX115" fmla="*/ 220113 w 2917172"/>
                  <a:gd name="connsiteY115" fmla="*/ 458124 h 2293671"/>
                  <a:gd name="connsiteX116" fmla="*/ 191966 w 2917172"/>
                  <a:gd name="connsiteY116" fmla="*/ 486271 h 2293671"/>
                  <a:gd name="connsiteX117" fmla="*/ 220113 w 2917172"/>
                  <a:gd name="connsiteY117" fmla="*/ 514418 h 2293671"/>
                  <a:gd name="connsiteX118" fmla="*/ 248260 w 2917172"/>
                  <a:gd name="connsiteY118" fmla="*/ 486271 h 2293671"/>
                  <a:gd name="connsiteX119" fmla="*/ 220113 w 2917172"/>
                  <a:gd name="connsiteY119" fmla="*/ 458124 h 2293671"/>
                  <a:gd name="connsiteX120" fmla="*/ 107525 w 2917172"/>
                  <a:gd name="connsiteY120" fmla="*/ 458124 h 2293671"/>
                  <a:gd name="connsiteX121" fmla="*/ 79378 w 2917172"/>
                  <a:gd name="connsiteY121" fmla="*/ 486271 h 2293671"/>
                  <a:gd name="connsiteX122" fmla="*/ 107525 w 2917172"/>
                  <a:gd name="connsiteY122" fmla="*/ 514418 h 2293671"/>
                  <a:gd name="connsiteX123" fmla="*/ 135672 w 2917172"/>
                  <a:gd name="connsiteY123" fmla="*/ 486271 h 2293671"/>
                  <a:gd name="connsiteX124" fmla="*/ 107525 w 2917172"/>
                  <a:gd name="connsiteY124" fmla="*/ 458124 h 2293671"/>
                  <a:gd name="connsiteX125" fmla="*/ 0 w 2917172"/>
                  <a:gd name="connsiteY125" fmla="*/ 0 h 2293671"/>
                  <a:gd name="connsiteX126" fmla="*/ 2916000 w 2917172"/>
                  <a:gd name="connsiteY126" fmla="*/ 0 h 2293671"/>
                  <a:gd name="connsiteX127" fmla="*/ 2916000 w 2917172"/>
                  <a:gd name="connsiteY127" fmla="*/ 142874 h 2293671"/>
                  <a:gd name="connsiteX128" fmla="*/ 2917172 w 2917172"/>
                  <a:gd name="connsiteY128" fmla="*/ 142874 h 2293671"/>
                  <a:gd name="connsiteX129" fmla="*/ 2917172 w 2917172"/>
                  <a:gd name="connsiteY129" fmla="*/ 244204 h 2293671"/>
                  <a:gd name="connsiteX130" fmla="*/ 2917172 w 2917172"/>
                  <a:gd name="connsiteY130" fmla="*/ 304439 h 2293671"/>
                  <a:gd name="connsiteX131" fmla="*/ 2917172 w 2917172"/>
                  <a:gd name="connsiteY131" fmla="*/ 460222 h 2293671"/>
                  <a:gd name="connsiteX132" fmla="*/ 2902334 w 2917172"/>
                  <a:gd name="connsiteY132" fmla="*/ 466368 h 2293671"/>
                  <a:gd name="connsiteX133" fmla="*/ 2894090 w 2917172"/>
                  <a:gd name="connsiteY133" fmla="*/ 486271 h 2293671"/>
                  <a:gd name="connsiteX134" fmla="*/ 2902334 w 2917172"/>
                  <a:gd name="connsiteY134" fmla="*/ 506174 h 2293671"/>
                  <a:gd name="connsiteX135" fmla="*/ 2917172 w 2917172"/>
                  <a:gd name="connsiteY135" fmla="*/ 512321 h 2293671"/>
                  <a:gd name="connsiteX136" fmla="*/ 2917172 w 2917172"/>
                  <a:gd name="connsiteY136" fmla="*/ 2246668 h 2293671"/>
                  <a:gd name="connsiteX137" fmla="*/ 2905193 w 2917172"/>
                  <a:gd name="connsiteY137" fmla="*/ 2249087 h 2293671"/>
                  <a:gd name="connsiteX138" fmla="*/ 2876883 w 2917172"/>
                  <a:gd name="connsiteY138" fmla="*/ 2277398 h 2293671"/>
                  <a:gd name="connsiteX139" fmla="*/ 2873597 w 2917172"/>
                  <a:gd name="connsiteY139" fmla="*/ 2293671 h 2293671"/>
                  <a:gd name="connsiteX140" fmla="*/ 2824605 w 2917172"/>
                  <a:gd name="connsiteY140" fmla="*/ 2293671 h 2293671"/>
                  <a:gd name="connsiteX141" fmla="*/ 2821320 w 2917172"/>
                  <a:gd name="connsiteY141" fmla="*/ 2277398 h 2293671"/>
                  <a:gd name="connsiteX142" fmla="*/ 2772302 w 2917172"/>
                  <a:gd name="connsiteY142" fmla="*/ 2244906 h 2293671"/>
                  <a:gd name="connsiteX143" fmla="*/ 2723284 w 2917172"/>
                  <a:gd name="connsiteY143" fmla="*/ 2277398 h 2293671"/>
                  <a:gd name="connsiteX144" fmla="*/ 2719998 w 2917172"/>
                  <a:gd name="connsiteY144" fmla="*/ 2293671 h 2293671"/>
                  <a:gd name="connsiteX145" fmla="*/ 2671010 w 2917172"/>
                  <a:gd name="connsiteY145" fmla="*/ 2293671 h 2293671"/>
                  <a:gd name="connsiteX146" fmla="*/ 2667725 w 2917172"/>
                  <a:gd name="connsiteY146" fmla="*/ 2277398 h 2293671"/>
                  <a:gd name="connsiteX147" fmla="*/ 2618707 w 2917172"/>
                  <a:gd name="connsiteY147" fmla="*/ 2244906 h 2293671"/>
                  <a:gd name="connsiteX148" fmla="*/ 2569690 w 2917172"/>
                  <a:gd name="connsiteY148" fmla="*/ 2277398 h 2293671"/>
                  <a:gd name="connsiteX149" fmla="*/ 2566404 w 2917172"/>
                  <a:gd name="connsiteY149" fmla="*/ 2293671 h 2293671"/>
                  <a:gd name="connsiteX150" fmla="*/ 2517416 w 2917172"/>
                  <a:gd name="connsiteY150" fmla="*/ 2293671 h 2293671"/>
                  <a:gd name="connsiteX151" fmla="*/ 2514131 w 2917172"/>
                  <a:gd name="connsiteY151" fmla="*/ 2277398 h 2293671"/>
                  <a:gd name="connsiteX152" fmla="*/ 2465113 w 2917172"/>
                  <a:gd name="connsiteY152" fmla="*/ 2244906 h 2293671"/>
                  <a:gd name="connsiteX153" fmla="*/ 2416095 w 2917172"/>
                  <a:gd name="connsiteY153" fmla="*/ 2277398 h 2293671"/>
                  <a:gd name="connsiteX154" fmla="*/ 2412810 w 2917172"/>
                  <a:gd name="connsiteY154" fmla="*/ 2293671 h 2293671"/>
                  <a:gd name="connsiteX155" fmla="*/ 2363821 w 2917172"/>
                  <a:gd name="connsiteY155" fmla="*/ 2293671 h 2293671"/>
                  <a:gd name="connsiteX156" fmla="*/ 2360536 w 2917172"/>
                  <a:gd name="connsiteY156" fmla="*/ 2277398 h 2293671"/>
                  <a:gd name="connsiteX157" fmla="*/ 2311518 w 2917172"/>
                  <a:gd name="connsiteY157" fmla="*/ 2244906 h 2293671"/>
                  <a:gd name="connsiteX158" fmla="*/ 2262501 w 2917172"/>
                  <a:gd name="connsiteY158" fmla="*/ 2277398 h 2293671"/>
                  <a:gd name="connsiteX159" fmla="*/ 2259215 w 2917172"/>
                  <a:gd name="connsiteY159" fmla="*/ 2293671 h 2293671"/>
                  <a:gd name="connsiteX160" fmla="*/ 2210227 w 2917172"/>
                  <a:gd name="connsiteY160" fmla="*/ 2293671 h 2293671"/>
                  <a:gd name="connsiteX161" fmla="*/ 2206941 w 2917172"/>
                  <a:gd name="connsiteY161" fmla="*/ 2277398 h 2293671"/>
                  <a:gd name="connsiteX162" fmla="*/ 2157923 w 2917172"/>
                  <a:gd name="connsiteY162" fmla="*/ 2244906 h 2293671"/>
                  <a:gd name="connsiteX163" fmla="*/ 2108906 w 2917172"/>
                  <a:gd name="connsiteY163" fmla="*/ 2277398 h 2293671"/>
                  <a:gd name="connsiteX164" fmla="*/ 2105620 w 2917172"/>
                  <a:gd name="connsiteY164" fmla="*/ 2293671 h 2293671"/>
                  <a:gd name="connsiteX165" fmla="*/ 2056632 w 2917172"/>
                  <a:gd name="connsiteY165" fmla="*/ 2293671 h 2293671"/>
                  <a:gd name="connsiteX166" fmla="*/ 2053346 w 2917172"/>
                  <a:gd name="connsiteY166" fmla="*/ 2277398 h 2293671"/>
                  <a:gd name="connsiteX167" fmla="*/ 2004329 w 2917172"/>
                  <a:gd name="connsiteY167" fmla="*/ 2244906 h 2293671"/>
                  <a:gd name="connsiteX168" fmla="*/ 1955312 w 2917172"/>
                  <a:gd name="connsiteY168" fmla="*/ 2277398 h 2293671"/>
                  <a:gd name="connsiteX169" fmla="*/ 1952026 w 2917172"/>
                  <a:gd name="connsiteY169" fmla="*/ 2293671 h 2293671"/>
                  <a:gd name="connsiteX170" fmla="*/ 1903038 w 2917172"/>
                  <a:gd name="connsiteY170" fmla="*/ 2293671 h 2293671"/>
                  <a:gd name="connsiteX171" fmla="*/ 1899752 w 2917172"/>
                  <a:gd name="connsiteY171" fmla="*/ 2277398 h 2293671"/>
                  <a:gd name="connsiteX172" fmla="*/ 1850734 w 2917172"/>
                  <a:gd name="connsiteY172" fmla="*/ 2244906 h 2293671"/>
                  <a:gd name="connsiteX173" fmla="*/ 1801717 w 2917172"/>
                  <a:gd name="connsiteY173" fmla="*/ 2277398 h 2293671"/>
                  <a:gd name="connsiteX174" fmla="*/ 1798431 w 2917172"/>
                  <a:gd name="connsiteY174" fmla="*/ 2293671 h 2293671"/>
                  <a:gd name="connsiteX175" fmla="*/ 1749443 w 2917172"/>
                  <a:gd name="connsiteY175" fmla="*/ 2293671 h 2293671"/>
                  <a:gd name="connsiteX176" fmla="*/ 1746158 w 2917172"/>
                  <a:gd name="connsiteY176" fmla="*/ 2277398 h 2293671"/>
                  <a:gd name="connsiteX177" fmla="*/ 1697140 w 2917172"/>
                  <a:gd name="connsiteY177" fmla="*/ 2244906 h 2293671"/>
                  <a:gd name="connsiteX178" fmla="*/ 1648123 w 2917172"/>
                  <a:gd name="connsiteY178" fmla="*/ 2277398 h 2293671"/>
                  <a:gd name="connsiteX179" fmla="*/ 1644837 w 2917172"/>
                  <a:gd name="connsiteY179" fmla="*/ 2293671 h 2293671"/>
                  <a:gd name="connsiteX180" fmla="*/ 1595849 w 2917172"/>
                  <a:gd name="connsiteY180" fmla="*/ 2293671 h 2293671"/>
                  <a:gd name="connsiteX181" fmla="*/ 1592563 w 2917172"/>
                  <a:gd name="connsiteY181" fmla="*/ 2277398 h 2293671"/>
                  <a:gd name="connsiteX182" fmla="*/ 1543545 w 2917172"/>
                  <a:gd name="connsiteY182" fmla="*/ 2244906 h 2293671"/>
                  <a:gd name="connsiteX183" fmla="*/ 1494528 w 2917172"/>
                  <a:gd name="connsiteY183" fmla="*/ 2277398 h 2293671"/>
                  <a:gd name="connsiteX184" fmla="*/ 1491242 w 2917172"/>
                  <a:gd name="connsiteY184" fmla="*/ 2293671 h 2293671"/>
                  <a:gd name="connsiteX185" fmla="*/ 1442254 w 2917172"/>
                  <a:gd name="connsiteY185" fmla="*/ 2293671 h 2293671"/>
                  <a:gd name="connsiteX186" fmla="*/ 1438969 w 2917172"/>
                  <a:gd name="connsiteY186" fmla="*/ 2277398 h 2293671"/>
                  <a:gd name="connsiteX187" fmla="*/ 1389951 w 2917172"/>
                  <a:gd name="connsiteY187" fmla="*/ 2244906 h 2293671"/>
                  <a:gd name="connsiteX188" fmla="*/ 1340933 w 2917172"/>
                  <a:gd name="connsiteY188" fmla="*/ 2277398 h 2293671"/>
                  <a:gd name="connsiteX189" fmla="*/ 1337648 w 2917172"/>
                  <a:gd name="connsiteY189" fmla="*/ 2293671 h 2293671"/>
                  <a:gd name="connsiteX190" fmla="*/ 1288659 w 2917172"/>
                  <a:gd name="connsiteY190" fmla="*/ 2293671 h 2293671"/>
                  <a:gd name="connsiteX191" fmla="*/ 1285374 w 2917172"/>
                  <a:gd name="connsiteY191" fmla="*/ 2277398 h 2293671"/>
                  <a:gd name="connsiteX192" fmla="*/ 1236356 w 2917172"/>
                  <a:gd name="connsiteY192" fmla="*/ 2244906 h 2293671"/>
                  <a:gd name="connsiteX193" fmla="*/ 1187339 w 2917172"/>
                  <a:gd name="connsiteY193" fmla="*/ 2277398 h 2293671"/>
                  <a:gd name="connsiteX194" fmla="*/ 1184053 w 2917172"/>
                  <a:gd name="connsiteY194" fmla="*/ 2293671 h 2293671"/>
                  <a:gd name="connsiteX195" fmla="*/ 1135065 w 2917172"/>
                  <a:gd name="connsiteY195" fmla="*/ 2293671 h 2293671"/>
                  <a:gd name="connsiteX196" fmla="*/ 1131780 w 2917172"/>
                  <a:gd name="connsiteY196" fmla="*/ 2277398 h 2293671"/>
                  <a:gd name="connsiteX197" fmla="*/ 1082762 w 2917172"/>
                  <a:gd name="connsiteY197" fmla="*/ 2244906 h 2293671"/>
                  <a:gd name="connsiteX198" fmla="*/ 1033744 w 2917172"/>
                  <a:gd name="connsiteY198" fmla="*/ 2277398 h 2293671"/>
                  <a:gd name="connsiteX199" fmla="*/ 1030458 w 2917172"/>
                  <a:gd name="connsiteY199" fmla="*/ 2293671 h 2293671"/>
                  <a:gd name="connsiteX200" fmla="*/ 981470 w 2917172"/>
                  <a:gd name="connsiteY200" fmla="*/ 2293671 h 2293671"/>
                  <a:gd name="connsiteX201" fmla="*/ 978185 w 2917172"/>
                  <a:gd name="connsiteY201" fmla="*/ 2277398 h 2293671"/>
                  <a:gd name="connsiteX202" fmla="*/ 929167 w 2917172"/>
                  <a:gd name="connsiteY202" fmla="*/ 2244906 h 2293671"/>
                  <a:gd name="connsiteX203" fmla="*/ 880150 w 2917172"/>
                  <a:gd name="connsiteY203" fmla="*/ 2277398 h 2293671"/>
                  <a:gd name="connsiteX204" fmla="*/ 876864 w 2917172"/>
                  <a:gd name="connsiteY204" fmla="*/ 2293671 h 2293671"/>
                  <a:gd name="connsiteX205" fmla="*/ 827876 w 2917172"/>
                  <a:gd name="connsiteY205" fmla="*/ 2293671 h 2293671"/>
                  <a:gd name="connsiteX206" fmla="*/ 824591 w 2917172"/>
                  <a:gd name="connsiteY206" fmla="*/ 2277398 h 2293671"/>
                  <a:gd name="connsiteX207" fmla="*/ 775573 w 2917172"/>
                  <a:gd name="connsiteY207" fmla="*/ 2244906 h 2293671"/>
                  <a:gd name="connsiteX208" fmla="*/ 726556 w 2917172"/>
                  <a:gd name="connsiteY208" fmla="*/ 2277398 h 2293671"/>
                  <a:gd name="connsiteX209" fmla="*/ 723270 w 2917172"/>
                  <a:gd name="connsiteY209" fmla="*/ 2293671 h 2293671"/>
                  <a:gd name="connsiteX210" fmla="*/ 674282 w 2917172"/>
                  <a:gd name="connsiteY210" fmla="*/ 2293671 h 2293671"/>
                  <a:gd name="connsiteX211" fmla="*/ 670997 w 2917172"/>
                  <a:gd name="connsiteY211" fmla="*/ 2277398 h 2293671"/>
                  <a:gd name="connsiteX212" fmla="*/ 621979 w 2917172"/>
                  <a:gd name="connsiteY212" fmla="*/ 2244906 h 2293671"/>
                  <a:gd name="connsiteX213" fmla="*/ 572961 w 2917172"/>
                  <a:gd name="connsiteY213" fmla="*/ 2277398 h 2293671"/>
                  <a:gd name="connsiteX214" fmla="*/ 569675 w 2917172"/>
                  <a:gd name="connsiteY214" fmla="*/ 2293671 h 2293671"/>
                  <a:gd name="connsiteX215" fmla="*/ 520687 w 2917172"/>
                  <a:gd name="connsiteY215" fmla="*/ 2293671 h 2293671"/>
                  <a:gd name="connsiteX216" fmla="*/ 517401 w 2917172"/>
                  <a:gd name="connsiteY216" fmla="*/ 2277398 h 2293671"/>
                  <a:gd name="connsiteX217" fmla="*/ 468384 w 2917172"/>
                  <a:gd name="connsiteY217" fmla="*/ 2244906 h 2293671"/>
                  <a:gd name="connsiteX218" fmla="*/ 419367 w 2917172"/>
                  <a:gd name="connsiteY218" fmla="*/ 2277398 h 2293671"/>
                  <a:gd name="connsiteX219" fmla="*/ 416081 w 2917172"/>
                  <a:gd name="connsiteY219" fmla="*/ 2293671 h 2293671"/>
                  <a:gd name="connsiteX220" fmla="*/ 367093 w 2917172"/>
                  <a:gd name="connsiteY220" fmla="*/ 2293671 h 2293671"/>
                  <a:gd name="connsiteX221" fmla="*/ 363807 w 2917172"/>
                  <a:gd name="connsiteY221" fmla="*/ 2277398 h 2293671"/>
                  <a:gd name="connsiteX222" fmla="*/ 314790 w 2917172"/>
                  <a:gd name="connsiteY222" fmla="*/ 2244906 h 2293671"/>
                  <a:gd name="connsiteX223" fmla="*/ 265772 w 2917172"/>
                  <a:gd name="connsiteY223" fmla="*/ 2277398 h 2293671"/>
                  <a:gd name="connsiteX224" fmla="*/ 262486 w 2917172"/>
                  <a:gd name="connsiteY224" fmla="*/ 2293671 h 2293671"/>
                  <a:gd name="connsiteX225" fmla="*/ 213498 w 2917172"/>
                  <a:gd name="connsiteY225" fmla="*/ 2293671 h 2293671"/>
                  <a:gd name="connsiteX226" fmla="*/ 210213 w 2917172"/>
                  <a:gd name="connsiteY226" fmla="*/ 2277398 h 2293671"/>
                  <a:gd name="connsiteX227" fmla="*/ 161196 w 2917172"/>
                  <a:gd name="connsiteY227" fmla="*/ 2244906 h 2293671"/>
                  <a:gd name="connsiteX228" fmla="*/ 112178 w 2917172"/>
                  <a:gd name="connsiteY228" fmla="*/ 2277398 h 2293671"/>
                  <a:gd name="connsiteX229" fmla="*/ 108892 w 2917172"/>
                  <a:gd name="connsiteY229" fmla="*/ 2293671 h 2293671"/>
                  <a:gd name="connsiteX230" fmla="*/ 59904 w 2917172"/>
                  <a:gd name="connsiteY230" fmla="*/ 2293671 h 2293671"/>
                  <a:gd name="connsiteX231" fmla="*/ 56618 w 2917172"/>
                  <a:gd name="connsiteY231" fmla="*/ 2277398 h 2293671"/>
                  <a:gd name="connsiteX232" fmla="*/ 7600 w 2917172"/>
                  <a:gd name="connsiteY232" fmla="*/ 2244906 h 2293671"/>
                  <a:gd name="connsiteX233" fmla="*/ 0 w 2917172"/>
                  <a:gd name="connsiteY233" fmla="*/ 2246441 h 2293671"/>
                  <a:gd name="connsiteX234" fmla="*/ 0 w 2917172"/>
                  <a:gd name="connsiteY234" fmla="*/ 512321 h 2293671"/>
                  <a:gd name="connsiteX235" fmla="*/ 14839 w 2917172"/>
                  <a:gd name="connsiteY235" fmla="*/ 506174 h 2293671"/>
                  <a:gd name="connsiteX236" fmla="*/ 23083 w 2917172"/>
                  <a:gd name="connsiteY236" fmla="*/ 486271 h 2293671"/>
                  <a:gd name="connsiteX237" fmla="*/ 14839 w 2917172"/>
                  <a:gd name="connsiteY237" fmla="*/ 466368 h 2293671"/>
                  <a:gd name="connsiteX238" fmla="*/ 0 w 2917172"/>
                  <a:gd name="connsiteY238" fmla="*/ 460222 h 2293671"/>
                  <a:gd name="connsiteX239" fmla="*/ 0 w 2917172"/>
                  <a:gd name="connsiteY239" fmla="*/ 371475 h 2293671"/>
                  <a:gd name="connsiteX240" fmla="*/ 0 w 2917172"/>
                  <a:gd name="connsiteY240" fmla="*/ 304439 h 2293671"/>
                  <a:gd name="connsiteX241" fmla="*/ 0 w 2917172"/>
                  <a:gd name="connsiteY241" fmla="*/ 244204 h 2293671"/>
                  <a:gd name="connsiteX242" fmla="*/ 0 w 2917172"/>
                  <a:gd name="connsiteY242" fmla="*/ 142874 h 229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2917172" h="2293671">
                    <a:moveTo>
                      <a:pt x="2809648" y="458124"/>
                    </a:moveTo>
                    <a:cubicBezTo>
                      <a:pt x="2794103" y="458124"/>
                      <a:pt x="2781501" y="470726"/>
                      <a:pt x="2781501" y="486271"/>
                    </a:cubicBezTo>
                    <a:cubicBezTo>
                      <a:pt x="2781501" y="501817"/>
                      <a:pt x="2794103" y="514418"/>
                      <a:pt x="2809648" y="514418"/>
                    </a:cubicBezTo>
                    <a:cubicBezTo>
                      <a:pt x="2825193" y="514418"/>
                      <a:pt x="2837795" y="501817"/>
                      <a:pt x="2837795" y="486271"/>
                    </a:cubicBezTo>
                    <a:cubicBezTo>
                      <a:pt x="2837795" y="470726"/>
                      <a:pt x="2825193" y="458124"/>
                      <a:pt x="2809648" y="458124"/>
                    </a:cubicBezTo>
                    <a:close/>
                    <a:moveTo>
                      <a:pt x="2697060" y="458124"/>
                    </a:moveTo>
                    <a:cubicBezTo>
                      <a:pt x="2681514" y="458124"/>
                      <a:pt x="2668913" y="470726"/>
                      <a:pt x="2668913" y="486271"/>
                    </a:cubicBezTo>
                    <a:cubicBezTo>
                      <a:pt x="2668913" y="501817"/>
                      <a:pt x="2681514" y="514418"/>
                      <a:pt x="2697060" y="514418"/>
                    </a:cubicBezTo>
                    <a:cubicBezTo>
                      <a:pt x="2712605" y="514418"/>
                      <a:pt x="2725207" y="501817"/>
                      <a:pt x="2725207" y="486271"/>
                    </a:cubicBezTo>
                    <a:cubicBezTo>
                      <a:pt x="2725207" y="470726"/>
                      <a:pt x="2712605" y="458124"/>
                      <a:pt x="2697060" y="458124"/>
                    </a:cubicBezTo>
                    <a:close/>
                    <a:moveTo>
                      <a:pt x="2584471" y="458124"/>
                    </a:moveTo>
                    <a:cubicBezTo>
                      <a:pt x="2568926" y="458124"/>
                      <a:pt x="2556324" y="470726"/>
                      <a:pt x="2556324" y="486271"/>
                    </a:cubicBezTo>
                    <a:cubicBezTo>
                      <a:pt x="2556324" y="501817"/>
                      <a:pt x="2568926" y="514418"/>
                      <a:pt x="2584471" y="514418"/>
                    </a:cubicBezTo>
                    <a:cubicBezTo>
                      <a:pt x="2600016" y="514418"/>
                      <a:pt x="2612618" y="501817"/>
                      <a:pt x="2612618" y="486271"/>
                    </a:cubicBezTo>
                    <a:cubicBezTo>
                      <a:pt x="2612618" y="470726"/>
                      <a:pt x="2600016" y="458124"/>
                      <a:pt x="2584471" y="458124"/>
                    </a:cubicBezTo>
                    <a:close/>
                    <a:moveTo>
                      <a:pt x="2471883" y="458124"/>
                    </a:moveTo>
                    <a:cubicBezTo>
                      <a:pt x="2456337" y="458124"/>
                      <a:pt x="2443736" y="470726"/>
                      <a:pt x="2443736" y="486271"/>
                    </a:cubicBezTo>
                    <a:cubicBezTo>
                      <a:pt x="2443736" y="501817"/>
                      <a:pt x="2456337" y="514418"/>
                      <a:pt x="2471883" y="514418"/>
                    </a:cubicBezTo>
                    <a:cubicBezTo>
                      <a:pt x="2487428" y="514418"/>
                      <a:pt x="2500029" y="501817"/>
                      <a:pt x="2500029" y="486271"/>
                    </a:cubicBezTo>
                    <a:cubicBezTo>
                      <a:pt x="2500029" y="470726"/>
                      <a:pt x="2487428" y="458124"/>
                      <a:pt x="2471883" y="458124"/>
                    </a:cubicBezTo>
                    <a:close/>
                    <a:moveTo>
                      <a:pt x="2359294" y="458124"/>
                    </a:moveTo>
                    <a:cubicBezTo>
                      <a:pt x="2343749" y="458124"/>
                      <a:pt x="2331147" y="470726"/>
                      <a:pt x="2331147" y="486271"/>
                    </a:cubicBezTo>
                    <a:cubicBezTo>
                      <a:pt x="2331147" y="501817"/>
                      <a:pt x="2343749" y="514418"/>
                      <a:pt x="2359294" y="514418"/>
                    </a:cubicBezTo>
                    <a:cubicBezTo>
                      <a:pt x="2374839" y="514418"/>
                      <a:pt x="2387441" y="501817"/>
                      <a:pt x="2387441" y="486271"/>
                    </a:cubicBezTo>
                    <a:cubicBezTo>
                      <a:pt x="2387441" y="470726"/>
                      <a:pt x="2374839" y="458124"/>
                      <a:pt x="2359294" y="458124"/>
                    </a:cubicBezTo>
                    <a:close/>
                    <a:moveTo>
                      <a:pt x="2246705" y="458124"/>
                    </a:moveTo>
                    <a:cubicBezTo>
                      <a:pt x="2231160" y="458124"/>
                      <a:pt x="2218559" y="470726"/>
                      <a:pt x="2218559" y="486271"/>
                    </a:cubicBezTo>
                    <a:cubicBezTo>
                      <a:pt x="2218559" y="501817"/>
                      <a:pt x="2231160" y="514418"/>
                      <a:pt x="2246705" y="514418"/>
                    </a:cubicBezTo>
                    <a:cubicBezTo>
                      <a:pt x="2262251" y="514418"/>
                      <a:pt x="2274852" y="501817"/>
                      <a:pt x="2274852" y="486271"/>
                    </a:cubicBezTo>
                    <a:cubicBezTo>
                      <a:pt x="2274852" y="470726"/>
                      <a:pt x="2262251" y="458124"/>
                      <a:pt x="2246705" y="458124"/>
                    </a:cubicBezTo>
                    <a:close/>
                    <a:moveTo>
                      <a:pt x="2134117" y="458124"/>
                    </a:moveTo>
                    <a:cubicBezTo>
                      <a:pt x="2118572" y="458124"/>
                      <a:pt x="2105970" y="470726"/>
                      <a:pt x="2105970" y="486271"/>
                    </a:cubicBezTo>
                    <a:cubicBezTo>
                      <a:pt x="2105970" y="501817"/>
                      <a:pt x="2118572" y="514418"/>
                      <a:pt x="2134117" y="514418"/>
                    </a:cubicBezTo>
                    <a:cubicBezTo>
                      <a:pt x="2149662" y="514418"/>
                      <a:pt x="2162264" y="501817"/>
                      <a:pt x="2162264" y="486271"/>
                    </a:cubicBezTo>
                    <a:cubicBezTo>
                      <a:pt x="2162264" y="470726"/>
                      <a:pt x="2149662" y="458124"/>
                      <a:pt x="2134117" y="458124"/>
                    </a:cubicBezTo>
                    <a:close/>
                    <a:moveTo>
                      <a:pt x="2021528" y="458124"/>
                    </a:moveTo>
                    <a:cubicBezTo>
                      <a:pt x="2005983" y="458124"/>
                      <a:pt x="1993382" y="470726"/>
                      <a:pt x="1993382" y="486271"/>
                    </a:cubicBezTo>
                    <a:cubicBezTo>
                      <a:pt x="1993382" y="501817"/>
                      <a:pt x="2005983" y="514418"/>
                      <a:pt x="2021528" y="514418"/>
                    </a:cubicBezTo>
                    <a:cubicBezTo>
                      <a:pt x="2037074" y="514418"/>
                      <a:pt x="2049675" y="501817"/>
                      <a:pt x="2049675" y="486271"/>
                    </a:cubicBezTo>
                    <a:cubicBezTo>
                      <a:pt x="2049675" y="470726"/>
                      <a:pt x="2037074" y="458124"/>
                      <a:pt x="2021528" y="458124"/>
                    </a:cubicBezTo>
                    <a:close/>
                    <a:moveTo>
                      <a:pt x="1908940" y="458124"/>
                    </a:moveTo>
                    <a:cubicBezTo>
                      <a:pt x="1893395" y="458124"/>
                      <a:pt x="1880793" y="470726"/>
                      <a:pt x="1880793" y="486271"/>
                    </a:cubicBezTo>
                    <a:cubicBezTo>
                      <a:pt x="1880793" y="501817"/>
                      <a:pt x="1893395" y="514418"/>
                      <a:pt x="1908940" y="514418"/>
                    </a:cubicBezTo>
                    <a:cubicBezTo>
                      <a:pt x="1924485" y="514418"/>
                      <a:pt x="1937087" y="501817"/>
                      <a:pt x="1937087" y="486271"/>
                    </a:cubicBezTo>
                    <a:cubicBezTo>
                      <a:pt x="1937087" y="470726"/>
                      <a:pt x="1924485" y="458124"/>
                      <a:pt x="1908940" y="458124"/>
                    </a:cubicBezTo>
                    <a:close/>
                    <a:moveTo>
                      <a:pt x="1796351" y="458124"/>
                    </a:moveTo>
                    <a:cubicBezTo>
                      <a:pt x="1780806" y="458124"/>
                      <a:pt x="1768204" y="470726"/>
                      <a:pt x="1768204" y="486271"/>
                    </a:cubicBezTo>
                    <a:cubicBezTo>
                      <a:pt x="1768204" y="501817"/>
                      <a:pt x="1780806" y="514418"/>
                      <a:pt x="1796351" y="514418"/>
                    </a:cubicBezTo>
                    <a:cubicBezTo>
                      <a:pt x="1811897" y="514418"/>
                      <a:pt x="1824498" y="501817"/>
                      <a:pt x="1824498" y="486271"/>
                    </a:cubicBezTo>
                    <a:cubicBezTo>
                      <a:pt x="1824498" y="470726"/>
                      <a:pt x="1811897" y="458124"/>
                      <a:pt x="1796351" y="458124"/>
                    </a:cubicBezTo>
                    <a:close/>
                    <a:moveTo>
                      <a:pt x="1683763" y="458124"/>
                    </a:moveTo>
                    <a:cubicBezTo>
                      <a:pt x="1668218" y="458124"/>
                      <a:pt x="1655616" y="470726"/>
                      <a:pt x="1655616" y="486271"/>
                    </a:cubicBezTo>
                    <a:cubicBezTo>
                      <a:pt x="1655616" y="501817"/>
                      <a:pt x="1668218" y="514418"/>
                      <a:pt x="1683763" y="514418"/>
                    </a:cubicBezTo>
                    <a:cubicBezTo>
                      <a:pt x="1699308" y="514418"/>
                      <a:pt x="1711910" y="501817"/>
                      <a:pt x="1711910" y="486271"/>
                    </a:cubicBezTo>
                    <a:cubicBezTo>
                      <a:pt x="1711910" y="470726"/>
                      <a:pt x="1699308" y="458124"/>
                      <a:pt x="1683763" y="458124"/>
                    </a:cubicBezTo>
                    <a:close/>
                    <a:moveTo>
                      <a:pt x="1571174" y="458124"/>
                    </a:moveTo>
                    <a:cubicBezTo>
                      <a:pt x="1555629" y="458124"/>
                      <a:pt x="1543027" y="470726"/>
                      <a:pt x="1543027" y="486271"/>
                    </a:cubicBezTo>
                    <a:cubicBezTo>
                      <a:pt x="1543027" y="501817"/>
                      <a:pt x="1555629" y="514418"/>
                      <a:pt x="1571174" y="514418"/>
                    </a:cubicBezTo>
                    <a:cubicBezTo>
                      <a:pt x="1586720" y="514418"/>
                      <a:pt x="1599321" y="501817"/>
                      <a:pt x="1599321" y="486271"/>
                    </a:cubicBezTo>
                    <a:cubicBezTo>
                      <a:pt x="1599321" y="470726"/>
                      <a:pt x="1586720" y="458124"/>
                      <a:pt x="1571174" y="458124"/>
                    </a:cubicBezTo>
                    <a:close/>
                    <a:moveTo>
                      <a:pt x="1458586" y="458124"/>
                    </a:moveTo>
                    <a:cubicBezTo>
                      <a:pt x="1443041" y="458124"/>
                      <a:pt x="1430439" y="470726"/>
                      <a:pt x="1430439" y="486271"/>
                    </a:cubicBezTo>
                    <a:cubicBezTo>
                      <a:pt x="1430439" y="501817"/>
                      <a:pt x="1443041" y="514418"/>
                      <a:pt x="1458586" y="514418"/>
                    </a:cubicBezTo>
                    <a:cubicBezTo>
                      <a:pt x="1474131" y="514418"/>
                      <a:pt x="1486733" y="501817"/>
                      <a:pt x="1486733" y="486271"/>
                    </a:cubicBezTo>
                    <a:cubicBezTo>
                      <a:pt x="1486733" y="470726"/>
                      <a:pt x="1474131" y="458124"/>
                      <a:pt x="1458586" y="458124"/>
                    </a:cubicBezTo>
                    <a:close/>
                    <a:moveTo>
                      <a:pt x="1345997" y="458124"/>
                    </a:moveTo>
                    <a:cubicBezTo>
                      <a:pt x="1330452" y="458124"/>
                      <a:pt x="1317850" y="470726"/>
                      <a:pt x="1317850" y="486271"/>
                    </a:cubicBezTo>
                    <a:cubicBezTo>
                      <a:pt x="1317850" y="501817"/>
                      <a:pt x="1330452" y="514418"/>
                      <a:pt x="1345997" y="514418"/>
                    </a:cubicBezTo>
                    <a:cubicBezTo>
                      <a:pt x="1361543" y="514418"/>
                      <a:pt x="1374144" y="501817"/>
                      <a:pt x="1374144" y="486271"/>
                    </a:cubicBezTo>
                    <a:cubicBezTo>
                      <a:pt x="1374144" y="470726"/>
                      <a:pt x="1361543" y="458124"/>
                      <a:pt x="1345997" y="458124"/>
                    </a:cubicBezTo>
                    <a:close/>
                    <a:moveTo>
                      <a:pt x="1233409" y="458124"/>
                    </a:moveTo>
                    <a:cubicBezTo>
                      <a:pt x="1217863" y="458124"/>
                      <a:pt x="1205262" y="470726"/>
                      <a:pt x="1205262" y="486271"/>
                    </a:cubicBezTo>
                    <a:cubicBezTo>
                      <a:pt x="1205262" y="501817"/>
                      <a:pt x="1217863" y="514418"/>
                      <a:pt x="1233409" y="514418"/>
                    </a:cubicBezTo>
                    <a:cubicBezTo>
                      <a:pt x="1248954" y="514418"/>
                      <a:pt x="1261556" y="501817"/>
                      <a:pt x="1261556" y="486271"/>
                    </a:cubicBezTo>
                    <a:cubicBezTo>
                      <a:pt x="1261556" y="470726"/>
                      <a:pt x="1248954" y="458124"/>
                      <a:pt x="1233409" y="458124"/>
                    </a:cubicBezTo>
                    <a:close/>
                    <a:moveTo>
                      <a:pt x="1120820" y="458124"/>
                    </a:moveTo>
                    <a:cubicBezTo>
                      <a:pt x="1105275" y="458124"/>
                      <a:pt x="1092673" y="470726"/>
                      <a:pt x="1092673" y="486271"/>
                    </a:cubicBezTo>
                    <a:cubicBezTo>
                      <a:pt x="1092673" y="501817"/>
                      <a:pt x="1105275" y="514418"/>
                      <a:pt x="1120820" y="514418"/>
                    </a:cubicBezTo>
                    <a:cubicBezTo>
                      <a:pt x="1136365" y="514418"/>
                      <a:pt x="1148967" y="501817"/>
                      <a:pt x="1148967" y="486271"/>
                    </a:cubicBezTo>
                    <a:cubicBezTo>
                      <a:pt x="1148967" y="470726"/>
                      <a:pt x="1136365" y="458124"/>
                      <a:pt x="1120820" y="458124"/>
                    </a:cubicBezTo>
                    <a:close/>
                    <a:moveTo>
                      <a:pt x="1008232" y="458124"/>
                    </a:moveTo>
                    <a:cubicBezTo>
                      <a:pt x="992686" y="458124"/>
                      <a:pt x="980085" y="470726"/>
                      <a:pt x="980085" y="486271"/>
                    </a:cubicBezTo>
                    <a:cubicBezTo>
                      <a:pt x="980085" y="501817"/>
                      <a:pt x="992686" y="514418"/>
                      <a:pt x="1008232" y="514418"/>
                    </a:cubicBezTo>
                    <a:cubicBezTo>
                      <a:pt x="1023777" y="514418"/>
                      <a:pt x="1036379" y="501817"/>
                      <a:pt x="1036379" y="486271"/>
                    </a:cubicBezTo>
                    <a:cubicBezTo>
                      <a:pt x="1036379" y="470726"/>
                      <a:pt x="1023777" y="458124"/>
                      <a:pt x="1008232" y="458124"/>
                    </a:cubicBezTo>
                    <a:close/>
                    <a:moveTo>
                      <a:pt x="895643" y="458124"/>
                    </a:moveTo>
                    <a:cubicBezTo>
                      <a:pt x="880098" y="458124"/>
                      <a:pt x="867496" y="470726"/>
                      <a:pt x="867496" y="486271"/>
                    </a:cubicBezTo>
                    <a:cubicBezTo>
                      <a:pt x="867496" y="501817"/>
                      <a:pt x="880098" y="514418"/>
                      <a:pt x="895643" y="514418"/>
                    </a:cubicBezTo>
                    <a:cubicBezTo>
                      <a:pt x="911188" y="514418"/>
                      <a:pt x="923790" y="501817"/>
                      <a:pt x="923790" y="486271"/>
                    </a:cubicBezTo>
                    <a:cubicBezTo>
                      <a:pt x="923790" y="470726"/>
                      <a:pt x="911188" y="458124"/>
                      <a:pt x="895643" y="458124"/>
                    </a:cubicBezTo>
                    <a:close/>
                    <a:moveTo>
                      <a:pt x="783055" y="458124"/>
                    </a:moveTo>
                    <a:cubicBezTo>
                      <a:pt x="767510" y="458124"/>
                      <a:pt x="754908" y="470726"/>
                      <a:pt x="754908" y="486271"/>
                    </a:cubicBezTo>
                    <a:cubicBezTo>
                      <a:pt x="754908" y="501817"/>
                      <a:pt x="767510" y="514418"/>
                      <a:pt x="783055" y="514418"/>
                    </a:cubicBezTo>
                    <a:cubicBezTo>
                      <a:pt x="798600" y="514418"/>
                      <a:pt x="811202" y="501817"/>
                      <a:pt x="811202" y="486271"/>
                    </a:cubicBezTo>
                    <a:cubicBezTo>
                      <a:pt x="811202" y="470726"/>
                      <a:pt x="798600" y="458124"/>
                      <a:pt x="783055" y="458124"/>
                    </a:cubicBezTo>
                    <a:close/>
                    <a:moveTo>
                      <a:pt x="670467" y="458124"/>
                    </a:moveTo>
                    <a:cubicBezTo>
                      <a:pt x="654922" y="458124"/>
                      <a:pt x="642320" y="470726"/>
                      <a:pt x="642320" y="486271"/>
                    </a:cubicBezTo>
                    <a:cubicBezTo>
                      <a:pt x="642320" y="501817"/>
                      <a:pt x="654922" y="514418"/>
                      <a:pt x="670467" y="514418"/>
                    </a:cubicBezTo>
                    <a:cubicBezTo>
                      <a:pt x="686012" y="514418"/>
                      <a:pt x="698614" y="501817"/>
                      <a:pt x="698614" y="486271"/>
                    </a:cubicBezTo>
                    <a:cubicBezTo>
                      <a:pt x="698614" y="470726"/>
                      <a:pt x="686012" y="458124"/>
                      <a:pt x="670467" y="458124"/>
                    </a:cubicBezTo>
                    <a:close/>
                    <a:moveTo>
                      <a:pt x="557878" y="458124"/>
                    </a:moveTo>
                    <a:cubicBezTo>
                      <a:pt x="542333" y="458124"/>
                      <a:pt x="529732" y="470726"/>
                      <a:pt x="529732" y="486271"/>
                    </a:cubicBezTo>
                    <a:cubicBezTo>
                      <a:pt x="529732" y="501817"/>
                      <a:pt x="542333" y="514418"/>
                      <a:pt x="557878" y="514418"/>
                    </a:cubicBezTo>
                    <a:cubicBezTo>
                      <a:pt x="573423" y="514418"/>
                      <a:pt x="586025" y="501817"/>
                      <a:pt x="586025" y="486271"/>
                    </a:cubicBezTo>
                    <a:cubicBezTo>
                      <a:pt x="586025" y="470726"/>
                      <a:pt x="573423" y="458124"/>
                      <a:pt x="557878" y="458124"/>
                    </a:cubicBezTo>
                    <a:close/>
                    <a:moveTo>
                      <a:pt x="445290" y="458124"/>
                    </a:moveTo>
                    <a:cubicBezTo>
                      <a:pt x="429744" y="458124"/>
                      <a:pt x="417143" y="470726"/>
                      <a:pt x="417143" y="486271"/>
                    </a:cubicBezTo>
                    <a:cubicBezTo>
                      <a:pt x="417143" y="501817"/>
                      <a:pt x="429744" y="514418"/>
                      <a:pt x="445290" y="514418"/>
                    </a:cubicBezTo>
                    <a:cubicBezTo>
                      <a:pt x="460836" y="514418"/>
                      <a:pt x="473437" y="501817"/>
                      <a:pt x="473437" y="486271"/>
                    </a:cubicBezTo>
                    <a:cubicBezTo>
                      <a:pt x="473437" y="470726"/>
                      <a:pt x="460836" y="458124"/>
                      <a:pt x="445290" y="458124"/>
                    </a:cubicBezTo>
                    <a:close/>
                    <a:moveTo>
                      <a:pt x="332701" y="458124"/>
                    </a:moveTo>
                    <a:cubicBezTo>
                      <a:pt x="317156" y="458124"/>
                      <a:pt x="304554" y="470726"/>
                      <a:pt x="304554" y="486271"/>
                    </a:cubicBezTo>
                    <a:cubicBezTo>
                      <a:pt x="304554" y="501817"/>
                      <a:pt x="317156" y="514418"/>
                      <a:pt x="332701" y="514418"/>
                    </a:cubicBezTo>
                    <a:cubicBezTo>
                      <a:pt x="348247" y="514418"/>
                      <a:pt x="360848" y="501817"/>
                      <a:pt x="360848" y="486271"/>
                    </a:cubicBezTo>
                    <a:cubicBezTo>
                      <a:pt x="360848" y="470726"/>
                      <a:pt x="348247" y="458124"/>
                      <a:pt x="332701" y="458124"/>
                    </a:cubicBezTo>
                    <a:close/>
                    <a:moveTo>
                      <a:pt x="220113" y="458124"/>
                    </a:moveTo>
                    <a:cubicBezTo>
                      <a:pt x="204568" y="458124"/>
                      <a:pt x="191966" y="470726"/>
                      <a:pt x="191966" y="486271"/>
                    </a:cubicBezTo>
                    <a:cubicBezTo>
                      <a:pt x="191966" y="501817"/>
                      <a:pt x="204568" y="514418"/>
                      <a:pt x="220113" y="514418"/>
                    </a:cubicBezTo>
                    <a:cubicBezTo>
                      <a:pt x="235659" y="514418"/>
                      <a:pt x="248260" y="501817"/>
                      <a:pt x="248260" y="486271"/>
                    </a:cubicBezTo>
                    <a:cubicBezTo>
                      <a:pt x="248260" y="470726"/>
                      <a:pt x="235659" y="458124"/>
                      <a:pt x="220113" y="458124"/>
                    </a:cubicBezTo>
                    <a:close/>
                    <a:moveTo>
                      <a:pt x="107525" y="458124"/>
                    </a:moveTo>
                    <a:cubicBezTo>
                      <a:pt x="91980" y="458124"/>
                      <a:pt x="79378" y="470726"/>
                      <a:pt x="79378" y="486271"/>
                    </a:cubicBezTo>
                    <a:cubicBezTo>
                      <a:pt x="79378" y="501817"/>
                      <a:pt x="91980" y="514418"/>
                      <a:pt x="107525" y="514418"/>
                    </a:cubicBezTo>
                    <a:cubicBezTo>
                      <a:pt x="123070" y="514418"/>
                      <a:pt x="135672" y="501817"/>
                      <a:pt x="135672" y="486271"/>
                    </a:cubicBezTo>
                    <a:cubicBezTo>
                      <a:pt x="135672" y="470726"/>
                      <a:pt x="123070" y="458124"/>
                      <a:pt x="107525" y="458124"/>
                    </a:cubicBezTo>
                    <a:close/>
                    <a:moveTo>
                      <a:pt x="0" y="0"/>
                    </a:moveTo>
                    <a:lnTo>
                      <a:pt x="2916000" y="0"/>
                    </a:lnTo>
                    <a:lnTo>
                      <a:pt x="2916000" y="142874"/>
                    </a:lnTo>
                    <a:lnTo>
                      <a:pt x="2917172" y="142874"/>
                    </a:lnTo>
                    <a:lnTo>
                      <a:pt x="2917172" y="244204"/>
                    </a:lnTo>
                    <a:lnTo>
                      <a:pt x="2917172" y="304439"/>
                    </a:lnTo>
                    <a:lnTo>
                      <a:pt x="2917172" y="460222"/>
                    </a:lnTo>
                    <a:lnTo>
                      <a:pt x="2902334" y="466368"/>
                    </a:lnTo>
                    <a:cubicBezTo>
                      <a:pt x="2897241" y="471462"/>
                      <a:pt x="2894090" y="478499"/>
                      <a:pt x="2894090" y="486271"/>
                    </a:cubicBezTo>
                    <a:cubicBezTo>
                      <a:pt x="2894090" y="494044"/>
                      <a:pt x="2897241" y="501081"/>
                      <a:pt x="2902334" y="506174"/>
                    </a:cubicBezTo>
                    <a:lnTo>
                      <a:pt x="2917172" y="512321"/>
                    </a:lnTo>
                    <a:lnTo>
                      <a:pt x="2917172" y="2246668"/>
                    </a:lnTo>
                    <a:lnTo>
                      <a:pt x="2905193" y="2249087"/>
                    </a:lnTo>
                    <a:cubicBezTo>
                      <a:pt x="2892464" y="2254471"/>
                      <a:pt x="2882267" y="2264668"/>
                      <a:pt x="2876883" y="2277398"/>
                    </a:cubicBezTo>
                    <a:lnTo>
                      <a:pt x="2873597" y="2293671"/>
                    </a:lnTo>
                    <a:lnTo>
                      <a:pt x="2824605" y="2293671"/>
                    </a:lnTo>
                    <a:lnTo>
                      <a:pt x="2821320" y="2277398"/>
                    </a:lnTo>
                    <a:cubicBezTo>
                      <a:pt x="2813243" y="2258304"/>
                      <a:pt x="2794337" y="2244906"/>
                      <a:pt x="2772302" y="2244906"/>
                    </a:cubicBezTo>
                    <a:cubicBezTo>
                      <a:pt x="2750266" y="2244906"/>
                      <a:pt x="2731360" y="2258304"/>
                      <a:pt x="2723284" y="2277398"/>
                    </a:cubicBezTo>
                    <a:lnTo>
                      <a:pt x="2719998" y="2293671"/>
                    </a:lnTo>
                    <a:lnTo>
                      <a:pt x="2671010" y="2293671"/>
                    </a:lnTo>
                    <a:lnTo>
                      <a:pt x="2667725" y="2277398"/>
                    </a:lnTo>
                    <a:cubicBezTo>
                      <a:pt x="2659649" y="2258304"/>
                      <a:pt x="2640742" y="2244906"/>
                      <a:pt x="2618707" y="2244906"/>
                    </a:cubicBezTo>
                    <a:cubicBezTo>
                      <a:pt x="2596672" y="2244906"/>
                      <a:pt x="2577766" y="2258304"/>
                      <a:pt x="2569690" y="2277398"/>
                    </a:cubicBezTo>
                    <a:lnTo>
                      <a:pt x="2566404" y="2293671"/>
                    </a:lnTo>
                    <a:lnTo>
                      <a:pt x="2517416" y="2293671"/>
                    </a:lnTo>
                    <a:lnTo>
                      <a:pt x="2514131" y="2277398"/>
                    </a:lnTo>
                    <a:cubicBezTo>
                      <a:pt x="2506054" y="2258304"/>
                      <a:pt x="2487148" y="2244906"/>
                      <a:pt x="2465113" y="2244906"/>
                    </a:cubicBezTo>
                    <a:cubicBezTo>
                      <a:pt x="2443077" y="2244906"/>
                      <a:pt x="2424171" y="2258304"/>
                      <a:pt x="2416095" y="2277398"/>
                    </a:cubicBezTo>
                    <a:lnTo>
                      <a:pt x="2412810" y="2293671"/>
                    </a:lnTo>
                    <a:lnTo>
                      <a:pt x="2363821" y="2293671"/>
                    </a:lnTo>
                    <a:lnTo>
                      <a:pt x="2360536" y="2277398"/>
                    </a:lnTo>
                    <a:cubicBezTo>
                      <a:pt x="2352460" y="2258304"/>
                      <a:pt x="2333553" y="2244906"/>
                      <a:pt x="2311518" y="2244906"/>
                    </a:cubicBezTo>
                    <a:cubicBezTo>
                      <a:pt x="2289483" y="2244906"/>
                      <a:pt x="2270577" y="2258304"/>
                      <a:pt x="2262501" y="2277398"/>
                    </a:cubicBezTo>
                    <a:lnTo>
                      <a:pt x="2259215" y="2293671"/>
                    </a:lnTo>
                    <a:lnTo>
                      <a:pt x="2210227" y="2293671"/>
                    </a:lnTo>
                    <a:lnTo>
                      <a:pt x="2206941" y="2277398"/>
                    </a:lnTo>
                    <a:cubicBezTo>
                      <a:pt x="2198865" y="2258304"/>
                      <a:pt x="2179959" y="2244906"/>
                      <a:pt x="2157923" y="2244906"/>
                    </a:cubicBezTo>
                    <a:cubicBezTo>
                      <a:pt x="2135888" y="2244906"/>
                      <a:pt x="2116982" y="2258304"/>
                      <a:pt x="2108906" y="2277398"/>
                    </a:cubicBezTo>
                    <a:lnTo>
                      <a:pt x="2105620" y="2293671"/>
                    </a:lnTo>
                    <a:lnTo>
                      <a:pt x="2056632" y="2293671"/>
                    </a:lnTo>
                    <a:lnTo>
                      <a:pt x="2053346" y="2277398"/>
                    </a:lnTo>
                    <a:cubicBezTo>
                      <a:pt x="2045271" y="2258304"/>
                      <a:pt x="2026364" y="2244906"/>
                      <a:pt x="2004329" y="2244906"/>
                    </a:cubicBezTo>
                    <a:cubicBezTo>
                      <a:pt x="1982294" y="2244906"/>
                      <a:pt x="1963387" y="2258304"/>
                      <a:pt x="1955312" y="2277398"/>
                    </a:cubicBezTo>
                    <a:lnTo>
                      <a:pt x="1952026" y="2293671"/>
                    </a:lnTo>
                    <a:lnTo>
                      <a:pt x="1903038" y="2293671"/>
                    </a:lnTo>
                    <a:lnTo>
                      <a:pt x="1899752" y="2277398"/>
                    </a:lnTo>
                    <a:cubicBezTo>
                      <a:pt x="1891676" y="2258304"/>
                      <a:pt x="1872770" y="2244906"/>
                      <a:pt x="1850734" y="2244906"/>
                    </a:cubicBezTo>
                    <a:cubicBezTo>
                      <a:pt x="1828699" y="2244906"/>
                      <a:pt x="1809793" y="2258304"/>
                      <a:pt x="1801717" y="2277398"/>
                    </a:cubicBezTo>
                    <a:lnTo>
                      <a:pt x="1798431" y="2293671"/>
                    </a:lnTo>
                    <a:lnTo>
                      <a:pt x="1749443" y="2293671"/>
                    </a:lnTo>
                    <a:lnTo>
                      <a:pt x="1746158" y="2277398"/>
                    </a:lnTo>
                    <a:cubicBezTo>
                      <a:pt x="1738081" y="2258304"/>
                      <a:pt x="1719175" y="2244906"/>
                      <a:pt x="1697140" y="2244906"/>
                    </a:cubicBezTo>
                    <a:cubicBezTo>
                      <a:pt x="1675105" y="2244906"/>
                      <a:pt x="1656198" y="2258304"/>
                      <a:pt x="1648123" y="2277398"/>
                    </a:cubicBezTo>
                    <a:lnTo>
                      <a:pt x="1644837" y="2293671"/>
                    </a:lnTo>
                    <a:lnTo>
                      <a:pt x="1595849" y="2293671"/>
                    </a:lnTo>
                    <a:lnTo>
                      <a:pt x="1592563" y="2277398"/>
                    </a:lnTo>
                    <a:cubicBezTo>
                      <a:pt x="1584487" y="2258304"/>
                      <a:pt x="1565581" y="2244906"/>
                      <a:pt x="1543545" y="2244906"/>
                    </a:cubicBezTo>
                    <a:cubicBezTo>
                      <a:pt x="1521510" y="2244906"/>
                      <a:pt x="1502604" y="2258304"/>
                      <a:pt x="1494528" y="2277398"/>
                    </a:cubicBezTo>
                    <a:lnTo>
                      <a:pt x="1491242" y="2293671"/>
                    </a:lnTo>
                    <a:lnTo>
                      <a:pt x="1442254" y="2293671"/>
                    </a:lnTo>
                    <a:lnTo>
                      <a:pt x="1438969" y="2277398"/>
                    </a:lnTo>
                    <a:cubicBezTo>
                      <a:pt x="1430892" y="2258304"/>
                      <a:pt x="1411986" y="2244906"/>
                      <a:pt x="1389951" y="2244906"/>
                    </a:cubicBezTo>
                    <a:cubicBezTo>
                      <a:pt x="1367916" y="2244906"/>
                      <a:pt x="1349009" y="2258304"/>
                      <a:pt x="1340933" y="2277398"/>
                    </a:cubicBezTo>
                    <a:lnTo>
                      <a:pt x="1337648" y="2293671"/>
                    </a:lnTo>
                    <a:lnTo>
                      <a:pt x="1288659" y="2293671"/>
                    </a:lnTo>
                    <a:lnTo>
                      <a:pt x="1285374" y="2277398"/>
                    </a:lnTo>
                    <a:cubicBezTo>
                      <a:pt x="1277298" y="2258304"/>
                      <a:pt x="1258391" y="2244906"/>
                      <a:pt x="1236356" y="2244906"/>
                    </a:cubicBezTo>
                    <a:cubicBezTo>
                      <a:pt x="1214321" y="2244906"/>
                      <a:pt x="1195415" y="2258304"/>
                      <a:pt x="1187339" y="2277398"/>
                    </a:cubicBezTo>
                    <a:lnTo>
                      <a:pt x="1184053" y="2293671"/>
                    </a:lnTo>
                    <a:lnTo>
                      <a:pt x="1135065" y="2293671"/>
                    </a:lnTo>
                    <a:lnTo>
                      <a:pt x="1131780" y="2277398"/>
                    </a:lnTo>
                    <a:cubicBezTo>
                      <a:pt x="1123703" y="2258304"/>
                      <a:pt x="1104797" y="2244906"/>
                      <a:pt x="1082762" y="2244906"/>
                    </a:cubicBezTo>
                    <a:cubicBezTo>
                      <a:pt x="1060726" y="2244906"/>
                      <a:pt x="1041820" y="2258304"/>
                      <a:pt x="1033744" y="2277398"/>
                    </a:cubicBezTo>
                    <a:lnTo>
                      <a:pt x="1030458" y="2293671"/>
                    </a:lnTo>
                    <a:lnTo>
                      <a:pt x="981470" y="2293671"/>
                    </a:lnTo>
                    <a:lnTo>
                      <a:pt x="978185" y="2277398"/>
                    </a:lnTo>
                    <a:cubicBezTo>
                      <a:pt x="970109" y="2258304"/>
                      <a:pt x="951202" y="2244906"/>
                      <a:pt x="929167" y="2244906"/>
                    </a:cubicBezTo>
                    <a:cubicBezTo>
                      <a:pt x="907132" y="2244906"/>
                      <a:pt x="888226" y="2258304"/>
                      <a:pt x="880150" y="2277398"/>
                    </a:cubicBezTo>
                    <a:lnTo>
                      <a:pt x="876864" y="2293671"/>
                    </a:lnTo>
                    <a:lnTo>
                      <a:pt x="827876" y="2293671"/>
                    </a:lnTo>
                    <a:lnTo>
                      <a:pt x="824591" y="2277398"/>
                    </a:lnTo>
                    <a:cubicBezTo>
                      <a:pt x="816514" y="2258304"/>
                      <a:pt x="797608" y="2244906"/>
                      <a:pt x="775573" y="2244906"/>
                    </a:cubicBezTo>
                    <a:cubicBezTo>
                      <a:pt x="753538" y="2244906"/>
                      <a:pt x="734632" y="2258304"/>
                      <a:pt x="726556" y="2277398"/>
                    </a:cubicBezTo>
                    <a:lnTo>
                      <a:pt x="723270" y="2293671"/>
                    </a:lnTo>
                    <a:lnTo>
                      <a:pt x="674282" y="2293671"/>
                    </a:lnTo>
                    <a:lnTo>
                      <a:pt x="670997" y="2277398"/>
                    </a:lnTo>
                    <a:cubicBezTo>
                      <a:pt x="662920" y="2258304"/>
                      <a:pt x="644014" y="2244906"/>
                      <a:pt x="621979" y="2244906"/>
                    </a:cubicBezTo>
                    <a:cubicBezTo>
                      <a:pt x="599943" y="2244906"/>
                      <a:pt x="581037" y="2258304"/>
                      <a:pt x="572961" y="2277398"/>
                    </a:cubicBezTo>
                    <a:lnTo>
                      <a:pt x="569675" y="2293671"/>
                    </a:lnTo>
                    <a:lnTo>
                      <a:pt x="520687" y="2293671"/>
                    </a:lnTo>
                    <a:lnTo>
                      <a:pt x="517401" y="2277398"/>
                    </a:lnTo>
                    <a:cubicBezTo>
                      <a:pt x="509326" y="2258304"/>
                      <a:pt x="490419" y="2244906"/>
                      <a:pt x="468384" y="2244906"/>
                    </a:cubicBezTo>
                    <a:cubicBezTo>
                      <a:pt x="446349" y="2244906"/>
                      <a:pt x="427443" y="2258304"/>
                      <a:pt x="419367" y="2277398"/>
                    </a:cubicBezTo>
                    <a:lnTo>
                      <a:pt x="416081" y="2293671"/>
                    </a:lnTo>
                    <a:lnTo>
                      <a:pt x="367093" y="2293671"/>
                    </a:lnTo>
                    <a:lnTo>
                      <a:pt x="363807" y="2277398"/>
                    </a:lnTo>
                    <a:cubicBezTo>
                      <a:pt x="355731" y="2258304"/>
                      <a:pt x="336825" y="2244906"/>
                      <a:pt x="314790" y="2244906"/>
                    </a:cubicBezTo>
                    <a:cubicBezTo>
                      <a:pt x="292754" y="2244906"/>
                      <a:pt x="273848" y="2258304"/>
                      <a:pt x="265772" y="2277398"/>
                    </a:cubicBezTo>
                    <a:lnTo>
                      <a:pt x="262486" y="2293671"/>
                    </a:lnTo>
                    <a:lnTo>
                      <a:pt x="213498" y="2293671"/>
                    </a:lnTo>
                    <a:lnTo>
                      <a:pt x="210213" y="2277398"/>
                    </a:lnTo>
                    <a:cubicBezTo>
                      <a:pt x="202137" y="2258304"/>
                      <a:pt x="183230" y="2244906"/>
                      <a:pt x="161196" y="2244906"/>
                    </a:cubicBezTo>
                    <a:cubicBezTo>
                      <a:pt x="139160" y="2244906"/>
                      <a:pt x="120254" y="2258304"/>
                      <a:pt x="112178" y="2277398"/>
                    </a:cubicBezTo>
                    <a:lnTo>
                      <a:pt x="108892" y="2293671"/>
                    </a:lnTo>
                    <a:lnTo>
                      <a:pt x="59904" y="2293671"/>
                    </a:lnTo>
                    <a:lnTo>
                      <a:pt x="56618" y="2277398"/>
                    </a:lnTo>
                    <a:cubicBezTo>
                      <a:pt x="48542" y="2258304"/>
                      <a:pt x="29636" y="2244906"/>
                      <a:pt x="7600" y="2244906"/>
                    </a:cubicBezTo>
                    <a:lnTo>
                      <a:pt x="0" y="2246441"/>
                    </a:lnTo>
                    <a:lnTo>
                      <a:pt x="0" y="512321"/>
                    </a:lnTo>
                    <a:lnTo>
                      <a:pt x="14839" y="506174"/>
                    </a:lnTo>
                    <a:cubicBezTo>
                      <a:pt x="19933" y="501081"/>
                      <a:pt x="23083" y="494044"/>
                      <a:pt x="23083" y="486271"/>
                    </a:cubicBezTo>
                    <a:cubicBezTo>
                      <a:pt x="23083" y="478499"/>
                      <a:pt x="19933" y="471462"/>
                      <a:pt x="14839" y="466368"/>
                    </a:cubicBezTo>
                    <a:lnTo>
                      <a:pt x="0" y="460222"/>
                    </a:lnTo>
                    <a:lnTo>
                      <a:pt x="0" y="371475"/>
                    </a:lnTo>
                    <a:lnTo>
                      <a:pt x="0" y="304439"/>
                    </a:lnTo>
                    <a:lnTo>
                      <a:pt x="0" y="244204"/>
                    </a:lnTo>
                    <a:lnTo>
                      <a:pt x="0" y="142874"/>
                    </a:lnTo>
                    <a:close/>
                  </a:path>
                </a:pathLst>
              </a:custGeom>
              <a:solidFill>
                <a:sysClr val="window" lastClr="FFFFFF"/>
              </a:solidFill>
              <a:ln w="3175">
                <a:solidFill>
                  <a:sysClr val="window" lastClr="FFFFFF"/>
                </a:solidFill>
              </a:ln>
              <a:effectLst>
                <a:outerShdw blurRad="50800" dist="38100" dir="5400000" algn="t"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tIns="0" bIns="0" rtlCol="0" anchor="t">
                <a:normAutofit/>
              </a:bodyPr>
              <a:p>
                <a:pPr algn="ctr">
                  <a:lnSpc>
                    <a:spcPct val="120000"/>
                  </a:lnSpc>
                </a:pPr>
                <a:endParaRPr lang="en-US" altLang="zh-CN" sz="2000" b="1" spc="300" dirty="0">
                  <a:solidFill>
                    <a:srgbClr val="FA855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8" name="矩形 7"/>
              <p:cNvSpPr/>
              <p:nvPr>
                <p:custDataLst>
                  <p:tags r:id="rId6"/>
                </p:custDataLst>
              </p:nvPr>
            </p:nvSpPr>
            <p:spPr>
              <a:xfrm>
                <a:off x="15437" y="2811"/>
                <a:ext cx="3516" cy="2018"/>
              </a:xfrm>
              <a:prstGeom prst="rect">
                <a:avLst/>
              </a:prstGeom>
              <a:solidFill>
                <a:schemeClr val="accent1"/>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p>
                <a:pPr marL="171450" indent="-1714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全量同步</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增量同步</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单向同步</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双向同步</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目录同步</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批量加载</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任意多边形 10"/>
              <p:cNvSpPr/>
              <p:nvPr>
                <p:custDataLst>
                  <p:tags r:id="rId7"/>
                </p:custDataLst>
              </p:nvPr>
            </p:nvSpPr>
            <p:spPr>
              <a:xfrm>
                <a:off x="6493" y="5584"/>
                <a:ext cx="3735" cy="2937"/>
              </a:xfrm>
              <a:custGeom>
                <a:avLst/>
                <a:gdLst>
                  <a:gd name="connsiteX0" fmla="*/ 2809648 w 2917172"/>
                  <a:gd name="connsiteY0" fmla="*/ 458124 h 2293671"/>
                  <a:gd name="connsiteX1" fmla="*/ 2781501 w 2917172"/>
                  <a:gd name="connsiteY1" fmla="*/ 486271 h 2293671"/>
                  <a:gd name="connsiteX2" fmla="*/ 2809648 w 2917172"/>
                  <a:gd name="connsiteY2" fmla="*/ 514418 h 2293671"/>
                  <a:gd name="connsiteX3" fmla="*/ 2837795 w 2917172"/>
                  <a:gd name="connsiteY3" fmla="*/ 486271 h 2293671"/>
                  <a:gd name="connsiteX4" fmla="*/ 2809648 w 2917172"/>
                  <a:gd name="connsiteY4" fmla="*/ 458124 h 2293671"/>
                  <a:gd name="connsiteX5" fmla="*/ 2697060 w 2917172"/>
                  <a:gd name="connsiteY5" fmla="*/ 458124 h 2293671"/>
                  <a:gd name="connsiteX6" fmla="*/ 2668913 w 2917172"/>
                  <a:gd name="connsiteY6" fmla="*/ 486271 h 2293671"/>
                  <a:gd name="connsiteX7" fmla="*/ 2697060 w 2917172"/>
                  <a:gd name="connsiteY7" fmla="*/ 514418 h 2293671"/>
                  <a:gd name="connsiteX8" fmla="*/ 2725207 w 2917172"/>
                  <a:gd name="connsiteY8" fmla="*/ 486271 h 2293671"/>
                  <a:gd name="connsiteX9" fmla="*/ 2697060 w 2917172"/>
                  <a:gd name="connsiteY9" fmla="*/ 458124 h 2293671"/>
                  <a:gd name="connsiteX10" fmla="*/ 2584471 w 2917172"/>
                  <a:gd name="connsiteY10" fmla="*/ 458124 h 2293671"/>
                  <a:gd name="connsiteX11" fmla="*/ 2556324 w 2917172"/>
                  <a:gd name="connsiteY11" fmla="*/ 486271 h 2293671"/>
                  <a:gd name="connsiteX12" fmla="*/ 2584471 w 2917172"/>
                  <a:gd name="connsiteY12" fmla="*/ 514418 h 2293671"/>
                  <a:gd name="connsiteX13" fmla="*/ 2612618 w 2917172"/>
                  <a:gd name="connsiteY13" fmla="*/ 486271 h 2293671"/>
                  <a:gd name="connsiteX14" fmla="*/ 2584471 w 2917172"/>
                  <a:gd name="connsiteY14" fmla="*/ 458124 h 2293671"/>
                  <a:gd name="connsiteX15" fmla="*/ 2471883 w 2917172"/>
                  <a:gd name="connsiteY15" fmla="*/ 458124 h 2293671"/>
                  <a:gd name="connsiteX16" fmla="*/ 2443736 w 2917172"/>
                  <a:gd name="connsiteY16" fmla="*/ 486271 h 2293671"/>
                  <a:gd name="connsiteX17" fmla="*/ 2471883 w 2917172"/>
                  <a:gd name="connsiteY17" fmla="*/ 514418 h 2293671"/>
                  <a:gd name="connsiteX18" fmla="*/ 2500029 w 2917172"/>
                  <a:gd name="connsiteY18" fmla="*/ 486271 h 2293671"/>
                  <a:gd name="connsiteX19" fmla="*/ 2471883 w 2917172"/>
                  <a:gd name="connsiteY19" fmla="*/ 458124 h 2293671"/>
                  <a:gd name="connsiteX20" fmla="*/ 2359294 w 2917172"/>
                  <a:gd name="connsiteY20" fmla="*/ 458124 h 2293671"/>
                  <a:gd name="connsiteX21" fmla="*/ 2331147 w 2917172"/>
                  <a:gd name="connsiteY21" fmla="*/ 486271 h 2293671"/>
                  <a:gd name="connsiteX22" fmla="*/ 2359294 w 2917172"/>
                  <a:gd name="connsiteY22" fmla="*/ 514418 h 2293671"/>
                  <a:gd name="connsiteX23" fmla="*/ 2387441 w 2917172"/>
                  <a:gd name="connsiteY23" fmla="*/ 486271 h 2293671"/>
                  <a:gd name="connsiteX24" fmla="*/ 2359294 w 2917172"/>
                  <a:gd name="connsiteY24" fmla="*/ 458124 h 2293671"/>
                  <a:gd name="connsiteX25" fmla="*/ 2246705 w 2917172"/>
                  <a:gd name="connsiteY25" fmla="*/ 458124 h 2293671"/>
                  <a:gd name="connsiteX26" fmla="*/ 2218559 w 2917172"/>
                  <a:gd name="connsiteY26" fmla="*/ 486271 h 2293671"/>
                  <a:gd name="connsiteX27" fmla="*/ 2246705 w 2917172"/>
                  <a:gd name="connsiteY27" fmla="*/ 514418 h 2293671"/>
                  <a:gd name="connsiteX28" fmla="*/ 2274852 w 2917172"/>
                  <a:gd name="connsiteY28" fmla="*/ 486271 h 2293671"/>
                  <a:gd name="connsiteX29" fmla="*/ 2246705 w 2917172"/>
                  <a:gd name="connsiteY29" fmla="*/ 458124 h 2293671"/>
                  <a:gd name="connsiteX30" fmla="*/ 2134117 w 2917172"/>
                  <a:gd name="connsiteY30" fmla="*/ 458124 h 2293671"/>
                  <a:gd name="connsiteX31" fmla="*/ 2105970 w 2917172"/>
                  <a:gd name="connsiteY31" fmla="*/ 486271 h 2293671"/>
                  <a:gd name="connsiteX32" fmla="*/ 2134117 w 2917172"/>
                  <a:gd name="connsiteY32" fmla="*/ 514418 h 2293671"/>
                  <a:gd name="connsiteX33" fmla="*/ 2162264 w 2917172"/>
                  <a:gd name="connsiteY33" fmla="*/ 486271 h 2293671"/>
                  <a:gd name="connsiteX34" fmla="*/ 2134117 w 2917172"/>
                  <a:gd name="connsiteY34" fmla="*/ 458124 h 2293671"/>
                  <a:gd name="connsiteX35" fmla="*/ 2021528 w 2917172"/>
                  <a:gd name="connsiteY35" fmla="*/ 458124 h 2293671"/>
                  <a:gd name="connsiteX36" fmla="*/ 1993382 w 2917172"/>
                  <a:gd name="connsiteY36" fmla="*/ 486271 h 2293671"/>
                  <a:gd name="connsiteX37" fmla="*/ 2021528 w 2917172"/>
                  <a:gd name="connsiteY37" fmla="*/ 514418 h 2293671"/>
                  <a:gd name="connsiteX38" fmla="*/ 2049675 w 2917172"/>
                  <a:gd name="connsiteY38" fmla="*/ 486271 h 2293671"/>
                  <a:gd name="connsiteX39" fmla="*/ 2021528 w 2917172"/>
                  <a:gd name="connsiteY39" fmla="*/ 458124 h 2293671"/>
                  <a:gd name="connsiteX40" fmla="*/ 1908940 w 2917172"/>
                  <a:gd name="connsiteY40" fmla="*/ 458124 h 2293671"/>
                  <a:gd name="connsiteX41" fmla="*/ 1880793 w 2917172"/>
                  <a:gd name="connsiteY41" fmla="*/ 486271 h 2293671"/>
                  <a:gd name="connsiteX42" fmla="*/ 1908940 w 2917172"/>
                  <a:gd name="connsiteY42" fmla="*/ 514418 h 2293671"/>
                  <a:gd name="connsiteX43" fmla="*/ 1937087 w 2917172"/>
                  <a:gd name="connsiteY43" fmla="*/ 486271 h 2293671"/>
                  <a:gd name="connsiteX44" fmla="*/ 1908940 w 2917172"/>
                  <a:gd name="connsiteY44" fmla="*/ 458124 h 2293671"/>
                  <a:gd name="connsiteX45" fmla="*/ 1796351 w 2917172"/>
                  <a:gd name="connsiteY45" fmla="*/ 458124 h 2293671"/>
                  <a:gd name="connsiteX46" fmla="*/ 1768204 w 2917172"/>
                  <a:gd name="connsiteY46" fmla="*/ 486271 h 2293671"/>
                  <a:gd name="connsiteX47" fmla="*/ 1796351 w 2917172"/>
                  <a:gd name="connsiteY47" fmla="*/ 514418 h 2293671"/>
                  <a:gd name="connsiteX48" fmla="*/ 1824498 w 2917172"/>
                  <a:gd name="connsiteY48" fmla="*/ 486271 h 2293671"/>
                  <a:gd name="connsiteX49" fmla="*/ 1796351 w 2917172"/>
                  <a:gd name="connsiteY49" fmla="*/ 458124 h 2293671"/>
                  <a:gd name="connsiteX50" fmla="*/ 1683763 w 2917172"/>
                  <a:gd name="connsiteY50" fmla="*/ 458124 h 2293671"/>
                  <a:gd name="connsiteX51" fmla="*/ 1655616 w 2917172"/>
                  <a:gd name="connsiteY51" fmla="*/ 486271 h 2293671"/>
                  <a:gd name="connsiteX52" fmla="*/ 1683763 w 2917172"/>
                  <a:gd name="connsiteY52" fmla="*/ 514418 h 2293671"/>
                  <a:gd name="connsiteX53" fmla="*/ 1711910 w 2917172"/>
                  <a:gd name="connsiteY53" fmla="*/ 486271 h 2293671"/>
                  <a:gd name="connsiteX54" fmla="*/ 1683763 w 2917172"/>
                  <a:gd name="connsiteY54" fmla="*/ 458124 h 2293671"/>
                  <a:gd name="connsiteX55" fmla="*/ 1571174 w 2917172"/>
                  <a:gd name="connsiteY55" fmla="*/ 458124 h 2293671"/>
                  <a:gd name="connsiteX56" fmla="*/ 1543027 w 2917172"/>
                  <a:gd name="connsiteY56" fmla="*/ 486271 h 2293671"/>
                  <a:gd name="connsiteX57" fmla="*/ 1571174 w 2917172"/>
                  <a:gd name="connsiteY57" fmla="*/ 514418 h 2293671"/>
                  <a:gd name="connsiteX58" fmla="*/ 1599321 w 2917172"/>
                  <a:gd name="connsiteY58" fmla="*/ 486271 h 2293671"/>
                  <a:gd name="connsiteX59" fmla="*/ 1571174 w 2917172"/>
                  <a:gd name="connsiteY59" fmla="*/ 458124 h 2293671"/>
                  <a:gd name="connsiteX60" fmla="*/ 1458586 w 2917172"/>
                  <a:gd name="connsiteY60" fmla="*/ 458124 h 2293671"/>
                  <a:gd name="connsiteX61" fmla="*/ 1430439 w 2917172"/>
                  <a:gd name="connsiteY61" fmla="*/ 486271 h 2293671"/>
                  <a:gd name="connsiteX62" fmla="*/ 1458586 w 2917172"/>
                  <a:gd name="connsiteY62" fmla="*/ 514418 h 2293671"/>
                  <a:gd name="connsiteX63" fmla="*/ 1486733 w 2917172"/>
                  <a:gd name="connsiteY63" fmla="*/ 486271 h 2293671"/>
                  <a:gd name="connsiteX64" fmla="*/ 1458586 w 2917172"/>
                  <a:gd name="connsiteY64" fmla="*/ 458124 h 2293671"/>
                  <a:gd name="connsiteX65" fmla="*/ 1345997 w 2917172"/>
                  <a:gd name="connsiteY65" fmla="*/ 458124 h 2293671"/>
                  <a:gd name="connsiteX66" fmla="*/ 1317850 w 2917172"/>
                  <a:gd name="connsiteY66" fmla="*/ 486271 h 2293671"/>
                  <a:gd name="connsiteX67" fmla="*/ 1345997 w 2917172"/>
                  <a:gd name="connsiteY67" fmla="*/ 514418 h 2293671"/>
                  <a:gd name="connsiteX68" fmla="*/ 1374144 w 2917172"/>
                  <a:gd name="connsiteY68" fmla="*/ 486271 h 2293671"/>
                  <a:gd name="connsiteX69" fmla="*/ 1345997 w 2917172"/>
                  <a:gd name="connsiteY69" fmla="*/ 458124 h 2293671"/>
                  <a:gd name="connsiteX70" fmla="*/ 1233409 w 2917172"/>
                  <a:gd name="connsiteY70" fmla="*/ 458124 h 2293671"/>
                  <a:gd name="connsiteX71" fmla="*/ 1205262 w 2917172"/>
                  <a:gd name="connsiteY71" fmla="*/ 486271 h 2293671"/>
                  <a:gd name="connsiteX72" fmla="*/ 1233409 w 2917172"/>
                  <a:gd name="connsiteY72" fmla="*/ 514418 h 2293671"/>
                  <a:gd name="connsiteX73" fmla="*/ 1261556 w 2917172"/>
                  <a:gd name="connsiteY73" fmla="*/ 486271 h 2293671"/>
                  <a:gd name="connsiteX74" fmla="*/ 1233409 w 2917172"/>
                  <a:gd name="connsiteY74" fmla="*/ 458124 h 2293671"/>
                  <a:gd name="connsiteX75" fmla="*/ 1120820 w 2917172"/>
                  <a:gd name="connsiteY75" fmla="*/ 458124 h 2293671"/>
                  <a:gd name="connsiteX76" fmla="*/ 1092673 w 2917172"/>
                  <a:gd name="connsiteY76" fmla="*/ 486271 h 2293671"/>
                  <a:gd name="connsiteX77" fmla="*/ 1120820 w 2917172"/>
                  <a:gd name="connsiteY77" fmla="*/ 514418 h 2293671"/>
                  <a:gd name="connsiteX78" fmla="*/ 1148967 w 2917172"/>
                  <a:gd name="connsiteY78" fmla="*/ 486271 h 2293671"/>
                  <a:gd name="connsiteX79" fmla="*/ 1120820 w 2917172"/>
                  <a:gd name="connsiteY79" fmla="*/ 458124 h 2293671"/>
                  <a:gd name="connsiteX80" fmla="*/ 1008232 w 2917172"/>
                  <a:gd name="connsiteY80" fmla="*/ 458124 h 2293671"/>
                  <a:gd name="connsiteX81" fmla="*/ 980085 w 2917172"/>
                  <a:gd name="connsiteY81" fmla="*/ 486271 h 2293671"/>
                  <a:gd name="connsiteX82" fmla="*/ 1008232 w 2917172"/>
                  <a:gd name="connsiteY82" fmla="*/ 514418 h 2293671"/>
                  <a:gd name="connsiteX83" fmla="*/ 1036379 w 2917172"/>
                  <a:gd name="connsiteY83" fmla="*/ 486271 h 2293671"/>
                  <a:gd name="connsiteX84" fmla="*/ 1008232 w 2917172"/>
                  <a:gd name="connsiteY84" fmla="*/ 458124 h 2293671"/>
                  <a:gd name="connsiteX85" fmla="*/ 895643 w 2917172"/>
                  <a:gd name="connsiteY85" fmla="*/ 458124 h 2293671"/>
                  <a:gd name="connsiteX86" fmla="*/ 867496 w 2917172"/>
                  <a:gd name="connsiteY86" fmla="*/ 486271 h 2293671"/>
                  <a:gd name="connsiteX87" fmla="*/ 895643 w 2917172"/>
                  <a:gd name="connsiteY87" fmla="*/ 514418 h 2293671"/>
                  <a:gd name="connsiteX88" fmla="*/ 923790 w 2917172"/>
                  <a:gd name="connsiteY88" fmla="*/ 486271 h 2293671"/>
                  <a:gd name="connsiteX89" fmla="*/ 895643 w 2917172"/>
                  <a:gd name="connsiteY89" fmla="*/ 458124 h 2293671"/>
                  <a:gd name="connsiteX90" fmla="*/ 783055 w 2917172"/>
                  <a:gd name="connsiteY90" fmla="*/ 458124 h 2293671"/>
                  <a:gd name="connsiteX91" fmla="*/ 754908 w 2917172"/>
                  <a:gd name="connsiteY91" fmla="*/ 486271 h 2293671"/>
                  <a:gd name="connsiteX92" fmla="*/ 783055 w 2917172"/>
                  <a:gd name="connsiteY92" fmla="*/ 514418 h 2293671"/>
                  <a:gd name="connsiteX93" fmla="*/ 811202 w 2917172"/>
                  <a:gd name="connsiteY93" fmla="*/ 486271 h 2293671"/>
                  <a:gd name="connsiteX94" fmla="*/ 783055 w 2917172"/>
                  <a:gd name="connsiteY94" fmla="*/ 458124 h 2293671"/>
                  <a:gd name="connsiteX95" fmla="*/ 670467 w 2917172"/>
                  <a:gd name="connsiteY95" fmla="*/ 458124 h 2293671"/>
                  <a:gd name="connsiteX96" fmla="*/ 642320 w 2917172"/>
                  <a:gd name="connsiteY96" fmla="*/ 486271 h 2293671"/>
                  <a:gd name="connsiteX97" fmla="*/ 670467 w 2917172"/>
                  <a:gd name="connsiteY97" fmla="*/ 514418 h 2293671"/>
                  <a:gd name="connsiteX98" fmla="*/ 698614 w 2917172"/>
                  <a:gd name="connsiteY98" fmla="*/ 486271 h 2293671"/>
                  <a:gd name="connsiteX99" fmla="*/ 670467 w 2917172"/>
                  <a:gd name="connsiteY99" fmla="*/ 458124 h 2293671"/>
                  <a:gd name="connsiteX100" fmla="*/ 557878 w 2917172"/>
                  <a:gd name="connsiteY100" fmla="*/ 458124 h 2293671"/>
                  <a:gd name="connsiteX101" fmla="*/ 529732 w 2917172"/>
                  <a:gd name="connsiteY101" fmla="*/ 486271 h 2293671"/>
                  <a:gd name="connsiteX102" fmla="*/ 557878 w 2917172"/>
                  <a:gd name="connsiteY102" fmla="*/ 514418 h 2293671"/>
                  <a:gd name="connsiteX103" fmla="*/ 586025 w 2917172"/>
                  <a:gd name="connsiteY103" fmla="*/ 486271 h 2293671"/>
                  <a:gd name="connsiteX104" fmla="*/ 557878 w 2917172"/>
                  <a:gd name="connsiteY104" fmla="*/ 458124 h 2293671"/>
                  <a:gd name="connsiteX105" fmla="*/ 445290 w 2917172"/>
                  <a:gd name="connsiteY105" fmla="*/ 458124 h 2293671"/>
                  <a:gd name="connsiteX106" fmla="*/ 417143 w 2917172"/>
                  <a:gd name="connsiteY106" fmla="*/ 486271 h 2293671"/>
                  <a:gd name="connsiteX107" fmla="*/ 445290 w 2917172"/>
                  <a:gd name="connsiteY107" fmla="*/ 514418 h 2293671"/>
                  <a:gd name="connsiteX108" fmla="*/ 473437 w 2917172"/>
                  <a:gd name="connsiteY108" fmla="*/ 486271 h 2293671"/>
                  <a:gd name="connsiteX109" fmla="*/ 445290 w 2917172"/>
                  <a:gd name="connsiteY109" fmla="*/ 458124 h 2293671"/>
                  <a:gd name="connsiteX110" fmla="*/ 332701 w 2917172"/>
                  <a:gd name="connsiteY110" fmla="*/ 458124 h 2293671"/>
                  <a:gd name="connsiteX111" fmla="*/ 304554 w 2917172"/>
                  <a:gd name="connsiteY111" fmla="*/ 486271 h 2293671"/>
                  <a:gd name="connsiteX112" fmla="*/ 332701 w 2917172"/>
                  <a:gd name="connsiteY112" fmla="*/ 514418 h 2293671"/>
                  <a:gd name="connsiteX113" fmla="*/ 360848 w 2917172"/>
                  <a:gd name="connsiteY113" fmla="*/ 486271 h 2293671"/>
                  <a:gd name="connsiteX114" fmla="*/ 332701 w 2917172"/>
                  <a:gd name="connsiteY114" fmla="*/ 458124 h 2293671"/>
                  <a:gd name="connsiteX115" fmla="*/ 220113 w 2917172"/>
                  <a:gd name="connsiteY115" fmla="*/ 458124 h 2293671"/>
                  <a:gd name="connsiteX116" fmla="*/ 191966 w 2917172"/>
                  <a:gd name="connsiteY116" fmla="*/ 486271 h 2293671"/>
                  <a:gd name="connsiteX117" fmla="*/ 220113 w 2917172"/>
                  <a:gd name="connsiteY117" fmla="*/ 514418 h 2293671"/>
                  <a:gd name="connsiteX118" fmla="*/ 248260 w 2917172"/>
                  <a:gd name="connsiteY118" fmla="*/ 486271 h 2293671"/>
                  <a:gd name="connsiteX119" fmla="*/ 220113 w 2917172"/>
                  <a:gd name="connsiteY119" fmla="*/ 458124 h 2293671"/>
                  <a:gd name="connsiteX120" fmla="*/ 107525 w 2917172"/>
                  <a:gd name="connsiteY120" fmla="*/ 458124 h 2293671"/>
                  <a:gd name="connsiteX121" fmla="*/ 79378 w 2917172"/>
                  <a:gd name="connsiteY121" fmla="*/ 486271 h 2293671"/>
                  <a:gd name="connsiteX122" fmla="*/ 107525 w 2917172"/>
                  <a:gd name="connsiteY122" fmla="*/ 514418 h 2293671"/>
                  <a:gd name="connsiteX123" fmla="*/ 135672 w 2917172"/>
                  <a:gd name="connsiteY123" fmla="*/ 486271 h 2293671"/>
                  <a:gd name="connsiteX124" fmla="*/ 107525 w 2917172"/>
                  <a:gd name="connsiteY124" fmla="*/ 458124 h 2293671"/>
                  <a:gd name="connsiteX125" fmla="*/ 0 w 2917172"/>
                  <a:gd name="connsiteY125" fmla="*/ 0 h 2293671"/>
                  <a:gd name="connsiteX126" fmla="*/ 2916000 w 2917172"/>
                  <a:gd name="connsiteY126" fmla="*/ 0 h 2293671"/>
                  <a:gd name="connsiteX127" fmla="*/ 2916000 w 2917172"/>
                  <a:gd name="connsiteY127" fmla="*/ 142874 h 2293671"/>
                  <a:gd name="connsiteX128" fmla="*/ 2917172 w 2917172"/>
                  <a:gd name="connsiteY128" fmla="*/ 142874 h 2293671"/>
                  <a:gd name="connsiteX129" fmla="*/ 2917172 w 2917172"/>
                  <a:gd name="connsiteY129" fmla="*/ 244204 h 2293671"/>
                  <a:gd name="connsiteX130" fmla="*/ 2917172 w 2917172"/>
                  <a:gd name="connsiteY130" fmla="*/ 304439 h 2293671"/>
                  <a:gd name="connsiteX131" fmla="*/ 2917172 w 2917172"/>
                  <a:gd name="connsiteY131" fmla="*/ 460222 h 2293671"/>
                  <a:gd name="connsiteX132" fmla="*/ 2902334 w 2917172"/>
                  <a:gd name="connsiteY132" fmla="*/ 466368 h 2293671"/>
                  <a:gd name="connsiteX133" fmla="*/ 2894090 w 2917172"/>
                  <a:gd name="connsiteY133" fmla="*/ 486271 h 2293671"/>
                  <a:gd name="connsiteX134" fmla="*/ 2902334 w 2917172"/>
                  <a:gd name="connsiteY134" fmla="*/ 506174 h 2293671"/>
                  <a:gd name="connsiteX135" fmla="*/ 2917172 w 2917172"/>
                  <a:gd name="connsiteY135" fmla="*/ 512321 h 2293671"/>
                  <a:gd name="connsiteX136" fmla="*/ 2917172 w 2917172"/>
                  <a:gd name="connsiteY136" fmla="*/ 2246668 h 2293671"/>
                  <a:gd name="connsiteX137" fmla="*/ 2905193 w 2917172"/>
                  <a:gd name="connsiteY137" fmla="*/ 2249087 h 2293671"/>
                  <a:gd name="connsiteX138" fmla="*/ 2876883 w 2917172"/>
                  <a:gd name="connsiteY138" fmla="*/ 2277398 h 2293671"/>
                  <a:gd name="connsiteX139" fmla="*/ 2873597 w 2917172"/>
                  <a:gd name="connsiteY139" fmla="*/ 2293671 h 2293671"/>
                  <a:gd name="connsiteX140" fmla="*/ 2824605 w 2917172"/>
                  <a:gd name="connsiteY140" fmla="*/ 2293671 h 2293671"/>
                  <a:gd name="connsiteX141" fmla="*/ 2821320 w 2917172"/>
                  <a:gd name="connsiteY141" fmla="*/ 2277398 h 2293671"/>
                  <a:gd name="connsiteX142" fmla="*/ 2772302 w 2917172"/>
                  <a:gd name="connsiteY142" fmla="*/ 2244906 h 2293671"/>
                  <a:gd name="connsiteX143" fmla="*/ 2723284 w 2917172"/>
                  <a:gd name="connsiteY143" fmla="*/ 2277398 h 2293671"/>
                  <a:gd name="connsiteX144" fmla="*/ 2719998 w 2917172"/>
                  <a:gd name="connsiteY144" fmla="*/ 2293671 h 2293671"/>
                  <a:gd name="connsiteX145" fmla="*/ 2671010 w 2917172"/>
                  <a:gd name="connsiteY145" fmla="*/ 2293671 h 2293671"/>
                  <a:gd name="connsiteX146" fmla="*/ 2667725 w 2917172"/>
                  <a:gd name="connsiteY146" fmla="*/ 2277398 h 2293671"/>
                  <a:gd name="connsiteX147" fmla="*/ 2618707 w 2917172"/>
                  <a:gd name="connsiteY147" fmla="*/ 2244906 h 2293671"/>
                  <a:gd name="connsiteX148" fmla="*/ 2569690 w 2917172"/>
                  <a:gd name="connsiteY148" fmla="*/ 2277398 h 2293671"/>
                  <a:gd name="connsiteX149" fmla="*/ 2566404 w 2917172"/>
                  <a:gd name="connsiteY149" fmla="*/ 2293671 h 2293671"/>
                  <a:gd name="connsiteX150" fmla="*/ 2517416 w 2917172"/>
                  <a:gd name="connsiteY150" fmla="*/ 2293671 h 2293671"/>
                  <a:gd name="connsiteX151" fmla="*/ 2514131 w 2917172"/>
                  <a:gd name="connsiteY151" fmla="*/ 2277398 h 2293671"/>
                  <a:gd name="connsiteX152" fmla="*/ 2465113 w 2917172"/>
                  <a:gd name="connsiteY152" fmla="*/ 2244906 h 2293671"/>
                  <a:gd name="connsiteX153" fmla="*/ 2416095 w 2917172"/>
                  <a:gd name="connsiteY153" fmla="*/ 2277398 h 2293671"/>
                  <a:gd name="connsiteX154" fmla="*/ 2412810 w 2917172"/>
                  <a:gd name="connsiteY154" fmla="*/ 2293671 h 2293671"/>
                  <a:gd name="connsiteX155" fmla="*/ 2363821 w 2917172"/>
                  <a:gd name="connsiteY155" fmla="*/ 2293671 h 2293671"/>
                  <a:gd name="connsiteX156" fmla="*/ 2360536 w 2917172"/>
                  <a:gd name="connsiteY156" fmla="*/ 2277398 h 2293671"/>
                  <a:gd name="connsiteX157" fmla="*/ 2311518 w 2917172"/>
                  <a:gd name="connsiteY157" fmla="*/ 2244906 h 2293671"/>
                  <a:gd name="connsiteX158" fmla="*/ 2262501 w 2917172"/>
                  <a:gd name="connsiteY158" fmla="*/ 2277398 h 2293671"/>
                  <a:gd name="connsiteX159" fmla="*/ 2259215 w 2917172"/>
                  <a:gd name="connsiteY159" fmla="*/ 2293671 h 2293671"/>
                  <a:gd name="connsiteX160" fmla="*/ 2210227 w 2917172"/>
                  <a:gd name="connsiteY160" fmla="*/ 2293671 h 2293671"/>
                  <a:gd name="connsiteX161" fmla="*/ 2206941 w 2917172"/>
                  <a:gd name="connsiteY161" fmla="*/ 2277398 h 2293671"/>
                  <a:gd name="connsiteX162" fmla="*/ 2157923 w 2917172"/>
                  <a:gd name="connsiteY162" fmla="*/ 2244906 h 2293671"/>
                  <a:gd name="connsiteX163" fmla="*/ 2108906 w 2917172"/>
                  <a:gd name="connsiteY163" fmla="*/ 2277398 h 2293671"/>
                  <a:gd name="connsiteX164" fmla="*/ 2105620 w 2917172"/>
                  <a:gd name="connsiteY164" fmla="*/ 2293671 h 2293671"/>
                  <a:gd name="connsiteX165" fmla="*/ 2056632 w 2917172"/>
                  <a:gd name="connsiteY165" fmla="*/ 2293671 h 2293671"/>
                  <a:gd name="connsiteX166" fmla="*/ 2053346 w 2917172"/>
                  <a:gd name="connsiteY166" fmla="*/ 2277398 h 2293671"/>
                  <a:gd name="connsiteX167" fmla="*/ 2004329 w 2917172"/>
                  <a:gd name="connsiteY167" fmla="*/ 2244906 h 2293671"/>
                  <a:gd name="connsiteX168" fmla="*/ 1955312 w 2917172"/>
                  <a:gd name="connsiteY168" fmla="*/ 2277398 h 2293671"/>
                  <a:gd name="connsiteX169" fmla="*/ 1952026 w 2917172"/>
                  <a:gd name="connsiteY169" fmla="*/ 2293671 h 2293671"/>
                  <a:gd name="connsiteX170" fmla="*/ 1903038 w 2917172"/>
                  <a:gd name="connsiteY170" fmla="*/ 2293671 h 2293671"/>
                  <a:gd name="connsiteX171" fmla="*/ 1899752 w 2917172"/>
                  <a:gd name="connsiteY171" fmla="*/ 2277398 h 2293671"/>
                  <a:gd name="connsiteX172" fmla="*/ 1850734 w 2917172"/>
                  <a:gd name="connsiteY172" fmla="*/ 2244906 h 2293671"/>
                  <a:gd name="connsiteX173" fmla="*/ 1801717 w 2917172"/>
                  <a:gd name="connsiteY173" fmla="*/ 2277398 h 2293671"/>
                  <a:gd name="connsiteX174" fmla="*/ 1798431 w 2917172"/>
                  <a:gd name="connsiteY174" fmla="*/ 2293671 h 2293671"/>
                  <a:gd name="connsiteX175" fmla="*/ 1749443 w 2917172"/>
                  <a:gd name="connsiteY175" fmla="*/ 2293671 h 2293671"/>
                  <a:gd name="connsiteX176" fmla="*/ 1746158 w 2917172"/>
                  <a:gd name="connsiteY176" fmla="*/ 2277398 h 2293671"/>
                  <a:gd name="connsiteX177" fmla="*/ 1697140 w 2917172"/>
                  <a:gd name="connsiteY177" fmla="*/ 2244906 h 2293671"/>
                  <a:gd name="connsiteX178" fmla="*/ 1648123 w 2917172"/>
                  <a:gd name="connsiteY178" fmla="*/ 2277398 h 2293671"/>
                  <a:gd name="connsiteX179" fmla="*/ 1644837 w 2917172"/>
                  <a:gd name="connsiteY179" fmla="*/ 2293671 h 2293671"/>
                  <a:gd name="connsiteX180" fmla="*/ 1595849 w 2917172"/>
                  <a:gd name="connsiteY180" fmla="*/ 2293671 h 2293671"/>
                  <a:gd name="connsiteX181" fmla="*/ 1592563 w 2917172"/>
                  <a:gd name="connsiteY181" fmla="*/ 2277398 h 2293671"/>
                  <a:gd name="connsiteX182" fmla="*/ 1543545 w 2917172"/>
                  <a:gd name="connsiteY182" fmla="*/ 2244906 h 2293671"/>
                  <a:gd name="connsiteX183" fmla="*/ 1494528 w 2917172"/>
                  <a:gd name="connsiteY183" fmla="*/ 2277398 h 2293671"/>
                  <a:gd name="connsiteX184" fmla="*/ 1491242 w 2917172"/>
                  <a:gd name="connsiteY184" fmla="*/ 2293671 h 2293671"/>
                  <a:gd name="connsiteX185" fmla="*/ 1442254 w 2917172"/>
                  <a:gd name="connsiteY185" fmla="*/ 2293671 h 2293671"/>
                  <a:gd name="connsiteX186" fmla="*/ 1438969 w 2917172"/>
                  <a:gd name="connsiteY186" fmla="*/ 2277398 h 2293671"/>
                  <a:gd name="connsiteX187" fmla="*/ 1389951 w 2917172"/>
                  <a:gd name="connsiteY187" fmla="*/ 2244906 h 2293671"/>
                  <a:gd name="connsiteX188" fmla="*/ 1340933 w 2917172"/>
                  <a:gd name="connsiteY188" fmla="*/ 2277398 h 2293671"/>
                  <a:gd name="connsiteX189" fmla="*/ 1337648 w 2917172"/>
                  <a:gd name="connsiteY189" fmla="*/ 2293671 h 2293671"/>
                  <a:gd name="connsiteX190" fmla="*/ 1288659 w 2917172"/>
                  <a:gd name="connsiteY190" fmla="*/ 2293671 h 2293671"/>
                  <a:gd name="connsiteX191" fmla="*/ 1285374 w 2917172"/>
                  <a:gd name="connsiteY191" fmla="*/ 2277398 h 2293671"/>
                  <a:gd name="connsiteX192" fmla="*/ 1236356 w 2917172"/>
                  <a:gd name="connsiteY192" fmla="*/ 2244906 h 2293671"/>
                  <a:gd name="connsiteX193" fmla="*/ 1187339 w 2917172"/>
                  <a:gd name="connsiteY193" fmla="*/ 2277398 h 2293671"/>
                  <a:gd name="connsiteX194" fmla="*/ 1184053 w 2917172"/>
                  <a:gd name="connsiteY194" fmla="*/ 2293671 h 2293671"/>
                  <a:gd name="connsiteX195" fmla="*/ 1135065 w 2917172"/>
                  <a:gd name="connsiteY195" fmla="*/ 2293671 h 2293671"/>
                  <a:gd name="connsiteX196" fmla="*/ 1131780 w 2917172"/>
                  <a:gd name="connsiteY196" fmla="*/ 2277398 h 2293671"/>
                  <a:gd name="connsiteX197" fmla="*/ 1082762 w 2917172"/>
                  <a:gd name="connsiteY197" fmla="*/ 2244906 h 2293671"/>
                  <a:gd name="connsiteX198" fmla="*/ 1033744 w 2917172"/>
                  <a:gd name="connsiteY198" fmla="*/ 2277398 h 2293671"/>
                  <a:gd name="connsiteX199" fmla="*/ 1030458 w 2917172"/>
                  <a:gd name="connsiteY199" fmla="*/ 2293671 h 2293671"/>
                  <a:gd name="connsiteX200" fmla="*/ 981470 w 2917172"/>
                  <a:gd name="connsiteY200" fmla="*/ 2293671 h 2293671"/>
                  <a:gd name="connsiteX201" fmla="*/ 978185 w 2917172"/>
                  <a:gd name="connsiteY201" fmla="*/ 2277398 h 2293671"/>
                  <a:gd name="connsiteX202" fmla="*/ 929167 w 2917172"/>
                  <a:gd name="connsiteY202" fmla="*/ 2244906 h 2293671"/>
                  <a:gd name="connsiteX203" fmla="*/ 880150 w 2917172"/>
                  <a:gd name="connsiteY203" fmla="*/ 2277398 h 2293671"/>
                  <a:gd name="connsiteX204" fmla="*/ 876864 w 2917172"/>
                  <a:gd name="connsiteY204" fmla="*/ 2293671 h 2293671"/>
                  <a:gd name="connsiteX205" fmla="*/ 827876 w 2917172"/>
                  <a:gd name="connsiteY205" fmla="*/ 2293671 h 2293671"/>
                  <a:gd name="connsiteX206" fmla="*/ 824591 w 2917172"/>
                  <a:gd name="connsiteY206" fmla="*/ 2277398 h 2293671"/>
                  <a:gd name="connsiteX207" fmla="*/ 775573 w 2917172"/>
                  <a:gd name="connsiteY207" fmla="*/ 2244906 h 2293671"/>
                  <a:gd name="connsiteX208" fmla="*/ 726556 w 2917172"/>
                  <a:gd name="connsiteY208" fmla="*/ 2277398 h 2293671"/>
                  <a:gd name="connsiteX209" fmla="*/ 723270 w 2917172"/>
                  <a:gd name="connsiteY209" fmla="*/ 2293671 h 2293671"/>
                  <a:gd name="connsiteX210" fmla="*/ 674282 w 2917172"/>
                  <a:gd name="connsiteY210" fmla="*/ 2293671 h 2293671"/>
                  <a:gd name="connsiteX211" fmla="*/ 670997 w 2917172"/>
                  <a:gd name="connsiteY211" fmla="*/ 2277398 h 2293671"/>
                  <a:gd name="connsiteX212" fmla="*/ 621979 w 2917172"/>
                  <a:gd name="connsiteY212" fmla="*/ 2244906 h 2293671"/>
                  <a:gd name="connsiteX213" fmla="*/ 572961 w 2917172"/>
                  <a:gd name="connsiteY213" fmla="*/ 2277398 h 2293671"/>
                  <a:gd name="connsiteX214" fmla="*/ 569675 w 2917172"/>
                  <a:gd name="connsiteY214" fmla="*/ 2293671 h 2293671"/>
                  <a:gd name="connsiteX215" fmla="*/ 520687 w 2917172"/>
                  <a:gd name="connsiteY215" fmla="*/ 2293671 h 2293671"/>
                  <a:gd name="connsiteX216" fmla="*/ 517401 w 2917172"/>
                  <a:gd name="connsiteY216" fmla="*/ 2277398 h 2293671"/>
                  <a:gd name="connsiteX217" fmla="*/ 468384 w 2917172"/>
                  <a:gd name="connsiteY217" fmla="*/ 2244906 h 2293671"/>
                  <a:gd name="connsiteX218" fmla="*/ 419367 w 2917172"/>
                  <a:gd name="connsiteY218" fmla="*/ 2277398 h 2293671"/>
                  <a:gd name="connsiteX219" fmla="*/ 416081 w 2917172"/>
                  <a:gd name="connsiteY219" fmla="*/ 2293671 h 2293671"/>
                  <a:gd name="connsiteX220" fmla="*/ 367093 w 2917172"/>
                  <a:gd name="connsiteY220" fmla="*/ 2293671 h 2293671"/>
                  <a:gd name="connsiteX221" fmla="*/ 363807 w 2917172"/>
                  <a:gd name="connsiteY221" fmla="*/ 2277398 h 2293671"/>
                  <a:gd name="connsiteX222" fmla="*/ 314790 w 2917172"/>
                  <a:gd name="connsiteY222" fmla="*/ 2244906 h 2293671"/>
                  <a:gd name="connsiteX223" fmla="*/ 265772 w 2917172"/>
                  <a:gd name="connsiteY223" fmla="*/ 2277398 h 2293671"/>
                  <a:gd name="connsiteX224" fmla="*/ 262486 w 2917172"/>
                  <a:gd name="connsiteY224" fmla="*/ 2293671 h 2293671"/>
                  <a:gd name="connsiteX225" fmla="*/ 213498 w 2917172"/>
                  <a:gd name="connsiteY225" fmla="*/ 2293671 h 2293671"/>
                  <a:gd name="connsiteX226" fmla="*/ 210213 w 2917172"/>
                  <a:gd name="connsiteY226" fmla="*/ 2277398 h 2293671"/>
                  <a:gd name="connsiteX227" fmla="*/ 161196 w 2917172"/>
                  <a:gd name="connsiteY227" fmla="*/ 2244906 h 2293671"/>
                  <a:gd name="connsiteX228" fmla="*/ 112178 w 2917172"/>
                  <a:gd name="connsiteY228" fmla="*/ 2277398 h 2293671"/>
                  <a:gd name="connsiteX229" fmla="*/ 108892 w 2917172"/>
                  <a:gd name="connsiteY229" fmla="*/ 2293671 h 2293671"/>
                  <a:gd name="connsiteX230" fmla="*/ 59904 w 2917172"/>
                  <a:gd name="connsiteY230" fmla="*/ 2293671 h 2293671"/>
                  <a:gd name="connsiteX231" fmla="*/ 56618 w 2917172"/>
                  <a:gd name="connsiteY231" fmla="*/ 2277398 h 2293671"/>
                  <a:gd name="connsiteX232" fmla="*/ 7600 w 2917172"/>
                  <a:gd name="connsiteY232" fmla="*/ 2244906 h 2293671"/>
                  <a:gd name="connsiteX233" fmla="*/ 0 w 2917172"/>
                  <a:gd name="connsiteY233" fmla="*/ 2246441 h 2293671"/>
                  <a:gd name="connsiteX234" fmla="*/ 0 w 2917172"/>
                  <a:gd name="connsiteY234" fmla="*/ 512321 h 2293671"/>
                  <a:gd name="connsiteX235" fmla="*/ 14839 w 2917172"/>
                  <a:gd name="connsiteY235" fmla="*/ 506174 h 2293671"/>
                  <a:gd name="connsiteX236" fmla="*/ 23083 w 2917172"/>
                  <a:gd name="connsiteY236" fmla="*/ 486271 h 2293671"/>
                  <a:gd name="connsiteX237" fmla="*/ 14839 w 2917172"/>
                  <a:gd name="connsiteY237" fmla="*/ 466368 h 2293671"/>
                  <a:gd name="connsiteX238" fmla="*/ 0 w 2917172"/>
                  <a:gd name="connsiteY238" fmla="*/ 460222 h 2293671"/>
                  <a:gd name="connsiteX239" fmla="*/ 0 w 2917172"/>
                  <a:gd name="connsiteY239" fmla="*/ 371475 h 2293671"/>
                  <a:gd name="connsiteX240" fmla="*/ 0 w 2917172"/>
                  <a:gd name="connsiteY240" fmla="*/ 304439 h 2293671"/>
                  <a:gd name="connsiteX241" fmla="*/ 0 w 2917172"/>
                  <a:gd name="connsiteY241" fmla="*/ 244204 h 2293671"/>
                  <a:gd name="connsiteX242" fmla="*/ 0 w 2917172"/>
                  <a:gd name="connsiteY242" fmla="*/ 142874 h 229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2917172" h="2293671">
                    <a:moveTo>
                      <a:pt x="2809648" y="458124"/>
                    </a:moveTo>
                    <a:cubicBezTo>
                      <a:pt x="2794103" y="458124"/>
                      <a:pt x="2781501" y="470726"/>
                      <a:pt x="2781501" y="486271"/>
                    </a:cubicBezTo>
                    <a:cubicBezTo>
                      <a:pt x="2781501" y="501817"/>
                      <a:pt x="2794103" y="514418"/>
                      <a:pt x="2809648" y="514418"/>
                    </a:cubicBezTo>
                    <a:cubicBezTo>
                      <a:pt x="2825193" y="514418"/>
                      <a:pt x="2837795" y="501817"/>
                      <a:pt x="2837795" y="486271"/>
                    </a:cubicBezTo>
                    <a:cubicBezTo>
                      <a:pt x="2837795" y="470726"/>
                      <a:pt x="2825193" y="458124"/>
                      <a:pt x="2809648" y="458124"/>
                    </a:cubicBezTo>
                    <a:close/>
                    <a:moveTo>
                      <a:pt x="2697060" y="458124"/>
                    </a:moveTo>
                    <a:cubicBezTo>
                      <a:pt x="2681514" y="458124"/>
                      <a:pt x="2668913" y="470726"/>
                      <a:pt x="2668913" y="486271"/>
                    </a:cubicBezTo>
                    <a:cubicBezTo>
                      <a:pt x="2668913" y="501817"/>
                      <a:pt x="2681514" y="514418"/>
                      <a:pt x="2697060" y="514418"/>
                    </a:cubicBezTo>
                    <a:cubicBezTo>
                      <a:pt x="2712605" y="514418"/>
                      <a:pt x="2725207" y="501817"/>
                      <a:pt x="2725207" y="486271"/>
                    </a:cubicBezTo>
                    <a:cubicBezTo>
                      <a:pt x="2725207" y="470726"/>
                      <a:pt x="2712605" y="458124"/>
                      <a:pt x="2697060" y="458124"/>
                    </a:cubicBezTo>
                    <a:close/>
                    <a:moveTo>
                      <a:pt x="2584471" y="458124"/>
                    </a:moveTo>
                    <a:cubicBezTo>
                      <a:pt x="2568926" y="458124"/>
                      <a:pt x="2556324" y="470726"/>
                      <a:pt x="2556324" y="486271"/>
                    </a:cubicBezTo>
                    <a:cubicBezTo>
                      <a:pt x="2556324" y="501817"/>
                      <a:pt x="2568926" y="514418"/>
                      <a:pt x="2584471" y="514418"/>
                    </a:cubicBezTo>
                    <a:cubicBezTo>
                      <a:pt x="2600016" y="514418"/>
                      <a:pt x="2612618" y="501817"/>
                      <a:pt x="2612618" y="486271"/>
                    </a:cubicBezTo>
                    <a:cubicBezTo>
                      <a:pt x="2612618" y="470726"/>
                      <a:pt x="2600016" y="458124"/>
                      <a:pt x="2584471" y="458124"/>
                    </a:cubicBezTo>
                    <a:close/>
                    <a:moveTo>
                      <a:pt x="2471883" y="458124"/>
                    </a:moveTo>
                    <a:cubicBezTo>
                      <a:pt x="2456337" y="458124"/>
                      <a:pt x="2443736" y="470726"/>
                      <a:pt x="2443736" y="486271"/>
                    </a:cubicBezTo>
                    <a:cubicBezTo>
                      <a:pt x="2443736" y="501817"/>
                      <a:pt x="2456337" y="514418"/>
                      <a:pt x="2471883" y="514418"/>
                    </a:cubicBezTo>
                    <a:cubicBezTo>
                      <a:pt x="2487428" y="514418"/>
                      <a:pt x="2500029" y="501817"/>
                      <a:pt x="2500029" y="486271"/>
                    </a:cubicBezTo>
                    <a:cubicBezTo>
                      <a:pt x="2500029" y="470726"/>
                      <a:pt x="2487428" y="458124"/>
                      <a:pt x="2471883" y="458124"/>
                    </a:cubicBezTo>
                    <a:close/>
                    <a:moveTo>
                      <a:pt x="2359294" y="458124"/>
                    </a:moveTo>
                    <a:cubicBezTo>
                      <a:pt x="2343749" y="458124"/>
                      <a:pt x="2331147" y="470726"/>
                      <a:pt x="2331147" y="486271"/>
                    </a:cubicBezTo>
                    <a:cubicBezTo>
                      <a:pt x="2331147" y="501817"/>
                      <a:pt x="2343749" y="514418"/>
                      <a:pt x="2359294" y="514418"/>
                    </a:cubicBezTo>
                    <a:cubicBezTo>
                      <a:pt x="2374839" y="514418"/>
                      <a:pt x="2387441" y="501817"/>
                      <a:pt x="2387441" y="486271"/>
                    </a:cubicBezTo>
                    <a:cubicBezTo>
                      <a:pt x="2387441" y="470726"/>
                      <a:pt x="2374839" y="458124"/>
                      <a:pt x="2359294" y="458124"/>
                    </a:cubicBezTo>
                    <a:close/>
                    <a:moveTo>
                      <a:pt x="2246705" y="458124"/>
                    </a:moveTo>
                    <a:cubicBezTo>
                      <a:pt x="2231160" y="458124"/>
                      <a:pt x="2218559" y="470726"/>
                      <a:pt x="2218559" y="486271"/>
                    </a:cubicBezTo>
                    <a:cubicBezTo>
                      <a:pt x="2218559" y="501817"/>
                      <a:pt x="2231160" y="514418"/>
                      <a:pt x="2246705" y="514418"/>
                    </a:cubicBezTo>
                    <a:cubicBezTo>
                      <a:pt x="2262251" y="514418"/>
                      <a:pt x="2274852" y="501817"/>
                      <a:pt x="2274852" y="486271"/>
                    </a:cubicBezTo>
                    <a:cubicBezTo>
                      <a:pt x="2274852" y="470726"/>
                      <a:pt x="2262251" y="458124"/>
                      <a:pt x="2246705" y="458124"/>
                    </a:cubicBezTo>
                    <a:close/>
                    <a:moveTo>
                      <a:pt x="2134117" y="458124"/>
                    </a:moveTo>
                    <a:cubicBezTo>
                      <a:pt x="2118572" y="458124"/>
                      <a:pt x="2105970" y="470726"/>
                      <a:pt x="2105970" y="486271"/>
                    </a:cubicBezTo>
                    <a:cubicBezTo>
                      <a:pt x="2105970" y="501817"/>
                      <a:pt x="2118572" y="514418"/>
                      <a:pt x="2134117" y="514418"/>
                    </a:cubicBezTo>
                    <a:cubicBezTo>
                      <a:pt x="2149662" y="514418"/>
                      <a:pt x="2162264" y="501817"/>
                      <a:pt x="2162264" y="486271"/>
                    </a:cubicBezTo>
                    <a:cubicBezTo>
                      <a:pt x="2162264" y="470726"/>
                      <a:pt x="2149662" y="458124"/>
                      <a:pt x="2134117" y="458124"/>
                    </a:cubicBezTo>
                    <a:close/>
                    <a:moveTo>
                      <a:pt x="2021528" y="458124"/>
                    </a:moveTo>
                    <a:cubicBezTo>
                      <a:pt x="2005983" y="458124"/>
                      <a:pt x="1993382" y="470726"/>
                      <a:pt x="1993382" y="486271"/>
                    </a:cubicBezTo>
                    <a:cubicBezTo>
                      <a:pt x="1993382" y="501817"/>
                      <a:pt x="2005983" y="514418"/>
                      <a:pt x="2021528" y="514418"/>
                    </a:cubicBezTo>
                    <a:cubicBezTo>
                      <a:pt x="2037074" y="514418"/>
                      <a:pt x="2049675" y="501817"/>
                      <a:pt x="2049675" y="486271"/>
                    </a:cubicBezTo>
                    <a:cubicBezTo>
                      <a:pt x="2049675" y="470726"/>
                      <a:pt x="2037074" y="458124"/>
                      <a:pt x="2021528" y="458124"/>
                    </a:cubicBezTo>
                    <a:close/>
                    <a:moveTo>
                      <a:pt x="1908940" y="458124"/>
                    </a:moveTo>
                    <a:cubicBezTo>
                      <a:pt x="1893395" y="458124"/>
                      <a:pt x="1880793" y="470726"/>
                      <a:pt x="1880793" y="486271"/>
                    </a:cubicBezTo>
                    <a:cubicBezTo>
                      <a:pt x="1880793" y="501817"/>
                      <a:pt x="1893395" y="514418"/>
                      <a:pt x="1908940" y="514418"/>
                    </a:cubicBezTo>
                    <a:cubicBezTo>
                      <a:pt x="1924485" y="514418"/>
                      <a:pt x="1937087" y="501817"/>
                      <a:pt x="1937087" y="486271"/>
                    </a:cubicBezTo>
                    <a:cubicBezTo>
                      <a:pt x="1937087" y="470726"/>
                      <a:pt x="1924485" y="458124"/>
                      <a:pt x="1908940" y="458124"/>
                    </a:cubicBezTo>
                    <a:close/>
                    <a:moveTo>
                      <a:pt x="1796351" y="458124"/>
                    </a:moveTo>
                    <a:cubicBezTo>
                      <a:pt x="1780806" y="458124"/>
                      <a:pt x="1768204" y="470726"/>
                      <a:pt x="1768204" y="486271"/>
                    </a:cubicBezTo>
                    <a:cubicBezTo>
                      <a:pt x="1768204" y="501817"/>
                      <a:pt x="1780806" y="514418"/>
                      <a:pt x="1796351" y="514418"/>
                    </a:cubicBezTo>
                    <a:cubicBezTo>
                      <a:pt x="1811897" y="514418"/>
                      <a:pt x="1824498" y="501817"/>
                      <a:pt x="1824498" y="486271"/>
                    </a:cubicBezTo>
                    <a:cubicBezTo>
                      <a:pt x="1824498" y="470726"/>
                      <a:pt x="1811897" y="458124"/>
                      <a:pt x="1796351" y="458124"/>
                    </a:cubicBezTo>
                    <a:close/>
                    <a:moveTo>
                      <a:pt x="1683763" y="458124"/>
                    </a:moveTo>
                    <a:cubicBezTo>
                      <a:pt x="1668218" y="458124"/>
                      <a:pt x="1655616" y="470726"/>
                      <a:pt x="1655616" y="486271"/>
                    </a:cubicBezTo>
                    <a:cubicBezTo>
                      <a:pt x="1655616" y="501817"/>
                      <a:pt x="1668218" y="514418"/>
                      <a:pt x="1683763" y="514418"/>
                    </a:cubicBezTo>
                    <a:cubicBezTo>
                      <a:pt x="1699308" y="514418"/>
                      <a:pt x="1711910" y="501817"/>
                      <a:pt x="1711910" y="486271"/>
                    </a:cubicBezTo>
                    <a:cubicBezTo>
                      <a:pt x="1711910" y="470726"/>
                      <a:pt x="1699308" y="458124"/>
                      <a:pt x="1683763" y="458124"/>
                    </a:cubicBezTo>
                    <a:close/>
                    <a:moveTo>
                      <a:pt x="1571174" y="458124"/>
                    </a:moveTo>
                    <a:cubicBezTo>
                      <a:pt x="1555629" y="458124"/>
                      <a:pt x="1543027" y="470726"/>
                      <a:pt x="1543027" y="486271"/>
                    </a:cubicBezTo>
                    <a:cubicBezTo>
                      <a:pt x="1543027" y="501817"/>
                      <a:pt x="1555629" y="514418"/>
                      <a:pt x="1571174" y="514418"/>
                    </a:cubicBezTo>
                    <a:cubicBezTo>
                      <a:pt x="1586720" y="514418"/>
                      <a:pt x="1599321" y="501817"/>
                      <a:pt x="1599321" y="486271"/>
                    </a:cubicBezTo>
                    <a:cubicBezTo>
                      <a:pt x="1599321" y="470726"/>
                      <a:pt x="1586720" y="458124"/>
                      <a:pt x="1571174" y="458124"/>
                    </a:cubicBezTo>
                    <a:close/>
                    <a:moveTo>
                      <a:pt x="1458586" y="458124"/>
                    </a:moveTo>
                    <a:cubicBezTo>
                      <a:pt x="1443041" y="458124"/>
                      <a:pt x="1430439" y="470726"/>
                      <a:pt x="1430439" y="486271"/>
                    </a:cubicBezTo>
                    <a:cubicBezTo>
                      <a:pt x="1430439" y="501817"/>
                      <a:pt x="1443041" y="514418"/>
                      <a:pt x="1458586" y="514418"/>
                    </a:cubicBezTo>
                    <a:cubicBezTo>
                      <a:pt x="1474131" y="514418"/>
                      <a:pt x="1486733" y="501817"/>
                      <a:pt x="1486733" y="486271"/>
                    </a:cubicBezTo>
                    <a:cubicBezTo>
                      <a:pt x="1486733" y="470726"/>
                      <a:pt x="1474131" y="458124"/>
                      <a:pt x="1458586" y="458124"/>
                    </a:cubicBezTo>
                    <a:close/>
                    <a:moveTo>
                      <a:pt x="1345997" y="458124"/>
                    </a:moveTo>
                    <a:cubicBezTo>
                      <a:pt x="1330452" y="458124"/>
                      <a:pt x="1317850" y="470726"/>
                      <a:pt x="1317850" y="486271"/>
                    </a:cubicBezTo>
                    <a:cubicBezTo>
                      <a:pt x="1317850" y="501817"/>
                      <a:pt x="1330452" y="514418"/>
                      <a:pt x="1345997" y="514418"/>
                    </a:cubicBezTo>
                    <a:cubicBezTo>
                      <a:pt x="1361543" y="514418"/>
                      <a:pt x="1374144" y="501817"/>
                      <a:pt x="1374144" y="486271"/>
                    </a:cubicBezTo>
                    <a:cubicBezTo>
                      <a:pt x="1374144" y="470726"/>
                      <a:pt x="1361543" y="458124"/>
                      <a:pt x="1345997" y="458124"/>
                    </a:cubicBezTo>
                    <a:close/>
                    <a:moveTo>
                      <a:pt x="1233409" y="458124"/>
                    </a:moveTo>
                    <a:cubicBezTo>
                      <a:pt x="1217863" y="458124"/>
                      <a:pt x="1205262" y="470726"/>
                      <a:pt x="1205262" y="486271"/>
                    </a:cubicBezTo>
                    <a:cubicBezTo>
                      <a:pt x="1205262" y="501817"/>
                      <a:pt x="1217863" y="514418"/>
                      <a:pt x="1233409" y="514418"/>
                    </a:cubicBezTo>
                    <a:cubicBezTo>
                      <a:pt x="1248954" y="514418"/>
                      <a:pt x="1261556" y="501817"/>
                      <a:pt x="1261556" y="486271"/>
                    </a:cubicBezTo>
                    <a:cubicBezTo>
                      <a:pt x="1261556" y="470726"/>
                      <a:pt x="1248954" y="458124"/>
                      <a:pt x="1233409" y="458124"/>
                    </a:cubicBezTo>
                    <a:close/>
                    <a:moveTo>
                      <a:pt x="1120820" y="458124"/>
                    </a:moveTo>
                    <a:cubicBezTo>
                      <a:pt x="1105275" y="458124"/>
                      <a:pt x="1092673" y="470726"/>
                      <a:pt x="1092673" y="486271"/>
                    </a:cubicBezTo>
                    <a:cubicBezTo>
                      <a:pt x="1092673" y="501817"/>
                      <a:pt x="1105275" y="514418"/>
                      <a:pt x="1120820" y="514418"/>
                    </a:cubicBezTo>
                    <a:cubicBezTo>
                      <a:pt x="1136365" y="514418"/>
                      <a:pt x="1148967" y="501817"/>
                      <a:pt x="1148967" y="486271"/>
                    </a:cubicBezTo>
                    <a:cubicBezTo>
                      <a:pt x="1148967" y="470726"/>
                      <a:pt x="1136365" y="458124"/>
                      <a:pt x="1120820" y="458124"/>
                    </a:cubicBezTo>
                    <a:close/>
                    <a:moveTo>
                      <a:pt x="1008232" y="458124"/>
                    </a:moveTo>
                    <a:cubicBezTo>
                      <a:pt x="992686" y="458124"/>
                      <a:pt x="980085" y="470726"/>
                      <a:pt x="980085" y="486271"/>
                    </a:cubicBezTo>
                    <a:cubicBezTo>
                      <a:pt x="980085" y="501817"/>
                      <a:pt x="992686" y="514418"/>
                      <a:pt x="1008232" y="514418"/>
                    </a:cubicBezTo>
                    <a:cubicBezTo>
                      <a:pt x="1023777" y="514418"/>
                      <a:pt x="1036379" y="501817"/>
                      <a:pt x="1036379" y="486271"/>
                    </a:cubicBezTo>
                    <a:cubicBezTo>
                      <a:pt x="1036379" y="470726"/>
                      <a:pt x="1023777" y="458124"/>
                      <a:pt x="1008232" y="458124"/>
                    </a:cubicBezTo>
                    <a:close/>
                    <a:moveTo>
                      <a:pt x="895643" y="458124"/>
                    </a:moveTo>
                    <a:cubicBezTo>
                      <a:pt x="880098" y="458124"/>
                      <a:pt x="867496" y="470726"/>
                      <a:pt x="867496" y="486271"/>
                    </a:cubicBezTo>
                    <a:cubicBezTo>
                      <a:pt x="867496" y="501817"/>
                      <a:pt x="880098" y="514418"/>
                      <a:pt x="895643" y="514418"/>
                    </a:cubicBezTo>
                    <a:cubicBezTo>
                      <a:pt x="911188" y="514418"/>
                      <a:pt x="923790" y="501817"/>
                      <a:pt x="923790" y="486271"/>
                    </a:cubicBezTo>
                    <a:cubicBezTo>
                      <a:pt x="923790" y="470726"/>
                      <a:pt x="911188" y="458124"/>
                      <a:pt x="895643" y="458124"/>
                    </a:cubicBezTo>
                    <a:close/>
                    <a:moveTo>
                      <a:pt x="783055" y="458124"/>
                    </a:moveTo>
                    <a:cubicBezTo>
                      <a:pt x="767510" y="458124"/>
                      <a:pt x="754908" y="470726"/>
                      <a:pt x="754908" y="486271"/>
                    </a:cubicBezTo>
                    <a:cubicBezTo>
                      <a:pt x="754908" y="501817"/>
                      <a:pt x="767510" y="514418"/>
                      <a:pt x="783055" y="514418"/>
                    </a:cubicBezTo>
                    <a:cubicBezTo>
                      <a:pt x="798600" y="514418"/>
                      <a:pt x="811202" y="501817"/>
                      <a:pt x="811202" y="486271"/>
                    </a:cubicBezTo>
                    <a:cubicBezTo>
                      <a:pt x="811202" y="470726"/>
                      <a:pt x="798600" y="458124"/>
                      <a:pt x="783055" y="458124"/>
                    </a:cubicBezTo>
                    <a:close/>
                    <a:moveTo>
                      <a:pt x="670467" y="458124"/>
                    </a:moveTo>
                    <a:cubicBezTo>
                      <a:pt x="654922" y="458124"/>
                      <a:pt x="642320" y="470726"/>
                      <a:pt x="642320" y="486271"/>
                    </a:cubicBezTo>
                    <a:cubicBezTo>
                      <a:pt x="642320" y="501817"/>
                      <a:pt x="654922" y="514418"/>
                      <a:pt x="670467" y="514418"/>
                    </a:cubicBezTo>
                    <a:cubicBezTo>
                      <a:pt x="686012" y="514418"/>
                      <a:pt x="698614" y="501817"/>
                      <a:pt x="698614" y="486271"/>
                    </a:cubicBezTo>
                    <a:cubicBezTo>
                      <a:pt x="698614" y="470726"/>
                      <a:pt x="686012" y="458124"/>
                      <a:pt x="670467" y="458124"/>
                    </a:cubicBezTo>
                    <a:close/>
                    <a:moveTo>
                      <a:pt x="557878" y="458124"/>
                    </a:moveTo>
                    <a:cubicBezTo>
                      <a:pt x="542333" y="458124"/>
                      <a:pt x="529732" y="470726"/>
                      <a:pt x="529732" y="486271"/>
                    </a:cubicBezTo>
                    <a:cubicBezTo>
                      <a:pt x="529732" y="501817"/>
                      <a:pt x="542333" y="514418"/>
                      <a:pt x="557878" y="514418"/>
                    </a:cubicBezTo>
                    <a:cubicBezTo>
                      <a:pt x="573423" y="514418"/>
                      <a:pt x="586025" y="501817"/>
                      <a:pt x="586025" y="486271"/>
                    </a:cubicBezTo>
                    <a:cubicBezTo>
                      <a:pt x="586025" y="470726"/>
                      <a:pt x="573423" y="458124"/>
                      <a:pt x="557878" y="458124"/>
                    </a:cubicBezTo>
                    <a:close/>
                    <a:moveTo>
                      <a:pt x="445290" y="458124"/>
                    </a:moveTo>
                    <a:cubicBezTo>
                      <a:pt x="429744" y="458124"/>
                      <a:pt x="417143" y="470726"/>
                      <a:pt x="417143" y="486271"/>
                    </a:cubicBezTo>
                    <a:cubicBezTo>
                      <a:pt x="417143" y="501817"/>
                      <a:pt x="429744" y="514418"/>
                      <a:pt x="445290" y="514418"/>
                    </a:cubicBezTo>
                    <a:cubicBezTo>
                      <a:pt x="460836" y="514418"/>
                      <a:pt x="473437" y="501817"/>
                      <a:pt x="473437" y="486271"/>
                    </a:cubicBezTo>
                    <a:cubicBezTo>
                      <a:pt x="473437" y="470726"/>
                      <a:pt x="460836" y="458124"/>
                      <a:pt x="445290" y="458124"/>
                    </a:cubicBezTo>
                    <a:close/>
                    <a:moveTo>
                      <a:pt x="332701" y="458124"/>
                    </a:moveTo>
                    <a:cubicBezTo>
                      <a:pt x="317156" y="458124"/>
                      <a:pt x="304554" y="470726"/>
                      <a:pt x="304554" y="486271"/>
                    </a:cubicBezTo>
                    <a:cubicBezTo>
                      <a:pt x="304554" y="501817"/>
                      <a:pt x="317156" y="514418"/>
                      <a:pt x="332701" y="514418"/>
                    </a:cubicBezTo>
                    <a:cubicBezTo>
                      <a:pt x="348247" y="514418"/>
                      <a:pt x="360848" y="501817"/>
                      <a:pt x="360848" y="486271"/>
                    </a:cubicBezTo>
                    <a:cubicBezTo>
                      <a:pt x="360848" y="470726"/>
                      <a:pt x="348247" y="458124"/>
                      <a:pt x="332701" y="458124"/>
                    </a:cubicBezTo>
                    <a:close/>
                    <a:moveTo>
                      <a:pt x="220113" y="458124"/>
                    </a:moveTo>
                    <a:cubicBezTo>
                      <a:pt x="204568" y="458124"/>
                      <a:pt x="191966" y="470726"/>
                      <a:pt x="191966" y="486271"/>
                    </a:cubicBezTo>
                    <a:cubicBezTo>
                      <a:pt x="191966" y="501817"/>
                      <a:pt x="204568" y="514418"/>
                      <a:pt x="220113" y="514418"/>
                    </a:cubicBezTo>
                    <a:cubicBezTo>
                      <a:pt x="235659" y="514418"/>
                      <a:pt x="248260" y="501817"/>
                      <a:pt x="248260" y="486271"/>
                    </a:cubicBezTo>
                    <a:cubicBezTo>
                      <a:pt x="248260" y="470726"/>
                      <a:pt x="235659" y="458124"/>
                      <a:pt x="220113" y="458124"/>
                    </a:cubicBezTo>
                    <a:close/>
                    <a:moveTo>
                      <a:pt x="107525" y="458124"/>
                    </a:moveTo>
                    <a:cubicBezTo>
                      <a:pt x="91980" y="458124"/>
                      <a:pt x="79378" y="470726"/>
                      <a:pt x="79378" y="486271"/>
                    </a:cubicBezTo>
                    <a:cubicBezTo>
                      <a:pt x="79378" y="501817"/>
                      <a:pt x="91980" y="514418"/>
                      <a:pt x="107525" y="514418"/>
                    </a:cubicBezTo>
                    <a:cubicBezTo>
                      <a:pt x="123070" y="514418"/>
                      <a:pt x="135672" y="501817"/>
                      <a:pt x="135672" y="486271"/>
                    </a:cubicBezTo>
                    <a:cubicBezTo>
                      <a:pt x="135672" y="470726"/>
                      <a:pt x="123070" y="458124"/>
                      <a:pt x="107525" y="458124"/>
                    </a:cubicBezTo>
                    <a:close/>
                    <a:moveTo>
                      <a:pt x="0" y="0"/>
                    </a:moveTo>
                    <a:lnTo>
                      <a:pt x="2916000" y="0"/>
                    </a:lnTo>
                    <a:lnTo>
                      <a:pt x="2916000" y="142874"/>
                    </a:lnTo>
                    <a:lnTo>
                      <a:pt x="2917172" y="142874"/>
                    </a:lnTo>
                    <a:lnTo>
                      <a:pt x="2917172" y="244204"/>
                    </a:lnTo>
                    <a:lnTo>
                      <a:pt x="2917172" y="304439"/>
                    </a:lnTo>
                    <a:lnTo>
                      <a:pt x="2917172" y="460222"/>
                    </a:lnTo>
                    <a:lnTo>
                      <a:pt x="2902334" y="466368"/>
                    </a:lnTo>
                    <a:cubicBezTo>
                      <a:pt x="2897241" y="471462"/>
                      <a:pt x="2894090" y="478499"/>
                      <a:pt x="2894090" y="486271"/>
                    </a:cubicBezTo>
                    <a:cubicBezTo>
                      <a:pt x="2894090" y="494044"/>
                      <a:pt x="2897241" y="501081"/>
                      <a:pt x="2902334" y="506174"/>
                    </a:cubicBezTo>
                    <a:lnTo>
                      <a:pt x="2917172" y="512321"/>
                    </a:lnTo>
                    <a:lnTo>
                      <a:pt x="2917172" y="2246668"/>
                    </a:lnTo>
                    <a:lnTo>
                      <a:pt x="2905193" y="2249087"/>
                    </a:lnTo>
                    <a:cubicBezTo>
                      <a:pt x="2892464" y="2254471"/>
                      <a:pt x="2882267" y="2264668"/>
                      <a:pt x="2876883" y="2277398"/>
                    </a:cubicBezTo>
                    <a:lnTo>
                      <a:pt x="2873597" y="2293671"/>
                    </a:lnTo>
                    <a:lnTo>
                      <a:pt x="2824605" y="2293671"/>
                    </a:lnTo>
                    <a:lnTo>
                      <a:pt x="2821320" y="2277398"/>
                    </a:lnTo>
                    <a:cubicBezTo>
                      <a:pt x="2813243" y="2258304"/>
                      <a:pt x="2794337" y="2244906"/>
                      <a:pt x="2772302" y="2244906"/>
                    </a:cubicBezTo>
                    <a:cubicBezTo>
                      <a:pt x="2750266" y="2244906"/>
                      <a:pt x="2731360" y="2258304"/>
                      <a:pt x="2723284" y="2277398"/>
                    </a:cubicBezTo>
                    <a:lnTo>
                      <a:pt x="2719998" y="2293671"/>
                    </a:lnTo>
                    <a:lnTo>
                      <a:pt x="2671010" y="2293671"/>
                    </a:lnTo>
                    <a:lnTo>
                      <a:pt x="2667725" y="2277398"/>
                    </a:lnTo>
                    <a:cubicBezTo>
                      <a:pt x="2659649" y="2258304"/>
                      <a:pt x="2640742" y="2244906"/>
                      <a:pt x="2618707" y="2244906"/>
                    </a:cubicBezTo>
                    <a:cubicBezTo>
                      <a:pt x="2596672" y="2244906"/>
                      <a:pt x="2577766" y="2258304"/>
                      <a:pt x="2569690" y="2277398"/>
                    </a:cubicBezTo>
                    <a:lnTo>
                      <a:pt x="2566404" y="2293671"/>
                    </a:lnTo>
                    <a:lnTo>
                      <a:pt x="2517416" y="2293671"/>
                    </a:lnTo>
                    <a:lnTo>
                      <a:pt x="2514131" y="2277398"/>
                    </a:lnTo>
                    <a:cubicBezTo>
                      <a:pt x="2506054" y="2258304"/>
                      <a:pt x="2487148" y="2244906"/>
                      <a:pt x="2465113" y="2244906"/>
                    </a:cubicBezTo>
                    <a:cubicBezTo>
                      <a:pt x="2443077" y="2244906"/>
                      <a:pt x="2424171" y="2258304"/>
                      <a:pt x="2416095" y="2277398"/>
                    </a:cubicBezTo>
                    <a:lnTo>
                      <a:pt x="2412810" y="2293671"/>
                    </a:lnTo>
                    <a:lnTo>
                      <a:pt x="2363821" y="2293671"/>
                    </a:lnTo>
                    <a:lnTo>
                      <a:pt x="2360536" y="2277398"/>
                    </a:lnTo>
                    <a:cubicBezTo>
                      <a:pt x="2352460" y="2258304"/>
                      <a:pt x="2333553" y="2244906"/>
                      <a:pt x="2311518" y="2244906"/>
                    </a:cubicBezTo>
                    <a:cubicBezTo>
                      <a:pt x="2289483" y="2244906"/>
                      <a:pt x="2270577" y="2258304"/>
                      <a:pt x="2262501" y="2277398"/>
                    </a:cubicBezTo>
                    <a:lnTo>
                      <a:pt x="2259215" y="2293671"/>
                    </a:lnTo>
                    <a:lnTo>
                      <a:pt x="2210227" y="2293671"/>
                    </a:lnTo>
                    <a:lnTo>
                      <a:pt x="2206941" y="2277398"/>
                    </a:lnTo>
                    <a:cubicBezTo>
                      <a:pt x="2198865" y="2258304"/>
                      <a:pt x="2179959" y="2244906"/>
                      <a:pt x="2157923" y="2244906"/>
                    </a:cubicBezTo>
                    <a:cubicBezTo>
                      <a:pt x="2135888" y="2244906"/>
                      <a:pt x="2116982" y="2258304"/>
                      <a:pt x="2108906" y="2277398"/>
                    </a:cubicBezTo>
                    <a:lnTo>
                      <a:pt x="2105620" y="2293671"/>
                    </a:lnTo>
                    <a:lnTo>
                      <a:pt x="2056632" y="2293671"/>
                    </a:lnTo>
                    <a:lnTo>
                      <a:pt x="2053346" y="2277398"/>
                    </a:lnTo>
                    <a:cubicBezTo>
                      <a:pt x="2045271" y="2258304"/>
                      <a:pt x="2026364" y="2244906"/>
                      <a:pt x="2004329" y="2244906"/>
                    </a:cubicBezTo>
                    <a:cubicBezTo>
                      <a:pt x="1982294" y="2244906"/>
                      <a:pt x="1963387" y="2258304"/>
                      <a:pt x="1955312" y="2277398"/>
                    </a:cubicBezTo>
                    <a:lnTo>
                      <a:pt x="1952026" y="2293671"/>
                    </a:lnTo>
                    <a:lnTo>
                      <a:pt x="1903038" y="2293671"/>
                    </a:lnTo>
                    <a:lnTo>
                      <a:pt x="1899752" y="2277398"/>
                    </a:lnTo>
                    <a:cubicBezTo>
                      <a:pt x="1891676" y="2258304"/>
                      <a:pt x="1872770" y="2244906"/>
                      <a:pt x="1850734" y="2244906"/>
                    </a:cubicBezTo>
                    <a:cubicBezTo>
                      <a:pt x="1828699" y="2244906"/>
                      <a:pt x="1809793" y="2258304"/>
                      <a:pt x="1801717" y="2277398"/>
                    </a:cubicBezTo>
                    <a:lnTo>
                      <a:pt x="1798431" y="2293671"/>
                    </a:lnTo>
                    <a:lnTo>
                      <a:pt x="1749443" y="2293671"/>
                    </a:lnTo>
                    <a:lnTo>
                      <a:pt x="1746158" y="2277398"/>
                    </a:lnTo>
                    <a:cubicBezTo>
                      <a:pt x="1738081" y="2258304"/>
                      <a:pt x="1719175" y="2244906"/>
                      <a:pt x="1697140" y="2244906"/>
                    </a:cubicBezTo>
                    <a:cubicBezTo>
                      <a:pt x="1675105" y="2244906"/>
                      <a:pt x="1656198" y="2258304"/>
                      <a:pt x="1648123" y="2277398"/>
                    </a:cubicBezTo>
                    <a:lnTo>
                      <a:pt x="1644837" y="2293671"/>
                    </a:lnTo>
                    <a:lnTo>
                      <a:pt x="1595849" y="2293671"/>
                    </a:lnTo>
                    <a:lnTo>
                      <a:pt x="1592563" y="2277398"/>
                    </a:lnTo>
                    <a:cubicBezTo>
                      <a:pt x="1584487" y="2258304"/>
                      <a:pt x="1565581" y="2244906"/>
                      <a:pt x="1543545" y="2244906"/>
                    </a:cubicBezTo>
                    <a:cubicBezTo>
                      <a:pt x="1521510" y="2244906"/>
                      <a:pt x="1502604" y="2258304"/>
                      <a:pt x="1494528" y="2277398"/>
                    </a:cubicBezTo>
                    <a:lnTo>
                      <a:pt x="1491242" y="2293671"/>
                    </a:lnTo>
                    <a:lnTo>
                      <a:pt x="1442254" y="2293671"/>
                    </a:lnTo>
                    <a:lnTo>
                      <a:pt x="1438969" y="2277398"/>
                    </a:lnTo>
                    <a:cubicBezTo>
                      <a:pt x="1430892" y="2258304"/>
                      <a:pt x="1411986" y="2244906"/>
                      <a:pt x="1389951" y="2244906"/>
                    </a:cubicBezTo>
                    <a:cubicBezTo>
                      <a:pt x="1367916" y="2244906"/>
                      <a:pt x="1349009" y="2258304"/>
                      <a:pt x="1340933" y="2277398"/>
                    </a:cubicBezTo>
                    <a:lnTo>
                      <a:pt x="1337648" y="2293671"/>
                    </a:lnTo>
                    <a:lnTo>
                      <a:pt x="1288659" y="2293671"/>
                    </a:lnTo>
                    <a:lnTo>
                      <a:pt x="1285374" y="2277398"/>
                    </a:lnTo>
                    <a:cubicBezTo>
                      <a:pt x="1277298" y="2258304"/>
                      <a:pt x="1258391" y="2244906"/>
                      <a:pt x="1236356" y="2244906"/>
                    </a:cubicBezTo>
                    <a:cubicBezTo>
                      <a:pt x="1214321" y="2244906"/>
                      <a:pt x="1195415" y="2258304"/>
                      <a:pt x="1187339" y="2277398"/>
                    </a:cubicBezTo>
                    <a:lnTo>
                      <a:pt x="1184053" y="2293671"/>
                    </a:lnTo>
                    <a:lnTo>
                      <a:pt x="1135065" y="2293671"/>
                    </a:lnTo>
                    <a:lnTo>
                      <a:pt x="1131780" y="2277398"/>
                    </a:lnTo>
                    <a:cubicBezTo>
                      <a:pt x="1123703" y="2258304"/>
                      <a:pt x="1104797" y="2244906"/>
                      <a:pt x="1082762" y="2244906"/>
                    </a:cubicBezTo>
                    <a:cubicBezTo>
                      <a:pt x="1060726" y="2244906"/>
                      <a:pt x="1041820" y="2258304"/>
                      <a:pt x="1033744" y="2277398"/>
                    </a:cubicBezTo>
                    <a:lnTo>
                      <a:pt x="1030458" y="2293671"/>
                    </a:lnTo>
                    <a:lnTo>
                      <a:pt x="981470" y="2293671"/>
                    </a:lnTo>
                    <a:lnTo>
                      <a:pt x="978185" y="2277398"/>
                    </a:lnTo>
                    <a:cubicBezTo>
                      <a:pt x="970109" y="2258304"/>
                      <a:pt x="951202" y="2244906"/>
                      <a:pt x="929167" y="2244906"/>
                    </a:cubicBezTo>
                    <a:cubicBezTo>
                      <a:pt x="907132" y="2244906"/>
                      <a:pt x="888226" y="2258304"/>
                      <a:pt x="880150" y="2277398"/>
                    </a:cubicBezTo>
                    <a:lnTo>
                      <a:pt x="876864" y="2293671"/>
                    </a:lnTo>
                    <a:lnTo>
                      <a:pt x="827876" y="2293671"/>
                    </a:lnTo>
                    <a:lnTo>
                      <a:pt x="824591" y="2277398"/>
                    </a:lnTo>
                    <a:cubicBezTo>
                      <a:pt x="816514" y="2258304"/>
                      <a:pt x="797608" y="2244906"/>
                      <a:pt x="775573" y="2244906"/>
                    </a:cubicBezTo>
                    <a:cubicBezTo>
                      <a:pt x="753538" y="2244906"/>
                      <a:pt x="734632" y="2258304"/>
                      <a:pt x="726556" y="2277398"/>
                    </a:cubicBezTo>
                    <a:lnTo>
                      <a:pt x="723270" y="2293671"/>
                    </a:lnTo>
                    <a:lnTo>
                      <a:pt x="674282" y="2293671"/>
                    </a:lnTo>
                    <a:lnTo>
                      <a:pt x="670997" y="2277398"/>
                    </a:lnTo>
                    <a:cubicBezTo>
                      <a:pt x="662920" y="2258304"/>
                      <a:pt x="644014" y="2244906"/>
                      <a:pt x="621979" y="2244906"/>
                    </a:cubicBezTo>
                    <a:cubicBezTo>
                      <a:pt x="599943" y="2244906"/>
                      <a:pt x="581037" y="2258304"/>
                      <a:pt x="572961" y="2277398"/>
                    </a:cubicBezTo>
                    <a:lnTo>
                      <a:pt x="569675" y="2293671"/>
                    </a:lnTo>
                    <a:lnTo>
                      <a:pt x="520687" y="2293671"/>
                    </a:lnTo>
                    <a:lnTo>
                      <a:pt x="517401" y="2277398"/>
                    </a:lnTo>
                    <a:cubicBezTo>
                      <a:pt x="509326" y="2258304"/>
                      <a:pt x="490419" y="2244906"/>
                      <a:pt x="468384" y="2244906"/>
                    </a:cubicBezTo>
                    <a:cubicBezTo>
                      <a:pt x="446349" y="2244906"/>
                      <a:pt x="427443" y="2258304"/>
                      <a:pt x="419367" y="2277398"/>
                    </a:cubicBezTo>
                    <a:lnTo>
                      <a:pt x="416081" y="2293671"/>
                    </a:lnTo>
                    <a:lnTo>
                      <a:pt x="367093" y="2293671"/>
                    </a:lnTo>
                    <a:lnTo>
                      <a:pt x="363807" y="2277398"/>
                    </a:lnTo>
                    <a:cubicBezTo>
                      <a:pt x="355731" y="2258304"/>
                      <a:pt x="336825" y="2244906"/>
                      <a:pt x="314790" y="2244906"/>
                    </a:cubicBezTo>
                    <a:cubicBezTo>
                      <a:pt x="292754" y="2244906"/>
                      <a:pt x="273848" y="2258304"/>
                      <a:pt x="265772" y="2277398"/>
                    </a:cubicBezTo>
                    <a:lnTo>
                      <a:pt x="262486" y="2293671"/>
                    </a:lnTo>
                    <a:lnTo>
                      <a:pt x="213498" y="2293671"/>
                    </a:lnTo>
                    <a:lnTo>
                      <a:pt x="210213" y="2277398"/>
                    </a:lnTo>
                    <a:cubicBezTo>
                      <a:pt x="202137" y="2258304"/>
                      <a:pt x="183230" y="2244906"/>
                      <a:pt x="161196" y="2244906"/>
                    </a:cubicBezTo>
                    <a:cubicBezTo>
                      <a:pt x="139160" y="2244906"/>
                      <a:pt x="120254" y="2258304"/>
                      <a:pt x="112178" y="2277398"/>
                    </a:cubicBezTo>
                    <a:lnTo>
                      <a:pt x="108892" y="2293671"/>
                    </a:lnTo>
                    <a:lnTo>
                      <a:pt x="59904" y="2293671"/>
                    </a:lnTo>
                    <a:lnTo>
                      <a:pt x="56618" y="2277398"/>
                    </a:lnTo>
                    <a:cubicBezTo>
                      <a:pt x="48542" y="2258304"/>
                      <a:pt x="29636" y="2244906"/>
                      <a:pt x="7600" y="2244906"/>
                    </a:cubicBezTo>
                    <a:lnTo>
                      <a:pt x="0" y="2246441"/>
                    </a:lnTo>
                    <a:lnTo>
                      <a:pt x="0" y="512321"/>
                    </a:lnTo>
                    <a:lnTo>
                      <a:pt x="14839" y="506174"/>
                    </a:lnTo>
                    <a:cubicBezTo>
                      <a:pt x="19933" y="501081"/>
                      <a:pt x="23083" y="494044"/>
                      <a:pt x="23083" y="486271"/>
                    </a:cubicBezTo>
                    <a:cubicBezTo>
                      <a:pt x="23083" y="478499"/>
                      <a:pt x="19933" y="471462"/>
                      <a:pt x="14839" y="466368"/>
                    </a:cubicBezTo>
                    <a:lnTo>
                      <a:pt x="0" y="460222"/>
                    </a:lnTo>
                    <a:lnTo>
                      <a:pt x="0" y="371475"/>
                    </a:lnTo>
                    <a:lnTo>
                      <a:pt x="0" y="304439"/>
                    </a:lnTo>
                    <a:lnTo>
                      <a:pt x="0" y="244204"/>
                    </a:lnTo>
                    <a:lnTo>
                      <a:pt x="0" y="142874"/>
                    </a:lnTo>
                    <a:close/>
                  </a:path>
                </a:pathLst>
              </a:custGeom>
              <a:solidFill>
                <a:sysClr val="window" lastClr="FFFFFF"/>
              </a:solidFill>
              <a:ln w="3175">
                <a:solidFill>
                  <a:sysClr val="window" lastClr="FFFFFF"/>
                </a:solidFill>
              </a:ln>
              <a:effectLst>
                <a:outerShdw blurRad="50800" dist="38100" dir="5400000" algn="t"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tIns="0" bIns="0" rtlCol="0" anchor="t">
                <a:normAutofit/>
              </a:bodyPr>
              <a:p>
                <a:pPr algn="ctr">
                  <a:lnSpc>
                    <a:spcPct val="120000"/>
                  </a:lnSpc>
                </a:pPr>
                <a:endParaRPr lang="en-US" altLang="zh-CN" sz="2000" b="1" spc="300" dirty="0">
                  <a:solidFill>
                    <a:srgbClr val="FA855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3" name="矩形 12"/>
              <p:cNvSpPr/>
              <p:nvPr>
                <p:custDataLst>
                  <p:tags r:id="rId8"/>
                </p:custDataLst>
              </p:nvPr>
            </p:nvSpPr>
            <p:spPr>
              <a:xfrm>
                <a:off x="6602" y="6351"/>
                <a:ext cx="3516" cy="2018"/>
              </a:xfrm>
              <a:prstGeom prst="rect">
                <a:avLst/>
              </a:prstGeom>
              <a:solidFill>
                <a:schemeClr val="accent1"/>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p>
                <a:pPr marL="171450" indent="-171450" algn="l">
                  <a:lnSpc>
                    <a:spcPct val="120000"/>
                  </a:lnSpc>
                  <a:buFont typeface="Arial" panose="020B0604020202020204" pitchFamily="34" charset="0"/>
                  <a:buChar char="•"/>
                </a:pPr>
                <a:r>
                  <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关系数据源</a:t>
                </a:r>
                <a:endPar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MPP</a:t>
                </a:r>
                <a:r>
                  <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数据源</a:t>
                </a:r>
                <a:endPar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文件数据源</a:t>
                </a:r>
                <a:endPar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列式数据源</a:t>
                </a:r>
                <a:endPar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文档数据源</a:t>
                </a:r>
                <a:endPar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消息数据</a:t>
                </a:r>
                <a:r>
                  <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源</a:t>
                </a:r>
                <a:endParaRPr lang="zh-CN" altLang="en-US" sz="74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任意多边形 13"/>
              <p:cNvSpPr/>
              <p:nvPr>
                <p:custDataLst>
                  <p:tags r:id="rId9"/>
                </p:custDataLst>
              </p:nvPr>
            </p:nvSpPr>
            <p:spPr>
              <a:xfrm>
                <a:off x="10910" y="5584"/>
                <a:ext cx="3735" cy="2937"/>
              </a:xfrm>
              <a:custGeom>
                <a:avLst/>
                <a:gdLst>
                  <a:gd name="connsiteX0" fmla="*/ 2809648 w 2917172"/>
                  <a:gd name="connsiteY0" fmla="*/ 458124 h 2293671"/>
                  <a:gd name="connsiteX1" fmla="*/ 2781501 w 2917172"/>
                  <a:gd name="connsiteY1" fmla="*/ 486271 h 2293671"/>
                  <a:gd name="connsiteX2" fmla="*/ 2809648 w 2917172"/>
                  <a:gd name="connsiteY2" fmla="*/ 514418 h 2293671"/>
                  <a:gd name="connsiteX3" fmla="*/ 2837795 w 2917172"/>
                  <a:gd name="connsiteY3" fmla="*/ 486271 h 2293671"/>
                  <a:gd name="connsiteX4" fmla="*/ 2809648 w 2917172"/>
                  <a:gd name="connsiteY4" fmla="*/ 458124 h 2293671"/>
                  <a:gd name="connsiteX5" fmla="*/ 2697060 w 2917172"/>
                  <a:gd name="connsiteY5" fmla="*/ 458124 h 2293671"/>
                  <a:gd name="connsiteX6" fmla="*/ 2668913 w 2917172"/>
                  <a:gd name="connsiteY6" fmla="*/ 486271 h 2293671"/>
                  <a:gd name="connsiteX7" fmla="*/ 2697060 w 2917172"/>
                  <a:gd name="connsiteY7" fmla="*/ 514418 h 2293671"/>
                  <a:gd name="connsiteX8" fmla="*/ 2725207 w 2917172"/>
                  <a:gd name="connsiteY8" fmla="*/ 486271 h 2293671"/>
                  <a:gd name="connsiteX9" fmla="*/ 2697060 w 2917172"/>
                  <a:gd name="connsiteY9" fmla="*/ 458124 h 2293671"/>
                  <a:gd name="connsiteX10" fmla="*/ 2584471 w 2917172"/>
                  <a:gd name="connsiteY10" fmla="*/ 458124 h 2293671"/>
                  <a:gd name="connsiteX11" fmla="*/ 2556324 w 2917172"/>
                  <a:gd name="connsiteY11" fmla="*/ 486271 h 2293671"/>
                  <a:gd name="connsiteX12" fmla="*/ 2584471 w 2917172"/>
                  <a:gd name="connsiteY12" fmla="*/ 514418 h 2293671"/>
                  <a:gd name="connsiteX13" fmla="*/ 2612618 w 2917172"/>
                  <a:gd name="connsiteY13" fmla="*/ 486271 h 2293671"/>
                  <a:gd name="connsiteX14" fmla="*/ 2584471 w 2917172"/>
                  <a:gd name="connsiteY14" fmla="*/ 458124 h 2293671"/>
                  <a:gd name="connsiteX15" fmla="*/ 2471883 w 2917172"/>
                  <a:gd name="connsiteY15" fmla="*/ 458124 h 2293671"/>
                  <a:gd name="connsiteX16" fmla="*/ 2443736 w 2917172"/>
                  <a:gd name="connsiteY16" fmla="*/ 486271 h 2293671"/>
                  <a:gd name="connsiteX17" fmla="*/ 2471883 w 2917172"/>
                  <a:gd name="connsiteY17" fmla="*/ 514418 h 2293671"/>
                  <a:gd name="connsiteX18" fmla="*/ 2500029 w 2917172"/>
                  <a:gd name="connsiteY18" fmla="*/ 486271 h 2293671"/>
                  <a:gd name="connsiteX19" fmla="*/ 2471883 w 2917172"/>
                  <a:gd name="connsiteY19" fmla="*/ 458124 h 2293671"/>
                  <a:gd name="connsiteX20" fmla="*/ 2359294 w 2917172"/>
                  <a:gd name="connsiteY20" fmla="*/ 458124 h 2293671"/>
                  <a:gd name="connsiteX21" fmla="*/ 2331147 w 2917172"/>
                  <a:gd name="connsiteY21" fmla="*/ 486271 h 2293671"/>
                  <a:gd name="connsiteX22" fmla="*/ 2359294 w 2917172"/>
                  <a:gd name="connsiteY22" fmla="*/ 514418 h 2293671"/>
                  <a:gd name="connsiteX23" fmla="*/ 2387441 w 2917172"/>
                  <a:gd name="connsiteY23" fmla="*/ 486271 h 2293671"/>
                  <a:gd name="connsiteX24" fmla="*/ 2359294 w 2917172"/>
                  <a:gd name="connsiteY24" fmla="*/ 458124 h 2293671"/>
                  <a:gd name="connsiteX25" fmla="*/ 2246705 w 2917172"/>
                  <a:gd name="connsiteY25" fmla="*/ 458124 h 2293671"/>
                  <a:gd name="connsiteX26" fmla="*/ 2218559 w 2917172"/>
                  <a:gd name="connsiteY26" fmla="*/ 486271 h 2293671"/>
                  <a:gd name="connsiteX27" fmla="*/ 2246705 w 2917172"/>
                  <a:gd name="connsiteY27" fmla="*/ 514418 h 2293671"/>
                  <a:gd name="connsiteX28" fmla="*/ 2274852 w 2917172"/>
                  <a:gd name="connsiteY28" fmla="*/ 486271 h 2293671"/>
                  <a:gd name="connsiteX29" fmla="*/ 2246705 w 2917172"/>
                  <a:gd name="connsiteY29" fmla="*/ 458124 h 2293671"/>
                  <a:gd name="connsiteX30" fmla="*/ 2134117 w 2917172"/>
                  <a:gd name="connsiteY30" fmla="*/ 458124 h 2293671"/>
                  <a:gd name="connsiteX31" fmla="*/ 2105970 w 2917172"/>
                  <a:gd name="connsiteY31" fmla="*/ 486271 h 2293671"/>
                  <a:gd name="connsiteX32" fmla="*/ 2134117 w 2917172"/>
                  <a:gd name="connsiteY32" fmla="*/ 514418 h 2293671"/>
                  <a:gd name="connsiteX33" fmla="*/ 2162264 w 2917172"/>
                  <a:gd name="connsiteY33" fmla="*/ 486271 h 2293671"/>
                  <a:gd name="connsiteX34" fmla="*/ 2134117 w 2917172"/>
                  <a:gd name="connsiteY34" fmla="*/ 458124 h 2293671"/>
                  <a:gd name="connsiteX35" fmla="*/ 2021528 w 2917172"/>
                  <a:gd name="connsiteY35" fmla="*/ 458124 h 2293671"/>
                  <a:gd name="connsiteX36" fmla="*/ 1993382 w 2917172"/>
                  <a:gd name="connsiteY36" fmla="*/ 486271 h 2293671"/>
                  <a:gd name="connsiteX37" fmla="*/ 2021528 w 2917172"/>
                  <a:gd name="connsiteY37" fmla="*/ 514418 h 2293671"/>
                  <a:gd name="connsiteX38" fmla="*/ 2049675 w 2917172"/>
                  <a:gd name="connsiteY38" fmla="*/ 486271 h 2293671"/>
                  <a:gd name="connsiteX39" fmla="*/ 2021528 w 2917172"/>
                  <a:gd name="connsiteY39" fmla="*/ 458124 h 2293671"/>
                  <a:gd name="connsiteX40" fmla="*/ 1908940 w 2917172"/>
                  <a:gd name="connsiteY40" fmla="*/ 458124 h 2293671"/>
                  <a:gd name="connsiteX41" fmla="*/ 1880793 w 2917172"/>
                  <a:gd name="connsiteY41" fmla="*/ 486271 h 2293671"/>
                  <a:gd name="connsiteX42" fmla="*/ 1908940 w 2917172"/>
                  <a:gd name="connsiteY42" fmla="*/ 514418 h 2293671"/>
                  <a:gd name="connsiteX43" fmla="*/ 1937087 w 2917172"/>
                  <a:gd name="connsiteY43" fmla="*/ 486271 h 2293671"/>
                  <a:gd name="connsiteX44" fmla="*/ 1908940 w 2917172"/>
                  <a:gd name="connsiteY44" fmla="*/ 458124 h 2293671"/>
                  <a:gd name="connsiteX45" fmla="*/ 1796351 w 2917172"/>
                  <a:gd name="connsiteY45" fmla="*/ 458124 h 2293671"/>
                  <a:gd name="connsiteX46" fmla="*/ 1768204 w 2917172"/>
                  <a:gd name="connsiteY46" fmla="*/ 486271 h 2293671"/>
                  <a:gd name="connsiteX47" fmla="*/ 1796351 w 2917172"/>
                  <a:gd name="connsiteY47" fmla="*/ 514418 h 2293671"/>
                  <a:gd name="connsiteX48" fmla="*/ 1824498 w 2917172"/>
                  <a:gd name="connsiteY48" fmla="*/ 486271 h 2293671"/>
                  <a:gd name="connsiteX49" fmla="*/ 1796351 w 2917172"/>
                  <a:gd name="connsiteY49" fmla="*/ 458124 h 2293671"/>
                  <a:gd name="connsiteX50" fmla="*/ 1683763 w 2917172"/>
                  <a:gd name="connsiteY50" fmla="*/ 458124 h 2293671"/>
                  <a:gd name="connsiteX51" fmla="*/ 1655616 w 2917172"/>
                  <a:gd name="connsiteY51" fmla="*/ 486271 h 2293671"/>
                  <a:gd name="connsiteX52" fmla="*/ 1683763 w 2917172"/>
                  <a:gd name="connsiteY52" fmla="*/ 514418 h 2293671"/>
                  <a:gd name="connsiteX53" fmla="*/ 1711910 w 2917172"/>
                  <a:gd name="connsiteY53" fmla="*/ 486271 h 2293671"/>
                  <a:gd name="connsiteX54" fmla="*/ 1683763 w 2917172"/>
                  <a:gd name="connsiteY54" fmla="*/ 458124 h 2293671"/>
                  <a:gd name="connsiteX55" fmla="*/ 1571174 w 2917172"/>
                  <a:gd name="connsiteY55" fmla="*/ 458124 h 2293671"/>
                  <a:gd name="connsiteX56" fmla="*/ 1543027 w 2917172"/>
                  <a:gd name="connsiteY56" fmla="*/ 486271 h 2293671"/>
                  <a:gd name="connsiteX57" fmla="*/ 1571174 w 2917172"/>
                  <a:gd name="connsiteY57" fmla="*/ 514418 h 2293671"/>
                  <a:gd name="connsiteX58" fmla="*/ 1599321 w 2917172"/>
                  <a:gd name="connsiteY58" fmla="*/ 486271 h 2293671"/>
                  <a:gd name="connsiteX59" fmla="*/ 1571174 w 2917172"/>
                  <a:gd name="connsiteY59" fmla="*/ 458124 h 2293671"/>
                  <a:gd name="connsiteX60" fmla="*/ 1458586 w 2917172"/>
                  <a:gd name="connsiteY60" fmla="*/ 458124 h 2293671"/>
                  <a:gd name="connsiteX61" fmla="*/ 1430439 w 2917172"/>
                  <a:gd name="connsiteY61" fmla="*/ 486271 h 2293671"/>
                  <a:gd name="connsiteX62" fmla="*/ 1458586 w 2917172"/>
                  <a:gd name="connsiteY62" fmla="*/ 514418 h 2293671"/>
                  <a:gd name="connsiteX63" fmla="*/ 1486733 w 2917172"/>
                  <a:gd name="connsiteY63" fmla="*/ 486271 h 2293671"/>
                  <a:gd name="connsiteX64" fmla="*/ 1458586 w 2917172"/>
                  <a:gd name="connsiteY64" fmla="*/ 458124 h 2293671"/>
                  <a:gd name="connsiteX65" fmla="*/ 1345997 w 2917172"/>
                  <a:gd name="connsiteY65" fmla="*/ 458124 h 2293671"/>
                  <a:gd name="connsiteX66" fmla="*/ 1317850 w 2917172"/>
                  <a:gd name="connsiteY66" fmla="*/ 486271 h 2293671"/>
                  <a:gd name="connsiteX67" fmla="*/ 1345997 w 2917172"/>
                  <a:gd name="connsiteY67" fmla="*/ 514418 h 2293671"/>
                  <a:gd name="connsiteX68" fmla="*/ 1374144 w 2917172"/>
                  <a:gd name="connsiteY68" fmla="*/ 486271 h 2293671"/>
                  <a:gd name="connsiteX69" fmla="*/ 1345997 w 2917172"/>
                  <a:gd name="connsiteY69" fmla="*/ 458124 h 2293671"/>
                  <a:gd name="connsiteX70" fmla="*/ 1233409 w 2917172"/>
                  <a:gd name="connsiteY70" fmla="*/ 458124 h 2293671"/>
                  <a:gd name="connsiteX71" fmla="*/ 1205262 w 2917172"/>
                  <a:gd name="connsiteY71" fmla="*/ 486271 h 2293671"/>
                  <a:gd name="connsiteX72" fmla="*/ 1233409 w 2917172"/>
                  <a:gd name="connsiteY72" fmla="*/ 514418 h 2293671"/>
                  <a:gd name="connsiteX73" fmla="*/ 1261556 w 2917172"/>
                  <a:gd name="connsiteY73" fmla="*/ 486271 h 2293671"/>
                  <a:gd name="connsiteX74" fmla="*/ 1233409 w 2917172"/>
                  <a:gd name="connsiteY74" fmla="*/ 458124 h 2293671"/>
                  <a:gd name="connsiteX75" fmla="*/ 1120820 w 2917172"/>
                  <a:gd name="connsiteY75" fmla="*/ 458124 h 2293671"/>
                  <a:gd name="connsiteX76" fmla="*/ 1092673 w 2917172"/>
                  <a:gd name="connsiteY76" fmla="*/ 486271 h 2293671"/>
                  <a:gd name="connsiteX77" fmla="*/ 1120820 w 2917172"/>
                  <a:gd name="connsiteY77" fmla="*/ 514418 h 2293671"/>
                  <a:gd name="connsiteX78" fmla="*/ 1148967 w 2917172"/>
                  <a:gd name="connsiteY78" fmla="*/ 486271 h 2293671"/>
                  <a:gd name="connsiteX79" fmla="*/ 1120820 w 2917172"/>
                  <a:gd name="connsiteY79" fmla="*/ 458124 h 2293671"/>
                  <a:gd name="connsiteX80" fmla="*/ 1008232 w 2917172"/>
                  <a:gd name="connsiteY80" fmla="*/ 458124 h 2293671"/>
                  <a:gd name="connsiteX81" fmla="*/ 980085 w 2917172"/>
                  <a:gd name="connsiteY81" fmla="*/ 486271 h 2293671"/>
                  <a:gd name="connsiteX82" fmla="*/ 1008232 w 2917172"/>
                  <a:gd name="connsiteY82" fmla="*/ 514418 h 2293671"/>
                  <a:gd name="connsiteX83" fmla="*/ 1036379 w 2917172"/>
                  <a:gd name="connsiteY83" fmla="*/ 486271 h 2293671"/>
                  <a:gd name="connsiteX84" fmla="*/ 1008232 w 2917172"/>
                  <a:gd name="connsiteY84" fmla="*/ 458124 h 2293671"/>
                  <a:gd name="connsiteX85" fmla="*/ 895643 w 2917172"/>
                  <a:gd name="connsiteY85" fmla="*/ 458124 h 2293671"/>
                  <a:gd name="connsiteX86" fmla="*/ 867496 w 2917172"/>
                  <a:gd name="connsiteY86" fmla="*/ 486271 h 2293671"/>
                  <a:gd name="connsiteX87" fmla="*/ 895643 w 2917172"/>
                  <a:gd name="connsiteY87" fmla="*/ 514418 h 2293671"/>
                  <a:gd name="connsiteX88" fmla="*/ 923790 w 2917172"/>
                  <a:gd name="connsiteY88" fmla="*/ 486271 h 2293671"/>
                  <a:gd name="connsiteX89" fmla="*/ 895643 w 2917172"/>
                  <a:gd name="connsiteY89" fmla="*/ 458124 h 2293671"/>
                  <a:gd name="connsiteX90" fmla="*/ 783055 w 2917172"/>
                  <a:gd name="connsiteY90" fmla="*/ 458124 h 2293671"/>
                  <a:gd name="connsiteX91" fmla="*/ 754908 w 2917172"/>
                  <a:gd name="connsiteY91" fmla="*/ 486271 h 2293671"/>
                  <a:gd name="connsiteX92" fmla="*/ 783055 w 2917172"/>
                  <a:gd name="connsiteY92" fmla="*/ 514418 h 2293671"/>
                  <a:gd name="connsiteX93" fmla="*/ 811202 w 2917172"/>
                  <a:gd name="connsiteY93" fmla="*/ 486271 h 2293671"/>
                  <a:gd name="connsiteX94" fmla="*/ 783055 w 2917172"/>
                  <a:gd name="connsiteY94" fmla="*/ 458124 h 2293671"/>
                  <a:gd name="connsiteX95" fmla="*/ 670467 w 2917172"/>
                  <a:gd name="connsiteY95" fmla="*/ 458124 h 2293671"/>
                  <a:gd name="connsiteX96" fmla="*/ 642320 w 2917172"/>
                  <a:gd name="connsiteY96" fmla="*/ 486271 h 2293671"/>
                  <a:gd name="connsiteX97" fmla="*/ 670467 w 2917172"/>
                  <a:gd name="connsiteY97" fmla="*/ 514418 h 2293671"/>
                  <a:gd name="connsiteX98" fmla="*/ 698614 w 2917172"/>
                  <a:gd name="connsiteY98" fmla="*/ 486271 h 2293671"/>
                  <a:gd name="connsiteX99" fmla="*/ 670467 w 2917172"/>
                  <a:gd name="connsiteY99" fmla="*/ 458124 h 2293671"/>
                  <a:gd name="connsiteX100" fmla="*/ 557878 w 2917172"/>
                  <a:gd name="connsiteY100" fmla="*/ 458124 h 2293671"/>
                  <a:gd name="connsiteX101" fmla="*/ 529732 w 2917172"/>
                  <a:gd name="connsiteY101" fmla="*/ 486271 h 2293671"/>
                  <a:gd name="connsiteX102" fmla="*/ 557878 w 2917172"/>
                  <a:gd name="connsiteY102" fmla="*/ 514418 h 2293671"/>
                  <a:gd name="connsiteX103" fmla="*/ 586025 w 2917172"/>
                  <a:gd name="connsiteY103" fmla="*/ 486271 h 2293671"/>
                  <a:gd name="connsiteX104" fmla="*/ 557878 w 2917172"/>
                  <a:gd name="connsiteY104" fmla="*/ 458124 h 2293671"/>
                  <a:gd name="connsiteX105" fmla="*/ 445290 w 2917172"/>
                  <a:gd name="connsiteY105" fmla="*/ 458124 h 2293671"/>
                  <a:gd name="connsiteX106" fmla="*/ 417143 w 2917172"/>
                  <a:gd name="connsiteY106" fmla="*/ 486271 h 2293671"/>
                  <a:gd name="connsiteX107" fmla="*/ 445290 w 2917172"/>
                  <a:gd name="connsiteY107" fmla="*/ 514418 h 2293671"/>
                  <a:gd name="connsiteX108" fmla="*/ 473437 w 2917172"/>
                  <a:gd name="connsiteY108" fmla="*/ 486271 h 2293671"/>
                  <a:gd name="connsiteX109" fmla="*/ 445290 w 2917172"/>
                  <a:gd name="connsiteY109" fmla="*/ 458124 h 2293671"/>
                  <a:gd name="connsiteX110" fmla="*/ 332701 w 2917172"/>
                  <a:gd name="connsiteY110" fmla="*/ 458124 h 2293671"/>
                  <a:gd name="connsiteX111" fmla="*/ 304554 w 2917172"/>
                  <a:gd name="connsiteY111" fmla="*/ 486271 h 2293671"/>
                  <a:gd name="connsiteX112" fmla="*/ 332701 w 2917172"/>
                  <a:gd name="connsiteY112" fmla="*/ 514418 h 2293671"/>
                  <a:gd name="connsiteX113" fmla="*/ 360848 w 2917172"/>
                  <a:gd name="connsiteY113" fmla="*/ 486271 h 2293671"/>
                  <a:gd name="connsiteX114" fmla="*/ 332701 w 2917172"/>
                  <a:gd name="connsiteY114" fmla="*/ 458124 h 2293671"/>
                  <a:gd name="connsiteX115" fmla="*/ 220113 w 2917172"/>
                  <a:gd name="connsiteY115" fmla="*/ 458124 h 2293671"/>
                  <a:gd name="connsiteX116" fmla="*/ 191966 w 2917172"/>
                  <a:gd name="connsiteY116" fmla="*/ 486271 h 2293671"/>
                  <a:gd name="connsiteX117" fmla="*/ 220113 w 2917172"/>
                  <a:gd name="connsiteY117" fmla="*/ 514418 h 2293671"/>
                  <a:gd name="connsiteX118" fmla="*/ 248260 w 2917172"/>
                  <a:gd name="connsiteY118" fmla="*/ 486271 h 2293671"/>
                  <a:gd name="connsiteX119" fmla="*/ 220113 w 2917172"/>
                  <a:gd name="connsiteY119" fmla="*/ 458124 h 2293671"/>
                  <a:gd name="connsiteX120" fmla="*/ 107525 w 2917172"/>
                  <a:gd name="connsiteY120" fmla="*/ 458124 h 2293671"/>
                  <a:gd name="connsiteX121" fmla="*/ 79378 w 2917172"/>
                  <a:gd name="connsiteY121" fmla="*/ 486271 h 2293671"/>
                  <a:gd name="connsiteX122" fmla="*/ 107525 w 2917172"/>
                  <a:gd name="connsiteY122" fmla="*/ 514418 h 2293671"/>
                  <a:gd name="connsiteX123" fmla="*/ 135672 w 2917172"/>
                  <a:gd name="connsiteY123" fmla="*/ 486271 h 2293671"/>
                  <a:gd name="connsiteX124" fmla="*/ 107525 w 2917172"/>
                  <a:gd name="connsiteY124" fmla="*/ 458124 h 2293671"/>
                  <a:gd name="connsiteX125" fmla="*/ 0 w 2917172"/>
                  <a:gd name="connsiteY125" fmla="*/ 0 h 2293671"/>
                  <a:gd name="connsiteX126" fmla="*/ 2916000 w 2917172"/>
                  <a:gd name="connsiteY126" fmla="*/ 0 h 2293671"/>
                  <a:gd name="connsiteX127" fmla="*/ 2916000 w 2917172"/>
                  <a:gd name="connsiteY127" fmla="*/ 142874 h 2293671"/>
                  <a:gd name="connsiteX128" fmla="*/ 2917172 w 2917172"/>
                  <a:gd name="connsiteY128" fmla="*/ 142874 h 2293671"/>
                  <a:gd name="connsiteX129" fmla="*/ 2917172 w 2917172"/>
                  <a:gd name="connsiteY129" fmla="*/ 244204 h 2293671"/>
                  <a:gd name="connsiteX130" fmla="*/ 2917172 w 2917172"/>
                  <a:gd name="connsiteY130" fmla="*/ 304439 h 2293671"/>
                  <a:gd name="connsiteX131" fmla="*/ 2917172 w 2917172"/>
                  <a:gd name="connsiteY131" fmla="*/ 460222 h 2293671"/>
                  <a:gd name="connsiteX132" fmla="*/ 2902334 w 2917172"/>
                  <a:gd name="connsiteY132" fmla="*/ 466368 h 2293671"/>
                  <a:gd name="connsiteX133" fmla="*/ 2894090 w 2917172"/>
                  <a:gd name="connsiteY133" fmla="*/ 486271 h 2293671"/>
                  <a:gd name="connsiteX134" fmla="*/ 2902334 w 2917172"/>
                  <a:gd name="connsiteY134" fmla="*/ 506174 h 2293671"/>
                  <a:gd name="connsiteX135" fmla="*/ 2917172 w 2917172"/>
                  <a:gd name="connsiteY135" fmla="*/ 512321 h 2293671"/>
                  <a:gd name="connsiteX136" fmla="*/ 2917172 w 2917172"/>
                  <a:gd name="connsiteY136" fmla="*/ 2246668 h 2293671"/>
                  <a:gd name="connsiteX137" fmla="*/ 2905193 w 2917172"/>
                  <a:gd name="connsiteY137" fmla="*/ 2249087 h 2293671"/>
                  <a:gd name="connsiteX138" fmla="*/ 2876883 w 2917172"/>
                  <a:gd name="connsiteY138" fmla="*/ 2277398 h 2293671"/>
                  <a:gd name="connsiteX139" fmla="*/ 2873597 w 2917172"/>
                  <a:gd name="connsiteY139" fmla="*/ 2293671 h 2293671"/>
                  <a:gd name="connsiteX140" fmla="*/ 2824605 w 2917172"/>
                  <a:gd name="connsiteY140" fmla="*/ 2293671 h 2293671"/>
                  <a:gd name="connsiteX141" fmla="*/ 2821320 w 2917172"/>
                  <a:gd name="connsiteY141" fmla="*/ 2277398 h 2293671"/>
                  <a:gd name="connsiteX142" fmla="*/ 2772302 w 2917172"/>
                  <a:gd name="connsiteY142" fmla="*/ 2244906 h 2293671"/>
                  <a:gd name="connsiteX143" fmla="*/ 2723284 w 2917172"/>
                  <a:gd name="connsiteY143" fmla="*/ 2277398 h 2293671"/>
                  <a:gd name="connsiteX144" fmla="*/ 2719998 w 2917172"/>
                  <a:gd name="connsiteY144" fmla="*/ 2293671 h 2293671"/>
                  <a:gd name="connsiteX145" fmla="*/ 2671010 w 2917172"/>
                  <a:gd name="connsiteY145" fmla="*/ 2293671 h 2293671"/>
                  <a:gd name="connsiteX146" fmla="*/ 2667725 w 2917172"/>
                  <a:gd name="connsiteY146" fmla="*/ 2277398 h 2293671"/>
                  <a:gd name="connsiteX147" fmla="*/ 2618707 w 2917172"/>
                  <a:gd name="connsiteY147" fmla="*/ 2244906 h 2293671"/>
                  <a:gd name="connsiteX148" fmla="*/ 2569690 w 2917172"/>
                  <a:gd name="connsiteY148" fmla="*/ 2277398 h 2293671"/>
                  <a:gd name="connsiteX149" fmla="*/ 2566404 w 2917172"/>
                  <a:gd name="connsiteY149" fmla="*/ 2293671 h 2293671"/>
                  <a:gd name="connsiteX150" fmla="*/ 2517416 w 2917172"/>
                  <a:gd name="connsiteY150" fmla="*/ 2293671 h 2293671"/>
                  <a:gd name="connsiteX151" fmla="*/ 2514131 w 2917172"/>
                  <a:gd name="connsiteY151" fmla="*/ 2277398 h 2293671"/>
                  <a:gd name="connsiteX152" fmla="*/ 2465113 w 2917172"/>
                  <a:gd name="connsiteY152" fmla="*/ 2244906 h 2293671"/>
                  <a:gd name="connsiteX153" fmla="*/ 2416095 w 2917172"/>
                  <a:gd name="connsiteY153" fmla="*/ 2277398 h 2293671"/>
                  <a:gd name="connsiteX154" fmla="*/ 2412810 w 2917172"/>
                  <a:gd name="connsiteY154" fmla="*/ 2293671 h 2293671"/>
                  <a:gd name="connsiteX155" fmla="*/ 2363821 w 2917172"/>
                  <a:gd name="connsiteY155" fmla="*/ 2293671 h 2293671"/>
                  <a:gd name="connsiteX156" fmla="*/ 2360536 w 2917172"/>
                  <a:gd name="connsiteY156" fmla="*/ 2277398 h 2293671"/>
                  <a:gd name="connsiteX157" fmla="*/ 2311518 w 2917172"/>
                  <a:gd name="connsiteY157" fmla="*/ 2244906 h 2293671"/>
                  <a:gd name="connsiteX158" fmla="*/ 2262501 w 2917172"/>
                  <a:gd name="connsiteY158" fmla="*/ 2277398 h 2293671"/>
                  <a:gd name="connsiteX159" fmla="*/ 2259215 w 2917172"/>
                  <a:gd name="connsiteY159" fmla="*/ 2293671 h 2293671"/>
                  <a:gd name="connsiteX160" fmla="*/ 2210227 w 2917172"/>
                  <a:gd name="connsiteY160" fmla="*/ 2293671 h 2293671"/>
                  <a:gd name="connsiteX161" fmla="*/ 2206941 w 2917172"/>
                  <a:gd name="connsiteY161" fmla="*/ 2277398 h 2293671"/>
                  <a:gd name="connsiteX162" fmla="*/ 2157923 w 2917172"/>
                  <a:gd name="connsiteY162" fmla="*/ 2244906 h 2293671"/>
                  <a:gd name="connsiteX163" fmla="*/ 2108906 w 2917172"/>
                  <a:gd name="connsiteY163" fmla="*/ 2277398 h 2293671"/>
                  <a:gd name="connsiteX164" fmla="*/ 2105620 w 2917172"/>
                  <a:gd name="connsiteY164" fmla="*/ 2293671 h 2293671"/>
                  <a:gd name="connsiteX165" fmla="*/ 2056632 w 2917172"/>
                  <a:gd name="connsiteY165" fmla="*/ 2293671 h 2293671"/>
                  <a:gd name="connsiteX166" fmla="*/ 2053346 w 2917172"/>
                  <a:gd name="connsiteY166" fmla="*/ 2277398 h 2293671"/>
                  <a:gd name="connsiteX167" fmla="*/ 2004329 w 2917172"/>
                  <a:gd name="connsiteY167" fmla="*/ 2244906 h 2293671"/>
                  <a:gd name="connsiteX168" fmla="*/ 1955312 w 2917172"/>
                  <a:gd name="connsiteY168" fmla="*/ 2277398 h 2293671"/>
                  <a:gd name="connsiteX169" fmla="*/ 1952026 w 2917172"/>
                  <a:gd name="connsiteY169" fmla="*/ 2293671 h 2293671"/>
                  <a:gd name="connsiteX170" fmla="*/ 1903038 w 2917172"/>
                  <a:gd name="connsiteY170" fmla="*/ 2293671 h 2293671"/>
                  <a:gd name="connsiteX171" fmla="*/ 1899752 w 2917172"/>
                  <a:gd name="connsiteY171" fmla="*/ 2277398 h 2293671"/>
                  <a:gd name="connsiteX172" fmla="*/ 1850734 w 2917172"/>
                  <a:gd name="connsiteY172" fmla="*/ 2244906 h 2293671"/>
                  <a:gd name="connsiteX173" fmla="*/ 1801717 w 2917172"/>
                  <a:gd name="connsiteY173" fmla="*/ 2277398 h 2293671"/>
                  <a:gd name="connsiteX174" fmla="*/ 1798431 w 2917172"/>
                  <a:gd name="connsiteY174" fmla="*/ 2293671 h 2293671"/>
                  <a:gd name="connsiteX175" fmla="*/ 1749443 w 2917172"/>
                  <a:gd name="connsiteY175" fmla="*/ 2293671 h 2293671"/>
                  <a:gd name="connsiteX176" fmla="*/ 1746158 w 2917172"/>
                  <a:gd name="connsiteY176" fmla="*/ 2277398 h 2293671"/>
                  <a:gd name="connsiteX177" fmla="*/ 1697140 w 2917172"/>
                  <a:gd name="connsiteY177" fmla="*/ 2244906 h 2293671"/>
                  <a:gd name="connsiteX178" fmla="*/ 1648123 w 2917172"/>
                  <a:gd name="connsiteY178" fmla="*/ 2277398 h 2293671"/>
                  <a:gd name="connsiteX179" fmla="*/ 1644837 w 2917172"/>
                  <a:gd name="connsiteY179" fmla="*/ 2293671 h 2293671"/>
                  <a:gd name="connsiteX180" fmla="*/ 1595849 w 2917172"/>
                  <a:gd name="connsiteY180" fmla="*/ 2293671 h 2293671"/>
                  <a:gd name="connsiteX181" fmla="*/ 1592563 w 2917172"/>
                  <a:gd name="connsiteY181" fmla="*/ 2277398 h 2293671"/>
                  <a:gd name="connsiteX182" fmla="*/ 1543545 w 2917172"/>
                  <a:gd name="connsiteY182" fmla="*/ 2244906 h 2293671"/>
                  <a:gd name="connsiteX183" fmla="*/ 1494528 w 2917172"/>
                  <a:gd name="connsiteY183" fmla="*/ 2277398 h 2293671"/>
                  <a:gd name="connsiteX184" fmla="*/ 1491242 w 2917172"/>
                  <a:gd name="connsiteY184" fmla="*/ 2293671 h 2293671"/>
                  <a:gd name="connsiteX185" fmla="*/ 1442254 w 2917172"/>
                  <a:gd name="connsiteY185" fmla="*/ 2293671 h 2293671"/>
                  <a:gd name="connsiteX186" fmla="*/ 1438969 w 2917172"/>
                  <a:gd name="connsiteY186" fmla="*/ 2277398 h 2293671"/>
                  <a:gd name="connsiteX187" fmla="*/ 1389951 w 2917172"/>
                  <a:gd name="connsiteY187" fmla="*/ 2244906 h 2293671"/>
                  <a:gd name="connsiteX188" fmla="*/ 1340933 w 2917172"/>
                  <a:gd name="connsiteY188" fmla="*/ 2277398 h 2293671"/>
                  <a:gd name="connsiteX189" fmla="*/ 1337648 w 2917172"/>
                  <a:gd name="connsiteY189" fmla="*/ 2293671 h 2293671"/>
                  <a:gd name="connsiteX190" fmla="*/ 1288659 w 2917172"/>
                  <a:gd name="connsiteY190" fmla="*/ 2293671 h 2293671"/>
                  <a:gd name="connsiteX191" fmla="*/ 1285374 w 2917172"/>
                  <a:gd name="connsiteY191" fmla="*/ 2277398 h 2293671"/>
                  <a:gd name="connsiteX192" fmla="*/ 1236356 w 2917172"/>
                  <a:gd name="connsiteY192" fmla="*/ 2244906 h 2293671"/>
                  <a:gd name="connsiteX193" fmla="*/ 1187339 w 2917172"/>
                  <a:gd name="connsiteY193" fmla="*/ 2277398 h 2293671"/>
                  <a:gd name="connsiteX194" fmla="*/ 1184053 w 2917172"/>
                  <a:gd name="connsiteY194" fmla="*/ 2293671 h 2293671"/>
                  <a:gd name="connsiteX195" fmla="*/ 1135065 w 2917172"/>
                  <a:gd name="connsiteY195" fmla="*/ 2293671 h 2293671"/>
                  <a:gd name="connsiteX196" fmla="*/ 1131780 w 2917172"/>
                  <a:gd name="connsiteY196" fmla="*/ 2277398 h 2293671"/>
                  <a:gd name="connsiteX197" fmla="*/ 1082762 w 2917172"/>
                  <a:gd name="connsiteY197" fmla="*/ 2244906 h 2293671"/>
                  <a:gd name="connsiteX198" fmla="*/ 1033744 w 2917172"/>
                  <a:gd name="connsiteY198" fmla="*/ 2277398 h 2293671"/>
                  <a:gd name="connsiteX199" fmla="*/ 1030458 w 2917172"/>
                  <a:gd name="connsiteY199" fmla="*/ 2293671 h 2293671"/>
                  <a:gd name="connsiteX200" fmla="*/ 981470 w 2917172"/>
                  <a:gd name="connsiteY200" fmla="*/ 2293671 h 2293671"/>
                  <a:gd name="connsiteX201" fmla="*/ 978185 w 2917172"/>
                  <a:gd name="connsiteY201" fmla="*/ 2277398 h 2293671"/>
                  <a:gd name="connsiteX202" fmla="*/ 929167 w 2917172"/>
                  <a:gd name="connsiteY202" fmla="*/ 2244906 h 2293671"/>
                  <a:gd name="connsiteX203" fmla="*/ 880150 w 2917172"/>
                  <a:gd name="connsiteY203" fmla="*/ 2277398 h 2293671"/>
                  <a:gd name="connsiteX204" fmla="*/ 876864 w 2917172"/>
                  <a:gd name="connsiteY204" fmla="*/ 2293671 h 2293671"/>
                  <a:gd name="connsiteX205" fmla="*/ 827876 w 2917172"/>
                  <a:gd name="connsiteY205" fmla="*/ 2293671 h 2293671"/>
                  <a:gd name="connsiteX206" fmla="*/ 824591 w 2917172"/>
                  <a:gd name="connsiteY206" fmla="*/ 2277398 h 2293671"/>
                  <a:gd name="connsiteX207" fmla="*/ 775573 w 2917172"/>
                  <a:gd name="connsiteY207" fmla="*/ 2244906 h 2293671"/>
                  <a:gd name="connsiteX208" fmla="*/ 726556 w 2917172"/>
                  <a:gd name="connsiteY208" fmla="*/ 2277398 h 2293671"/>
                  <a:gd name="connsiteX209" fmla="*/ 723270 w 2917172"/>
                  <a:gd name="connsiteY209" fmla="*/ 2293671 h 2293671"/>
                  <a:gd name="connsiteX210" fmla="*/ 674282 w 2917172"/>
                  <a:gd name="connsiteY210" fmla="*/ 2293671 h 2293671"/>
                  <a:gd name="connsiteX211" fmla="*/ 670997 w 2917172"/>
                  <a:gd name="connsiteY211" fmla="*/ 2277398 h 2293671"/>
                  <a:gd name="connsiteX212" fmla="*/ 621979 w 2917172"/>
                  <a:gd name="connsiteY212" fmla="*/ 2244906 h 2293671"/>
                  <a:gd name="connsiteX213" fmla="*/ 572961 w 2917172"/>
                  <a:gd name="connsiteY213" fmla="*/ 2277398 h 2293671"/>
                  <a:gd name="connsiteX214" fmla="*/ 569675 w 2917172"/>
                  <a:gd name="connsiteY214" fmla="*/ 2293671 h 2293671"/>
                  <a:gd name="connsiteX215" fmla="*/ 520687 w 2917172"/>
                  <a:gd name="connsiteY215" fmla="*/ 2293671 h 2293671"/>
                  <a:gd name="connsiteX216" fmla="*/ 517401 w 2917172"/>
                  <a:gd name="connsiteY216" fmla="*/ 2277398 h 2293671"/>
                  <a:gd name="connsiteX217" fmla="*/ 468384 w 2917172"/>
                  <a:gd name="connsiteY217" fmla="*/ 2244906 h 2293671"/>
                  <a:gd name="connsiteX218" fmla="*/ 419367 w 2917172"/>
                  <a:gd name="connsiteY218" fmla="*/ 2277398 h 2293671"/>
                  <a:gd name="connsiteX219" fmla="*/ 416081 w 2917172"/>
                  <a:gd name="connsiteY219" fmla="*/ 2293671 h 2293671"/>
                  <a:gd name="connsiteX220" fmla="*/ 367093 w 2917172"/>
                  <a:gd name="connsiteY220" fmla="*/ 2293671 h 2293671"/>
                  <a:gd name="connsiteX221" fmla="*/ 363807 w 2917172"/>
                  <a:gd name="connsiteY221" fmla="*/ 2277398 h 2293671"/>
                  <a:gd name="connsiteX222" fmla="*/ 314790 w 2917172"/>
                  <a:gd name="connsiteY222" fmla="*/ 2244906 h 2293671"/>
                  <a:gd name="connsiteX223" fmla="*/ 265772 w 2917172"/>
                  <a:gd name="connsiteY223" fmla="*/ 2277398 h 2293671"/>
                  <a:gd name="connsiteX224" fmla="*/ 262486 w 2917172"/>
                  <a:gd name="connsiteY224" fmla="*/ 2293671 h 2293671"/>
                  <a:gd name="connsiteX225" fmla="*/ 213498 w 2917172"/>
                  <a:gd name="connsiteY225" fmla="*/ 2293671 h 2293671"/>
                  <a:gd name="connsiteX226" fmla="*/ 210213 w 2917172"/>
                  <a:gd name="connsiteY226" fmla="*/ 2277398 h 2293671"/>
                  <a:gd name="connsiteX227" fmla="*/ 161196 w 2917172"/>
                  <a:gd name="connsiteY227" fmla="*/ 2244906 h 2293671"/>
                  <a:gd name="connsiteX228" fmla="*/ 112178 w 2917172"/>
                  <a:gd name="connsiteY228" fmla="*/ 2277398 h 2293671"/>
                  <a:gd name="connsiteX229" fmla="*/ 108892 w 2917172"/>
                  <a:gd name="connsiteY229" fmla="*/ 2293671 h 2293671"/>
                  <a:gd name="connsiteX230" fmla="*/ 59904 w 2917172"/>
                  <a:gd name="connsiteY230" fmla="*/ 2293671 h 2293671"/>
                  <a:gd name="connsiteX231" fmla="*/ 56618 w 2917172"/>
                  <a:gd name="connsiteY231" fmla="*/ 2277398 h 2293671"/>
                  <a:gd name="connsiteX232" fmla="*/ 7600 w 2917172"/>
                  <a:gd name="connsiteY232" fmla="*/ 2244906 h 2293671"/>
                  <a:gd name="connsiteX233" fmla="*/ 0 w 2917172"/>
                  <a:gd name="connsiteY233" fmla="*/ 2246441 h 2293671"/>
                  <a:gd name="connsiteX234" fmla="*/ 0 w 2917172"/>
                  <a:gd name="connsiteY234" fmla="*/ 512321 h 2293671"/>
                  <a:gd name="connsiteX235" fmla="*/ 14839 w 2917172"/>
                  <a:gd name="connsiteY235" fmla="*/ 506174 h 2293671"/>
                  <a:gd name="connsiteX236" fmla="*/ 23083 w 2917172"/>
                  <a:gd name="connsiteY236" fmla="*/ 486271 h 2293671"/>
                  <a:gd name="connsiteX237" fmla="*/ 14839 w 2917172"/>
                  <a:gd name="connsiteY237" fmla="*/ 466368 h 2293671"/>
                  <a:gd name="connsiteX238" fmla="*/ 0 w 2917172"/>
                  <a:gd name="connsiteY238" fmla="*/ 460222 h 2293671"/>
                  <a:gd name="connsiteX239" fmla="*/ 0 w 2917172"/>
                  <a:gd name="connsiteY239" fmla="*/ 371475 h 2293671"/>
                  <a:gd name="connsiteX240" fmla="*/ 0 w 2917172"/>
                  <a:gd name="connsiteY240" fmla="*/ 304439 h 2293671"/>
                  <a:gd name="connsiteX241" fmla="*/ 0 w 2917172"/>
                  <a:gd name="connsiteY241" fmla="*/ 244204 h 2293671"/>
                  <a:gd name="connsiteX242" fmla="*/ 0 w 2917172"/>
                  <a:gd name="connsiteY242" fmla="*/ 142874 h 229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2917172" h="2293671">
                    <a:moveTo>
                      <a:pt x="2809648" y="458124"/>
                    </a:moveTo>
                    <a:cubicBezTo>
                      <a:pt x="2794103" y="458124"/>
                      <a:pt x="2781501" y="470726"/>
                      <a:pt x="2781501" y="486271"/>
                    </a:cubicBezTo>
                    <a:cubicBezTo>
                      <a:pt x="2781501" y="501817"/>
                      <a:pt x="2794103" y="514418"/>
                      <a:pt x="2809648" y="514418"/>
                    </a:cubicBezTo>
                    <a:cubicBezTo>
                      <a:pt x="2825193" y="514418"/>
                      <a:pt x="2837795" y="501817"/>
                      <a:pt x="2837795" y="486271"/>
                    </a:cubicBezTo>
                    <a:cubicBezTo>
                      <a:pt x="2837795" y="470726"/>
                      <a:pt x="2825193" y="458124"/>
                      <a:pt x="2809648" y="458124"/>
                    </a:cubicBezTo>
                    <a:close/>
                    <a:moveTo>
                      <a:pt x="2697060" y="458124"/>
                    </a:moveTo>
                    <a:cubicBezTo>
                      <a:pt x="2681514" y="458124"/>
                      <a:pt x="2668913" y="470726"/>
                      <a:pt x="2668913" y="486271"/>
                    </a:cubicBezTo>
                    <a:cubicBezTo>
                      <a:pt x="2668913" y="501817"/>
                      <a:pt x="2681514" y="514418"/>
                      <a:pt x="2697060" y="514418"/>
                    </a:cubicBezTo>
                    <a:cubicBezTo>
                      <a:pt x="2712605" y="514418"/>
                      <a:pt x="2725207" y="501817"/>
                      <a:pt x="2725207" y="486271"/>
                    </a:cubicBezTo>
                    <a:cubicBezTo>
                      <a:pt x="2725207" y="470726"/>
                      <a:pt x="2712605" y="458124"/>
                      <a:pt x="2697060" y="458124"/>
                    </a:cubicBezTo>
                    <a:close/>
                    <a:moveTo>
                      <a:pt x="2584471" y="458124"/>
                    </a:moveTo>
                    <a:cubicBezTo>
                      <a:pt x="2568926" y="458124"/>
                      <a:pt x="2556324" y="470726"/>
                      <a:pt x="2556324" y="486271"/>
                    </a:cubicBezTo>
                    <a:cubicBezTo>
                      <a:pt x="2556324" y="501817"/>
                      <a:pt x="2568926" y="514418"/>
                      <a:pt x="2584471" y="514418"/>
                    </a:cubicBezTo>
                    <a:cubicBezTo>
                      <a:pt x="2600016" y="514418"/>
                      <a:pt x="2612618" y="501817"/>
                      <a:pt x="2612618" y="486271"/>
                    </a:cubicBezTo>
                    <a:cubicBezTo>
                      <a:pt x="2612618" y="470726"/>
                      <a:pt x="2600016" y="458124"/>
                      <a:pt x="2584471" y="458124"/>
                    </a:cubicBezTo>
                    <a:close/>
                    <a:moveTo>
                      <a:pt x="2471883" y="458124"/>
                    </a:moveTo>
                    <a:cubicBezTo>
                      <a:pt x="2456337" y="458124"/>
                      <a:pt x="2443736" y="470726"/>
                      <a:pt x="2443736" y="486271"/>
                    </a:cubicBezTo>
                    <a:cubicBezTo>
                      <a:pt x="2443736" y="501817"/>
                      <a:pt x="2456337" y="514418"/>
                      <a:pt x="2471883" y="514418"/>
                    </a:cubicBezTo>
                    <a:cubicBezTo>
                      <a:pt x="2487428" y="514418"/>
                      <a:pt x="2500029" y="501817"/>
                      <a:pt x="2500029" y="486271"/>
                    </a:cubicBezTo>
                    <a:cubicBezTo>
                      <a:pt x="2500029" y="470726"/>
                      <a:pt x="2487428" y="458124"/>
                      <a:pt x="2471883" y="458124"/>
                    </a:cubicBezTo>
                    <a:close/>
                    <a:moveTo>
                      <a:pt x="2359294" y="458124"/>
                    </a:moveTo>
                    <a:cubicBezTo>
                      <a:pt x="2343749" y="458124"/>
                      <a:pt x="2331147" y="470726"/>
                      <a:pt x="2331147" y="486271"/>
                    </a:cubicBezTo>
                    <a:cubicBezTo>
                      <a:pt x="2331147" y="501817"/>
                      <a:pt x="2343749" y="514418"/>
                      <a:pt x="2359294" y="514418"/>
                    </a:cubicBezTo>
                    <a:cubicBezTo>
                      <a:pt x="2374839" y="514418"/>
                      <a:pt x="2387441" y="501817"/>
                      <a:pt x="2387441" y="486271"/>
                    </a:cubicBezTo>
                    <a:cubicBezTo>
                      <a:pt x="2387441" y="470726"/>
                      <a:pt x="2374839" y="458124"/>
                      <a:pt x="2359294" y="458124"/>
                    </a:cubicBezTo>
                    <a:close/>
                    <a:moveTo>
                      <a:pt x="2246705" y="458124"/>
                    </a:moveTo>
                    <a:cubicBezTo>
                      <a:pt x="2231160" y="458124"/>
                      <a:pt x="2218559" y="470726"/>
                      <a:pt x="2218559" y="486271"/>
                    </a:cubicBezTo>
                    <a:cubicBezTo>
                      <a:pt x="2218559" y="501817"/>
                      <a:pt x="2231160" y="514418"/>
                      <a:pt x="2246705" y="514418"/>
                    </a:cubicBezTo>
                    <a:cubicBezTo>
                      <a:pt x="2262251" y="514418"/>
                      <a:pt x="2274852" y="501817"/>
                      <a:pt x="2274852" y="486271"/>
                    </a:cubicBezTo>
                    <a:cubicBezTo>
                      <a:pt x="2274852" y="470726"/>
                      <a:pt x="2262251" y="458124"/>
                      <a:pt x="2246705" y="458124"/>
                    </a:cubicBezTo>
                    <a:close/>
                    <a:moveTo>
                      <a:pt x="2134117" y="458124"/>
                    </a:moveTo>
                    <a:cubicBezTo>
                      <a:pt x="2118572" y="458124"/>
                      <a:pt x="2105970" y="470726"/>
                      <a:pt x="2105970" y="486271"/>
                    </a:cubicBezTo>
                    <a:cubicBezTo>
                      <a:pt x="2105970" y="501817"/>
                      <a:pt x="2118572" y="514418"/>
                      <a:pt x="2134117" y="514418"/>
                    </a:cubicBezTo>
                    <a:cubicBezTo>
                      <a:pt x="2149662" y="514418"/>
                      <a:pt x="2162264" y="501817"/>
                      <a:pt x="2162264" y="486271"/>
                    </a:cubicBezTo>
                    <a:cubicBezTo>
                      <a:pt x="2162264" y="470726"/>
                      <a:pt x="2149662" y="458124"/>
                      <a:pt x="2134117" y="458124"/>
                    </a:cubicBezTo>
                    <a:close/>
                    <a:moveTo>
                      <a:pt x="2021528" y="458124"/>
                    </a:moveTo>
                    <a:cubicBezTo>
                      <a:pt x="2005983" y="458124"/>
                      <a:pt x="1993382" y="470726"/>
                      <a:pt x="1993382" y="486271"/>
                    </a:cubicBezTo>
                    <a:cubicBezTo>
                      <a:pt x="1993382" y="501817"/>
                      <a:pt x="2005983" y="514418"/>
                      <a:pt x="2021528" y="514418"/>
                    </a:cubicBezTo>
                    <a:cubicBezTo>
                      <a:pt x="2037074" y="514418"/>
                      <a:pt x="2049675" y="501817"/>
                      <a:pt x="2049675" y="486271"/>
                    </a:cubicBezTo>
                    <a:cubicBezTo>
                      <a:pt x="2049675" y="470726"/>
                      <a:pt x="2037074" y="458124"/>
                      <a:pt x="2021528" y="458124"/>
                    </a:cubicBezTo>
                    <a:close/>
                    <a:moveTo>
                      <a:pt x="1908940" y="458124"/>
                    </a:moveTo>
                    <a:cubicBezTo>
                      <a:pt x="1893395" y="458124"/>
                      <a:pt x="1880793" y="470726"/>
                      <a:pt x="1880793" y="486271"/>
                    </a:cubicBezTo>
                    <a:cubicBezTo>
                      <a:pt x="1880793" y="501817"/>
                      <a:pt x="1893395" y="514418"/>
                      <a:pt x="1908940" y="514418"/>
                    </a:cubicBezTo>
                    <a:cubicBezTo>
                      <a:pt x="1924485" y="514418"/>
                      <a:pt x="1937087" y="501817"/>
                      <a:pt x="1937087" y="486271"/>
                    </a:cubicBezTo>
                    <a:cubicBezTo>
                      <a:pt x="1937087" y="470726"/>
                      <a:pt x="1924485" y="458124"/>
                      <a:pt x="1908940" y="458124"/>
                    </a:cubicBezTo>
                    <a:close/>
                    <a:moveTo>
                      <a:pt x="1796351" y="458124"/>
                    </a:moveTo>
                    <a:cubicBezTo>
                      <a:pt x="1780806" y="458124"/>
                      <a:pt x="1768204" y="470726"/>
                      <a:pt x="1768204" y="486271"/>
                    </a:cubicBezTo>
                    <a:cubicBezTo>
                      <a:pt x="1768204" y="501817"/>
                      <a:pt x="1780806" y="514418"/>
                      <a:pt x="1796351" y="514418"/>
                    </a:cubicBezTo>
                    <a:cubicBezTo>
                      <a:pt x="1811897" y="514418"/>
                      <a:pt x="1824498" y="501817"/>
                      <a:pt x="1824498" y="486271"/>
                    </a:cubicBezTo>
                    <a:cubicBezTo>
                      <a:pt x="1824498" y="470726"/>
                      <a:pt x="1811897" y="458124"/>
                      <a:pt x="1796351" y="458124"/>
                    </a:cubicBezTo>
                    <a:close/>
                    <a:moveTo>
                      <a:pt x="1683763" y="458124"/>
                    </a:moveTo>
                    <a:cubicBezTo>
                      <a:pt x="1668218" y="458124"/>
                      <a:pt x="1655616" y="470726"/>
                      <a:pt x="1655616" y="486271"/>
                    </a:cubicBezTo>
                    <a:cubicBezTo>
                      <a:pt x="1655616" y="501817"/>
                      <a:pt x="1668218" y="514418"/>
                      <a:pt x="1683763" y="514418"/>
                    </a:cubicBezTo>
                    <a:cubicBezTo>
                      <a:pt x="1699308" y="514418"/>
                      <a:pt x="1711910" y="501817"/>
                      <a:pt x="1711910" y="486271"/>
                    </a:cubicBezTo>
                    <a:cubicBezTo>
                      <a:pt x="1711910" y="470726"/>
                      <a:pt x="1699308" y="458124"/>
                      <a:pt x="1683763" y="458124"/>
                    </a:cubicBezTo>
                    <a:close/>
                    <a:moveTo>
                      <a:pt x="1571174" y="458124"/>
                    </a:moveTo>
                    <a:cubicBezTo>
                      <a:pt x="1555629" y="458124"/>
                      <a:pt x="1543027" y="470726"/>
                      <a:pt x="1543027" y="486271"/>
                    </a:cubicBezTo>
                    <a:cubicBezTo>
                      <a:pt x="1543027" y="501817"/>
                      <a:pt x="1555629" y="514418"/>
                      <a:pt x="1571174" y="514418"/>
                    </a:cubicBezTo>
                    <a:cubicBezTo>
                      <a:pt x="1586720" y="514418"/>
                      <a:pt x="1599321" y="501817"/>
                      <a:pt x="1599321" y="486271"/>
                    </a:cubicBezTo>
                    <a:cubicBezTo>
                      <a:pt x="1599321" y="470726"/>
                      <a:pt x="1586720" y="458124"/>
                      <a:pt x="1571174" y="458124"/>
                    </a:cubicBezTo>
                    <a:close/>
                    <a:moveTo>
                      <a:pt x="1458586" y="458124"/>
                    </a:moveTo>
                    <a:cubicBezTo>
                      <a:pt x="1443041" y="458124"/>
                      <a:pt x="1430439" y="470726"/>
                      <a:pt x="1430439" y="486271"/>
                    </a:cubicBezTo>
                    <a:cubicBezTo>
                      <a:pt x="1430439" y="501817"/>
                      <a:pt x="1443041" y="514418"/>
                      <a:pt x="1458586" y="514418"/>
                    </a:cubicBezTo>
                    <a:cubicBezTo>
                      <a:pt x="1474131" y="514418"/>
                      <a:pt x="1486733" y="501817"/>
                      <a:pt x="1486733" y="486271"/>
                    </a:cubicBezTo>
                    <a:cubicBezTo>
                      <a:pt x="1486733" y="470726"/>
                      <a:pt x="1474131" y="458124"/>
                      <a:pt x="1458586" y="458124"/>
                    </a:cubicBezTo>
                    <a:close/>
                    <a:moveTo>
                      <a:pt x="1345997" y="458124"/>
                    </a:moveTo>
                    <a:cubicBezTo>
                      <a:pt x="1330452" y="458124"/>
                      <a:pt x="1317850" y="470726"/>
                      <a:pt x="1317850" y="486271"/>
                    </a:cubicBezTo>
                    <a:cubicBezTo>
                      <a:pt x="1317850" y="501817"/>
                      <a:pt x="1330452" y="514418"/>
                      <a:pt x="1345997" y="514418"/>
                    </a:cubicBezTo>
                    <a:cubicBezTo>
                      <a:pt x="1361543" y="514418"/>
                      <a:pt x="1374144" y="501817"/>
                      <a:pt x="1374144" y="486271"/>
                    </a:cubicBezTo>
                    <a:cubicBezTo>
                      <a:pt x="1374144" y="470726"/>
                      <a:pt x="1361543" y="458124"/>
                      <a:pt x="1345997" y="458124"/>
                    </a:cubicBezTo>
                    <a:close/>
                    <a:moveTo>
                      <a:pt x="1233409" y="458124"/>
                    </a:moveTo>
                    <a:cubicBezTo>
                      <a:pt x="1217863" y="458124"/>
                      <a:pt x="1205262" y="470726"/>
                      <a:pt x="1205262" y="486271"/>
                    </a:cubicBezTo>
                    <a:cubicBezTo>
                      <a:pt x="1205262" y="501817"/>
                      <a:pt x="1217863" y="514418"/>
                      <a:pt x="1233409" y="514418"/>
                    </a:cubicBezTo>
                    <a:cubicBezTo>
                      <a:pt x="1248954" y="514418"/>
                      <a:pt x="1261556" y="501817"/>
                      <a:pt x="1261556" y="486271"/>
                    </a:cubicBezTo>
                    <a:cubicBezTo>
                      <a:pt x="1261556" y="470726"/>
                      <a:pt x="1248954" y="458124"/>
                      <a:pt x="1233409" y="458124"/>
                    </a:cubicBezTo>
                    <a:close/>
                    <a:moveTo>
                      <a:pt x="1120820" y="458124"/>
                    </a:moveTo>
                    <a:cubicBezTo>
                      <a:pt x="1105275" y="458124"/>
                      <a:pt x="1092673" y="470726"/>
                      <a:pt x="1092673" y="486271"/>
                    </a:cubicBezTo>
                    <a:cubicBezTo>
                      <a:pt x="1092673" y="501817"/>
                      <a:pt x="1105275" y="514418"/>
                      <a:pt x="1120820" y="514418"/>
                    </a:cubicBezTo>
                    <a:cubicBezTo>
                      <a:pt x="1136365" y="514418"/>
                      <a:pt x="1148967" y="501817"/>
                      <a:pt x="1148967" y="486271"/>
                    </a:cubicBezTo>
                    <a:cubicBezTo>
                      <a:pt x="1148967" y="470726"/>
                      <a:pt x="1136365" y="458124"/>
                      <a:pt x="1120820" y="458124"/>
                    </a:cubicBezTo>
                    <a:close/>
                    <a:moveTo>
                      <a:pt x="1008232" y="458124"/>
                    </a:moveTo>
                    <a:cubicBezTo>
                      <a:pt x="992686" y="458124"/>
                      <a:pt x="980085" y="470726"/>
                      <a:pt x="980085" y="486271"/>
                    </a:cubicBezTo>
                    <a:cubicBezTo>
                      <a:pt x="980085" y="501817"/>
                      <a:pt x="992686" y="514418"/>
                      <a:pt x="1008232" y="514418"/>
                    </a:cubicBezTo>
                    <a:cubicBezTo>
                      <a:pt x="1023777" y="514418"/>
                      <a:pt x="1036379" y="501817"/>
                      <a:pt x="1036379" y="486271"/>
                    </a:cubicBezTo>
                    <a:cubicBezTo>
                      <a:pt x="1036379" y="470726"/>
                      <a:pt x="1023777" y="458124"/>
                      <a:pt x="1008232" y="458124"/>
                    </a:cubicBezTo>
                    <a:close/>
                    <a:moveTo>
                      <a:pt x="895643" y="458124"/>
                    </a:moveTo>
                    <a:cubicBezTo>
                      <a:pt x="880098" y="458124"/>
                      <a:pt x="867496" y="470726"/>
                      <a:pt x="867496" y="486271"/>
                    </a:cubicBezTo>
                    <a:cubicBezTo>
                      <a:pt x="867496" y="501817"/>
                      <a:pt x="880098" y="514418"/>
                      <a:pt x="895643" y="514418"/>
                    </a:cubicBezTo>
                    <a:cubicBezTo>
                      <a:pt x="911188" y="514418"/>
                      <a:pt x="923790" y="501817"/>
                      <a:pt x="923790" y="486271"/>
                    </a:cubicBezTo>
                    <a:cubicBezTo>
                      <a:pt x="923790" y="470726"/>
                      <a:pt x="911188" y="458124"/>
                      <a:pt x="895643" y="458124"/>
                    </a:cubicBezTo>
                    <a:close/>
                    <a:moveTo>
                      <a:pt x="783055" y="458124"/>
                    </a:moveTo>
                    <a:cubicBezTo>
                      <a:pt x="767510" y="458124"/>
                      <a:pt x="754908" y="470726"/>
                      <a:pt x="754908" y="486271"/>
                    </a:cubicBezTo>
                    <a:cubicBezTo>
                      <a:pt x="754908" y="501817"/>
                      <a:pt x="767510" y="514418"/>
                      <a:pt x="783055" y="514418"/>
                    </a:cubicBezTo>
                    <a:cubicBezTo>
                      <a:pt x="798600" y="514418"/>
                      <a:pt x="811202" y="501817"/>
                      <a:pt x="811202" y="486271"/>
                    </a:cubicBezTo>
                    <a:cubicBezTo>
                      <a:pt x="811202" y="470726"/>
                      <a:pt x="798600" y="458124"/>
                      <a:pt x="783055" y="458124"/>
                    </a:cubicBezTo>
                    <a:close/>
                    <a:moveTo>
                      <a:pt x="670467" y="458124"/>
                    </a:moveTo>
                    <a:cubicBezTo>
                      <a:pt x="654922" y="458124"/>
                      <a:pt x="642320" y="470726"/>
                      <a:pt x="642320" y="486271"/>
                    </a:cubicBezTo>
                    <a:cubicBezTo>
                      <a:pt x="642320" y="501817"/>
                      <a:pt x="654922" y="514418"/>
                      <a:pt x="670467" y="514418"/>
                    </a:cubicBezTo>
                    <a:cubicBezTo>
                      <a:pt x="686012" y="514418"/>
                      <a:pt x="698614" y="501817"/>
                      <a:pt x="698614" y="486271"/>
                    </a:cubicBezTo>
                    <a:cubicBezTo>
                      <a:pt x="698614" y="470726"/>
                      <a:pt x="686012" y="458124"/>
                      <a:pt x="670467" y="458124"/>
                    </a:cubicBezTo>
                    <a:close/>
                    <a:moveTo>
                      <a:pt x="557878" y="458124"/>
                    </a:moveTo>
                    <a:cubicBezTo>
                      <a:pt x="542333" y="458124"/>
                      <a:pt x="529732" y="470726"/>
                      <a:pt x="529732" y="486271"/>
                    </a:cubicBezTo>
                    <a:cubicBezTo>
                      <a:pt x="529732" y="501817"/>
                      <a:pt x="542333" y="514418"/>
                      <a:pt x="557878" y="514418"/>
                    </a:cubicBezTo>
                    <a:cubicBezTo>
                      <a:pt x="573423" y="514418"/>
                      <a:pt x="586025" y="501817"/>
                      <a:pt x="586025" y="486271"/>
                    </a:cubicBezTo>
                    <a:cubicBezTo>
                      <a:pt x="586025" y="470726"/>
                      <a:pt x="573423" y="458124"/>
                      <a:pt x="557878" y="458124"/>
                    </a:cubicBezTo>
                    <a:close/>
                    <a:moveTo>
                      <a:pt x="445290" y="458124"/>
                    </a:moveTo>
                    <a:cubicBezTo>
                      <a:pt x="429744" y="458124"/>
                      <a:pt x="417143" y="470726"/>
                      <a:pt x="417143" y="486271"/>
                    </a:cubicBezTo>
                    <a:cubicBezTo>
                      <a:pt x="417143" y="501817"/>
                      <a:pt x="429744" y="514418"/>
                      <a:pt x="445290" y="514418"/>
                    </a:cubicBezTo>
                    <a:cubicBezTo>
                      <a:pt x="460836" y="514418"/>
                      <a:pt x="473437" y="501817"/>
                      <a:pt x="473437" y="486271"/>
                    </a:cubicBezTo>
                    <a:cubicBezTo>
                      <a:pt x="473437" y="470726"/>
                      <a:pt x="460836" y="458124"/>
                      <a:pt x="445290" y="458124"/>
                    </a:cubicBezTo>
                    <a:close/>
                    <a:moveTo>
                      <a:pt x="332701" y="458124"/>
                    </a:moveTo>
                    <a:cubicBezTo>
                      <a:pt x="317156" y="458124"/>
                      <a:pt x="304554" y="470726"/>
                      <a:pt x="304554" y="486271"/>
                    </a:cubicBezTo>
                    <a:cubicBezTo>
                      <a:pt x="304554" y="501817"/>
                      <a:pt x="317156" y="514418"/>
                      <a:pt x="332701" y="514418"/>
                    </a:cubicBezTo>
                    <a:cubicBezTo>
                      <a:pt x="348247" y="514418"/>
                      <a:pt x="360848" y="501817"/>
                      <a:pt x="360848" y="486271"/>
                    </a:cubicBezTo>
                    <a:cubicBezTo>
                      <a:pt x="360848" y="470726"/>
                      <a:pt x="348247" y="458124"/>
                      <a:pt x="332701" y="458124"/>
                    </a:cubicBezTo>
                    <a:close/>
                    <a:moveTo>
                      <a:pt x="220113" y="458124"/>
                    </a:moveTo>
                    <a:cubicBezTo>
                      <a:pt x="204568" y="458124"/>
                      <a:pt x="191966" y="470726"/>
                      <a:pt x="191966" y="486271"/>
                    </a:cubicBezTo>
                    <a:cubicBezTo>
                      <a:pt x="191966" y="501817"/>
                      <a:pt x="204568" y="514418"/>
                      <a:pt x="220113" y="514418"/>
                    </a:cubicBezTo>
                    <a:cubicBezTo>
                      <a:pt x="235659" y="514418"/>
                      <a:pt x="248260" y="501817"/>
                      <a:pt x="248260" y="486271"/>
                    </a:cubicBezTo>
                    <a:cubicBezTo>
                      <a:pt x="248260" y="470726"/>
                      <a:pt x="235659" y="458124"/>
                      <a:pt x="220113" y="458124"/>
                    </a:cubicBezTo>
                    <a:close/>
                    <a:moveTo>
                      <a:pt x="107525" y="458124"/>
                    </a:moveTo>
                    <a:cubicBezTo>
                      <a:pt x="91980" y="458124"/>
                      <a:pt x="79378" y="470726"/>
                      <a:pt x="79378" y="486271"/>
                    </a:cubicBezTo>
                    <a:cubicBezTo>
                      <a:pt x="79378" y="501817"/>
                      <a:pt x="91980" y="514418"/>
                      <a:pt x="107525" y="514418"/>
                    </a:cubicBezTo>
                    <a:cubicBezTo>
                      <a:pt x="123070" y="514418"/>
                      <a:pt x="135672" y="501817"/>
                      <a:pt x="135672" y="486271"/>
                    </a:cubicBezTo>
                    <a:cubicBezTo>
                      <a:pt x="135672" y="470726"/>
                      <a:pt x="123070" y="458124"/>
                      <a:pt x="107525" y="458124"/>
                    </a:cubicBezTo>
                    <a:close/>
                    <a:moveTo>
                      <a:pt x="0" y="0"/>
                    </a:moveTo>
                    <a:lnTo>
                      <a:pt x="2916000" y="0"/>
                    </a:lnTo>
                    <a:lnTo>
                      <a:pt x="2916000" y="142874"/>
                    </a:lnTo>
                    <a:lnTo>
                      <a:pt x="2917172" y="142874"/>
                    </a:lnTo>
                    <a:lnTo>
                      <a:pt x="2917172" y="244204"/>
                    </a:lnTo>
                    <a:lnTo>
                      <a:pt x="2917172" y="304439"/>
                    </a:lnTo>
                    <a:lnTo>
                      <a:pt x="2917172" y="460222"/>
                    </a:lnTo>
                    <a:lnTo>
                      <a:pt x="2902334" y="466368"/>
                    </a:lnTo>
                    <a:cubicBezTo>
                      <a:pt x="2897241" y="471462"/>
                      <a:pt x="2894090" y="478499"/>
                      <a:pt x="2894090" y="486271"/>
                    </a:cubicBezTo>
                    <a:cubicBezTo>
                      <a:pt x="2894090" y="494044"/>
                      <a:pt x="2897241" y="501081"/>
                      <a:pt x="2902334" y="506174"/>
                    </a:cubicBezTo>
                    <a:lnTo>
                      <a:pt x="2917172" y="512321"/>
                    </a:lnTo>
                    <a:lnTo>
                      <a:pt x="2917172" y="2246668"/>
                    </a:lnTo>
                    <a:lnTo>
                      <a:pt x="2905193" y="2249087"/>
                    </a:lnTo>
                    <a:cubicBezTo>
                      <a:pt x="2892464" y="2254471"/>
                      <a:pt x="2882267" y="2264668"/>
                      <a:pt x="2876883" y="2277398"/>
                    </a:cubicBezTo>
                    <a:lnTo>
                      <a:pt x="2873597" y="2293671"/>
                    </a:lnTo>
                    <a:lnTo>
                      <a:pt x="2824605" y="2293671"/>
                    </a:lnTo>
                    <a:lnTo>
                      <a:pt x="2821320" y="2277398"/>
                    </a:lnTo>
                    <a:cubicBezTo>
                      <a:pt x="2813243" y="2258304"/>
                      <a:pt x="2794337" y="2244906"/>
                      <a:pt x="2772302" y="2244906"/>
                    </a:cubicBezTo>
                    <a:cubicBezTo>
                      <a:pt x="2750266" y="2244906"/>
                      <a:pt x="2731360" y="2258304"/>
                      <a:pt x="2723284" y="2277398"/>
                    </a:cubicBezTo>
                    <a:lnTo>
                      <a:pt x="2719998" y="2293671"/>
                    </a:lnTo>
                    <a:lnTo>
                      <a:pt x="2671010" y="2293671"/>
                    </a:lnTo>
                    <a:lnTo>
                      <a:pt x="2667725" y="2277398"/>
                    </a:lnTo>
                    <a:cubicBezTo>
                      <a:pt x="2659649" y="2258304"/>
                      <a:pt x="2640742" y="2244906"/>
                      <a:pt x="2618707" y="2244906"/>
                    </a:cubicBezTo>
                    <a:cubicBezTo>
                      <a:pt x="2596672" y="2244906"/>
                      <a:pt x="2577766" y="2258304"/>
                      <a:pt x="2569690" y="2277398"/>
                    </a:cubicBezTo>
                    <a:lnTo>
                      <a:pt x="2566404" y="2293671"/>
                    </a:lnTo>
                    <a:lnTo>
                      <a:pt x="2517416" y="2293671"/>
                    </a:lnTo>
                    <a:lnTo>
                      <a:pt x="2514131" y="2277398"/>
                    </a:lnTo>
                    <a:cubicBezTo>
                      <a:pt x="2506054" y="2258304"/>
                      <a:pt x="2487148" y="2244906"/>
                      <a:pt x="2465113" y="2244906"/>
                    </a:cubicBezTo>
                    <a:cubicBezTo>
                      <a:pt x="2443077" y="2244906"/>
                      <a:pt x="2424171" y="2258304"/>
                      <a:pt x="2416095" y="2277398"/>
                    </a:cubicBezTo>
                    <a:lnTo>
                      <a:pt x="2412810" y="2293671"/>
                    </a:lnTo>
                    <a:lnTo>
                      <a:pt x="2363821" y="2293671"/>
                    </a:lnTo>
                    <a:lnTo>
                      <a:pt x="2360536" y="2277398"/>
                    </a:lnTo>
                    <a:cubicBezTo>
                      <a:pt x="2352460" y="2258304"/>
                      <a:pt x="2333553" y="2244906"/>
                      <a:pt x="2311518" y="2244906"/>
                    </a:cubicBezTo>
                    <a:cubicBezTo>
                      <a:pt x="2289483" y="2244906"/>
                      <a:pt x="2270577" y="2258304"/>
                      <a:pt x="2262501" y="2277398"/>
                    </a:cubicBezTo>
                    <a:lnTo>
                      <a:pt x="2259215" y="2293671"/>
                    </a:lnTo>
                    <a:lnTo>
                      <a:pt x="2210227" y="2293671"/>
                    </a:lnTo>
                    <a:lnTo>
                      <a:pt x="2206941" y="2277398"/>
                    </a:lnTo>
                    <a:cubicBezTo>
                      <a:pt x="2198865" y="2258304"/>
                      <a:pt x="2179959" y="2244906"/>
                      <a:pt x="2157923" y="2244906"/>
                    </a:cubicBezTo>
                    <a:cubicBezTo>
                      <a:pt x="2135888" y="2244906"/>
                      <a:pt x="2116982" y="2258304"/>
                      <a:pt x="2108906" y="2277398"/>
                    </a:cubicBezTo>
                    <a:lnTo>
                      <a:pt x="2105620" y="2293671"/>
                    </a:lnTo>
                    <a:lnTo>
                      <a:pt x="2056632" y="2293671"/>
                    </a:lnTo>
                    <a:lnTo>
                      <a:pt x="2053346" y="2277398"/>
                    </a:lnTo>
                    <a:cubicBezTo>
                      <a:pt x="2045271" y="2258304"/>
                      <a:pt x="2026364" y="2244906"/>
                      <a:pt x="2004329" y="2244906"/>
                    </a:cubicBezTo>
                    <a:cubicBezTo>
                      <a:pt x="1982294" y="2244906"/>
                      <a:pt x="1963387" y="2258304"/>
                      <a:pt x="1955312" y="2277398"/>
                    </a:cubicBezTo>
                    <a:lnTo>
                      <a:pt x="1952026" y="2293671"/>
                    </a:lnTo>
                    <a:lnTo>
                      <a:pt x="1903038" y="2293671"/>
                    </a:lnTo>
                    <a:lnTo>
                      <a:pt x="1899752" y="2277398"/>
                    </a:lnTo>
                    <a:cubicBezTo>
                      <a:pt x="1891676" y="2258304"/>
                      <a:pt x="1872770" y="2244906"/>
                      <a:pt x="1850734" y="2244906"/>
                    </a:cubicBezTo>
                    <a:cubicBezTo>
                      <a:pt x="1828699" y="2244906"/>
                      <a:pt x="1809793" y="2258304"/>
                      <a:pt x="1801717" y="2277398"/>
                    </a:cubicBezTo>
                    <a:lnTo>
                      <a:pt x="1798431" y="2293671"/>
                    </a:lnTo>
                    <a:lnTo>
                      <a:pt x="1749443" y="2293671"/>
                    </a:lnTo>
                    <a:lnTo>
                      <a:pt x="1746158" y="2277398"/>
                    </a:lnTo>
                    <a:cubicBezTo>
                      <a:pt x="1738081" y="2258304"/>
                      <a:pt x="1719175" y="2244906"/>
                      <a:pt x="1697140" y="2244906"/>
                    </a:cubicBezTo>
                    <a:cubicBezTo>
                      <a:pt x="1675105" y="2244906"/>
                      <a:pt x="1656198" y="2258304"/>
                      <a:pt x="1648123" y="2277398"/>
                    </a:cubicBezTo>
                    <a:lnTo>
                      <a:pt x="1644837" y="2293671"/>
                    </a:lnTo>
                    <a:lnTo>
                      <a:pt x="1595849" y="2293671"/>
                    </a:lnTo>
                    <a:lnTo>
                      <a:pt x="1592563" y="2277398"/>
                    </a:lnTo>
                    <a:cubicBezTo>
                      <a:pt x="1584487" y="2258304"/>
                      <a:pt x="1565581" y="2244906"/>
                      <a:pt x="1543545" y="2244906"/>
                    </a:cubicBezTo>
                    <a:cubicBezTo>
                      <a:pt x="1521510" y="2244906"/>
                      <a:pt x="1502604" y="2258304"/>
                      <a:pt x="1494528" y="2277398"/>
                    </a:cubicBezTo>
                    <a:lnTo>
                      <a:pt x="1491242" y="2293671"/>
                    </a:lnTo>
                    <a:lnTo>
                      <a:pt x="1442254" y="2293671"/>
                    </a:lnTo>
                    <a:lnTo>
                      <a:pt x="1438969" y="2277398"/>
                    </a:lnTo>
                    <a:cubicBezTo>
                      <a:pt x="1430892" y="2258304"/>
                      <a:pt x="1411986" y="2244906"/>
                      <a:pt x="1389951" y="2244906"/>
                    </a:cubicBezTo>
                    <a:cubicBezTo>
                      <a:pt x="1367916" y="2244906"/>
                      <a:pt x="1349009" y="2258304"/>
                      <a:pt x="1340933" y="2277398"/>
                    </a:cubicBezTo>
                    <a:lnTo>
                      <a:pt x="1337648" y="2293671"/>
                    </a:lnTo>
                    <a:lnTo>
                      <a:pt x="1288659" y="2293671"/>
                    </a:lnTo>
                    <a:lnTo>
                      <a:pt x="1285374" y="2277398"/>
                    </a:lnTo>
                    <a:cubicBezTo>
                      <a:pt x="1277298" y="2258304"/>
                      <a:pt x="1258391" y="2244906"/>
                      <a:pt x="1236356" y="2244906"/>
                    </a:cubicBezTo>
                    <a:cubicBezTo>
                      <a:pt x="1214321" y="2244906"/>
                      <a:pt x="1195415" y="2258304"/>
                      <a:pt x="1187339" y="2277398"/>
                    </a:cubicBezTo>
                    <a:lnTo>
                      <a:pt x="1184053" y="2293671"/>
                    </a:lnTo>
                    <a:lnTo>
                      <a:pt x="1135065" y="2293671"/>
                    </a:lnTo>
                    <a:lnTo>
                      <a:pt x="1131780" y="2277398"/>
                    </a:lnTo>
                    <a:cubicBezTo>
                      <a:pt x="1123703" y="2258304"/>
                      <a:pt x="1104797" y="2244906"/>
                      <a:pt x="1082762" y="2244906"/>
                    </a:cubicBezTo>
                    <a:cubicBezTo>
                      <a:pt x="1060726" y="2244906"/>
                      <a:pt x="1041820" y="2258304"/>
                      <a:pt x="1033744" y="2277398"/>
                    </a:cubicBezTo>
                    <a:lnTo>
                      <a:pt x="1030458" y="2293671"/>
                    </a:lnTo>
                    <a:lnTo>
                      <a:pt x="981470" y="2293671"/>
                    </a:lnTo>
                    <a:lnTo>
                      <a:pt x="978185" y="2277398"/>
                    </a:lnTo>
                    <a:cubicBezTo>
                      <a:pt x="970109" y="2258304"/>
                      <a:pt x="951202" y="2244906"/>
                      <a:pt x="929167" y="2244906"/>
                    </a:cubicBezTo>
                    <a:cubicBezTo>
                      <a:pt x="907132" y="2244906"/>
                      <a:pt x="888226" y="2258304"/>
                      <a:pt x="880150" y="2277398"/>
                    </a:cubicBezTo>
                    <a:lnTo>
                      <a:pt x="876864" y="2293671"/>
                    </a:lnTo>
                    <a:lnTo>
                      <a:pt x="827876" y="2293671"/>
                    </a:lnTo>
                    <a:lnTo>
                      <a:pt x="824591" y="2277398"/>
                    </a:lnTo>
                    <a:cubicBezTo>
                      <a:pt x="816514" y="2258304"/>
                      <a:pt x="797608" y="2244906"/>
                      <a:pt x="775573" y="2244906"/>
                    </a:cubicBezTo>
                    <a:cubicBezTo>
                      <a:pt x="753538" y="2244906"/>
                      <a:pt x="734632" y="2258304"/>
                      <a:pt x="726556" y="2277398"/>
                    </a:cubicBezTo>
                    <a:lnTo>
                      <a:pt x="723270" y="2293671"/>
                    </a:lnTo>
                    <a:lnTo>
                      <a:pt x="674282" y="2293671"/>
                    </a:lnTo>
                    <a:lnTo>
                      <a:pt x="670997" y="2277398"/>
                    </a:lnTo>
                    <a:cubicBezTo>
                      <a:pt x="662920" y="2258304"/>
                      <a:pt x="644014" y="2244906"/>
                      <a:pt x="621979" y="2244906"/>
                    </a:cubicBezTo>
                    <a:cubicBezTo>
                      <a:pt x="599943" y="2244906"/>
                      <a:pt x="581037" y="2258304"/>
                      <a:pt x="572961" y="2277398"/>
                    </a:cubicBezTo>
                    <a:lnTo>
                      <a:pt x="569675" y="2293671"/>
                    </a:lnTo>
                    <a:lnTo>
                      <a:pt x="520687" y="2293671"/>
                    </a:lnTo>
                    <a:lnTo>
                      <a:pt x="517401" y="2277398"/>
                    </a:lnTo>
                    <a:cubicBezTo>
                      <a:pt x="509326" y="2258304"/>
                      <a:pt x="490419" y="2244906"/>
                      <a:pt x="468384" y="2244906"/>
                    </a:cubicBezTo>
                    <a:cubicBezTo>
                      <a:pt x="446349" y="2244906"/>
                      <a:pt x="427443" y="2258304"/>
                      <a:pt x="419367" y="2277398"/>
                    </a:cubicBezTo>
                    <a:lnTo>
                      <a:pt x="416081" y="2293671"/>
                    </a:lnTo>
                    <a:lnTo>
                      <a:pt x="367093" y="2293671"/>
                    </a:lnTo>
                    <a:lnTo>
                      <a:pt x="363807" y="2277398"/>
                    </a:lnTo>
                    <a:cubicBezTo>
                      <a:pt x="355731" y="2258304"/>
                      <a:pt x="336825" y="2244906"/>
                      <a:pt x="314790" y="2244906"/>
                    </a:cubicBezTo>
                    <a:cubicBezTo>
                      <a:pt x="292754" y="2244906"/>
                      <a:pt x="273848" y="2258304"/>
                      <a:pt x="265772" y="2277398"/>
                    </a:cubicBezTo>
                    <a:lnTo>
                      <a:pt x="262486" y="2293671"/>
                    </a:lnTo>
                    <a:lnTo>
                      <a:pt x="213498" y="2293671"/>
                    </a:lnTo>
                    <a:lnTo>
                      <a:pt x="210213" y="2277398"/>
                    </a:lnTo>
                    <a:cubicBezTo>
                      <a:pt x="202137" y="2258304"/>
                      <a:pt x="183230" y="2244906"/>
                      <a:pt x="161196" y="2244906"/>
                    </a:cubicBezTo>
                    <a:cubicBezTo>
                      <a:pt x="139160" y="2244906"/>
                      <a:pt x="120254" y="2258304"/>
                      <a:pt x="112178" y="2277398"/>
                    </a:cubicBezTo>
                    <a:lnTo>
                      <a:pt x="108892" y="2293671"/>
                    </a:lnTo>
                    <a:lnTo>
                      <a:pt x="59904" y="2293671"/>
                    </a:lnTo>
                    <a:lnTo>
                      <a:pt x="56618" y="2277398"/>
                    </a:lnTo>
                    <a:cubicBezTo>
                      <a:pt x="48542" y="2258304"/>
                      <a:pt x="29636" y="2244906"/>
                      <a:pt x="7600" y="2244906"/>
                    </a:cubicBezTo>
                    <a:lnTo>
                      <a:pt x="0" y="2246441"/>
                    </a:lnTo>
                    <a:lnTo>
                      <a:pt x="0" y="512321"/>
                    </a:lnTo>
                    <a:lnTo>
                      <a:pt x="14839" y="506174"/>
                    </a:lnTo>
                    <a:cubicBezTo>
                      <a:pt x="19933" y="501081"/>
                      <a:pt x="23083" y="494044"/>
                      <a:pt x="23083" y="486271"/>
                    </a:cubicBezTo>
                    <a:cubicBezTo>
                      <a:pt x="23083" y="478499"/>
                      <a:pt x="19933" y="471462"/>
                      <a:pt x="14839" y="466368"/>
                    </a:cubicBezTo>
                    <a:lnTo>
                      <a:pt x="0" y="460222"/>
                    </a:lnTo>
                    <a:lnTo>
                      <a:pt x="0" y="371475"/>
                    </a:lnTo>
                    <a:lnTo>
                      <a:pt x="0" y="304439"/>
                    </a:lnTo>
                    <a:lnTo>
                      <a:pt x="0" y="244204"/>
                    </a:lnTo>
                    <a:lnTo>
                      <a:pt x="0" y="142874"/>
                    </a:lnTo>
                    <a:close/>
                  </a:path>
                </a:pathLst>
              </a:custGeom>
              <a:solidFill>
                <a:sysClr val="window" lastClr="FFFFFF"/>
              </a:solidFill>
              <a:ln w="3175">
                <a:solidFill>
                  <a:sysClr val="window" lastClr="FFFFFF"/>
                </a:solidFill>
              </a:ln>
              <a:effectLst>
                <a:outerShdw blurRad="50800" dist="38100" dir="5400000" algn="t"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tIns="0" bIns="0" rtlCol="0" anchor="t">
                <a:normAutofit/>
              </a:bodyPr>
              <a:p>
                <a:pPr algn="ctr">
                  <a:lnSpc>
                    <a:spcPct val="120000"/>
                  </a:lnSpc>
                </a:pPr>
                <a:endParaRPr lang="en-US" altLang="zh-CN" sz="2000" b="1" spc="300" dirty="0">
                  <a:solidFill>
                    <a:srgbClr val="FA855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矩形 15"/>
              <p:cNvSpPr/>
              <p:nvPr>
                <p:custDataLst>
                  <p:tags r:id="rId10"/>
                </p:custDataLst>
              </p:nvPr>
            </p:nvSpPr>
            <p:spPr>
              <a:xfrm>
                <a:off x="11020" y="6351"/>
                <a:ext cx="3516" cy="2018"/>
              </a:xfrm>
              <a:prstGeom prst="rect">
                <a:avLst/>
              </a:prstGeom>
              <a:solidFill>
                <a:schemeClr val="accent1"/>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t" anchorCtr="0">
                <a:normAutofit/>
              </a:bodyPr>
              <a:p>
                <a:pPr marL="285750" indent="-2857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租户一级隔离</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项目二级隔离</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gn="l">
                  <a:lnSpc>
                    <a:spcPct val="12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数据源隔离</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gn="l">
                  <a:lnSpc>
                    <a:spcPct val="120000"/>
                  </a:lnSpc>
                  <a:buFont typeface="Arial" panose="020B0604020202020204" pitchFamily="34" charset="0"/>
                  <a:buChar char="•"/>
                </a:pPr>
                <a:r>
                  <a:rPr lang="zh-CN" altLang="en-US" sz="700" spc="15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rPr>
                  <a:t>读写权限分离</a:t>
                </a:r>
                <a:endParaRPr lang="zh-CN" altLang="en-US" sz="700" spc="15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gn="l">
                  <a:lnSpc>
                    <a:spcPct val="120000"/>
                  </a:lnSpc>
                  <a:buFont typeface="Arial" panose="020B0604020202020204" pitchFamily="34" charset="0"/>
                  <a:buChar char="•"/>
                </a:pPr>
                <a:endParaRPr lang="zh-CN" altLang="en-US" sz="700" spc="150">
                  <a:solidFill>
                    <a:schemeClr val="bg1">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61" name="组合 60"/>
              <p:cNvGrpSpPr/>
              <p:nvPr/>
            </p:nvGrpSpPr>
            <p:grpSpPr>
              <a:xfrm>
                <a:off x="15328" y="5571"/>
                <a:ext cx="3735" cy="2950"/>
                <a:chOff x="12150" y="5571"/>
                <a:chExt cx="3735" cy="2950"/>
              </a:xfrm>
            </p:grpSpPr>
            <p:sp>
              <p:nvSpPr>
                <p:cNvPr id="17" name="任意多边形 16"/>
                <p:cNvSpPr/>
                <p:nvPr>
                  <p:custDataLst>
                    <p:tags r:id="rId11"/>
                  </p:custDataLst>
                </p:nvPr>
              </p:nvSpPr>
              <p:spPr>
                <a:xfrm>
                  <a:off x="12150" y="5584"/>
                  <a:ext cx="3735" cy="2937"/>
                </a:xfrm>
                <a:custGeom>
                  <a:avLst/>
                  <a:gdLst>
                    <a:gd name="connsiteX0" fmla="*/ 2809648 w 2917172"/>
                    <a:gd name="connsiteY0" fmla="*/ 458124 h 2293671"/>
                    <a:gd name="connsiteX1" fmla="*/ 2781501 w 2917172"/>
                    <a:gd name="connsiteY1" fmla="*/ 486271 h 2293671"/>
                    <a:gd name="connsiteX2" fmla="*/ 2809648 w 2917172"/>
                    <a:gd name="connsiteY2" fmla="*/ 514418 h 2293671"/>
                    <a:gd name="connsiteX3" fmla="*/ 2837795 w 2917172"/>
                    <a:gd name="connsiteY3" fmla="*/ 486271 h 2293671"/>
                    <a:gd name="connsiteX4" fmla="*/ 2809648 w 2917172"/>
                    <a:gd name="connsiteY4" fmla="*/ 458124 h 2293671"/>
                    <a:gd name="connsiteX5" fmla="*/ 2697060 w 2917172"/>
                    <a:gd name="connsiteY5" fmla="*/ 458124 h 2293671"/>
                    <a:gd name="connsiteX6" fmla="*/ 2668913 w 2917172"/>
                    <a:gd name="connsiteY6" fmla="*/ 486271 h 2293671"/>
                    <a:gd name="connsiteX7" fmla="*/ 2697060 w 2917172"/>
                    <a:gd name="connsiteY7" fmla="*/ 514418 h 2293671"/>
                    <a:gd name="connsiteX8" fmla="*/ 2725207 w 2917172"/>
                    <a:gd name="connsiteY8" fmla="*/ 486271 h 2293671"/>
                    <a:gd name="connsiteX9" fmla="*/ 2697060 w 2917172"/>
                    <a:gd name="connsiteY9" fmla="*/ 458124 h 2293671"/>
                    <a:gd name="connsiteX10" fmla="*/ 2584471 w 2917172"/>
                    <a:gd name="connsiteY10" fmla="*/ 458124 h 2293671"/>
                    <a:gd name="connsiteX11" fmla="*/ 2556324 w 2917172"/>
                    <a:gd name="connsiteY11" fmla="*/ 486271 h 2293671"/>
                    <a:gd name="connsiteX12" fmla="*/ 2584471 w 2917172"/>
                    <a:gd name="connsiteY12" fmla="*/ 514418 h 2293671"/>
                    <a:gd name="connsiteX13" fmla="*/ 2612618 w 2917172"/>
                    <a:gd name="connsiteY13" fmla="*/ 486271 h 2293671"/>
                    <a:gd name="connsiteX14" fmla="*/ 2584471 w 2917172"/>
                    <a:gd name="connsiteY14" fmla="*/ 458124 h 2293671"/>
                    <a:gd name="connsiteX15" fmla="*/ 2471883 w 2917172"/>
                    <a:gd name="connsiteY15" fmla="*/ 458124 h 2293671"/>
                    <a:gd name="connsiteX16" fmla="*/ 2443736 w 2917172"/>
                    <a:gd name="connsiteY16" fmla="*/ 486271 h 2293671"/>
                    <a:gd name="connsiteX17" fmla="*/ 2471883 w 2917172"/>
                    <a:gd name="connsiteY17" fmla="*/ 514418 h 2293671"/>
                    <a:gd name="connsiteX18" fmla="*/ 2500029 w 2917172"/>
                    <a:gd name="connsiteY18" fmla="*/ 486271 h 2293671"/>
                    <a:gd name="connsiteX19" fmla="*/ 2471883 w 2917172"/>
                    <a:gd name="connsiteY19" fmla="*/ 458124 h 2293671"/>
                    <a:gd name="connsiteX20" fmla="*/ 2359294 w 2917172"/>
                    <a:gd name="connsiteY20" fmla="*/ 458124 h 2293671"/>
                    <a:gd name="connsiteX21" fmla="*/ 2331147 w 2917172"/>
                    <a:gd name="connsiteY21" fmla="*/ 486271 h 2293671"/>
                    <a:gd name="connsiteX22" fmla="*/ 2359294 w 2917172"/>
                    <a:gd name="connsiteY22" fmla="*/ 514418 h 2293671"/>
                    <a:gd name="connsiteX23" fmla="*/ 2387441 w 2917172"/>
                    <a:gd name="connsiteY23" fmla="*/ 486271 h 2293671"/>
                    <a:gd name="connsiteX24" fmla="*/ 2359294 w 2917172"/>
                    <a:gd name="connsiteY24" fmla="*/ 458124 h 2293671"/>
                    <a:gd name="connsiteX25" fmla="*/ 2246705 w 2917172"/>
                    <a:gd name="connsiteY25" fmla="*/ 458124 h 2293671"/>
                    <a:gd name="connsiteX26" fmla="*/ 2218559 w 2917172"/>
                    <a:gd name="connsiteY26" fmla="*/ 486271 h 2293671"/>
                    <a:gd name="connsiteX27" fmla="*/ 2246705 w 2917172"/>
                    <a:gd name="connsiteY27" fmla="*/ 514418 h 2293671"/>
                    <a:gd name="connsiteX28" fmla="*/ 2274852 w 2917172"/>
                    <a:gd name="connsiteY28" fmla="*/ 486271 h 2293671"/>
                    <a:gd name="connsiteX29" fmla="*/ 2246705 w 2917172"/>
                    <a:gd name="connsiteY29" fmla="*/ 458124 h 2293671"/>
                    <a:gd name="connsiteX30" fmla="*/ 2134117 w 2917172"/>
                    <a:gd name="connsiteY30" fmla="*/ 458124 h 2293671"/>
                    <a:gd name="connsiteX31" fmla="*/ 2105970 w 2917172"/>
                    <a:gd name="connsiteY31" fmla="*/ 486271 h 2293671"/>
                    <a:gd name="connsiteX32" fmla="*/ 2134117 w 2917172"/>
                    <a:gd name="connsiteY32" fmla="*/ 514418 h 2293671"/>
                    <a:gd name="connsiteX33" fmla="*/ 2162264 w 2917172"/>
                    <a:gd name="connsiteY33" fmla="*/ 486271 h 2293671"/>
                    <a:gd name="connsiteX34" fmla="*/ 2134117 w 2917172"/>
                    <a:gd name="connsiteY34" fmla="*/ 458124 h 2293671"/>
                    <a:gd name="connsiteX35" fmla="*/ 2021528 w 2917172"/>
                    <a:gd name="connsiteY35" fmla="*/ 458124 h 2293671"/>
                    <a:gd name="connsiteX36" fmla="*/ 1993382 w 2917172"/>
                    <a:gd name="connsiteY36" fmla="*/ 486271 h 2293671"/>
                    <a:gd name="connsiteX37" fmla="*/ 2021528 w 2917172"/>
                    <a:gd name="connsiteY37" fmla="*/ 514418 h 2293671"/>
                    <a:gd name="connsiteX38" fmla="*/ 2049675 w 2917172"/>
                    <a:gd name="connsiteY38" fmla="*/ 486271 h 2293671"/>
                    <a:gd name="connsiteX39" fmla="*/ 2021528 w 2917172"/>
                    <a:gd name="connsiteY39" fmla="*/ 458124 h 2293671"/>
                    <a:gd name="connsiteX40" fmla="*/ 1908940 w 2917172"/>
                    <a:gd name="connsiteY40" fmla="*/ 458124 h 2293671"/>
                    <a:gd name="connsiteX41" fmla="*/ 1880793 w 2917172"/>
                    <a:gd name="connsiteY41" fmla="*/ 486271 h 2293671"/>
                    <a:gd name="connsiteX42" fmla="*/ 1908940 w 2917172"/>
                    <a:gd name="connsiteY42" fmla="*/ 514418 h 2293671"/>
                    <a:gd name="connsiteX43" fmla="*/ 1937087 w 2917172"/>
                    <a:gd name="connsiteY43" fmla="*/ 486271 h 2293671"/>
                    <a:gd name="connsiteX44" fmla="*/ 1908940 w 2917172"/>
                    <a:gd name="connsiteY44" fmla="*/ 458124 h 2293671"/>
                    <a:gd name="connsiteX45" fmla="*/ 1796351 w 2917172"/>
                    <a:gd name="connsiteY45" fmla="*/ 458124 h 2293671"/>
                    <a:gd name="connsiteX46" fmla="*/ 1768204 w 2917172"/>
                    <a:gd name="connsiteY46" fmla="*/ 486271 h 2293671"/>
                    <a:gd name="connsiteX47" fmla="*/ 1796351 w 2917172"/>
                    <a:gd name="connsiteY47" fmla="*/ 514418 h 2293671"/>
                    <a:gd name="connsiteX48" fmla="*/ 1824498 w 2917172"/>
                    <a:gd name="connsiteY48" fmla="*/ 486271 h 2293671"/>
                    <a:gd name="connsiteX49" fmla="*/ 1796351 w 2917172"/>
                    <a:gd name="connsiteY49" fmla="*/ 458124 h 2293671"/>
                    <a:gd name="connsiteX50" fmla="*/ 1683763 w 2917172"/>
                    <a:gd name="connsiteY50" fmla="*/ 458124 h 2293671"/>
                    <a:gd name="connsiteX51" fmla="*/ 1655616 w 2917172"/>
                    <a:gd name="connsiteY51" fmla="*/ 486271 h 2293671"/>
                    <a:gd name="connsiteX52" fmla="*/ 1683763 w 2917172"/>
                    <a:gd name="connsiteY52" fmla="*/ 514418 h 2293671"/>
                    <a:gd name="connsiteX53" fmla="*/ 1711910 w 2917172"/>
                    <a:gd name="connsiteY53" fmla="*/ 486271 h 2293671"/>
                    <a:gd name="connsiteX54" fmla="*/ 1683763 w 2917172"/>
                    <a:gd name="connsiteY54" fmla="*/ 458124 h 2293671"/>
                    <a:gd name="connsiteX55" fmla="*/ 1571174 w 2917172"/>
                    <a:gd name="connsiteY55" fmla="*/ 458124 h 2293671"/>
                    <a:gd name="connsiteX56" fmla="*/ 1543027 w 2917172"/>
                    <a:gd name="connsiteY56" fmla="*/ 486271 h 2293671"/>
                    <a:gd name="connsiteX57" fmla="*/ 1571174 w 2917172"/>
                    <a:gd name="connsiteY57" fmla="*/ 514418 h 2293671"/>
                    <a:gd name="connsiteX58" fmla="*/ 1599321 w 2917172"/>
                    <a:gd name="connsiteY58" fmla="*/ 486271 h 2293671"/>
                    <a:gd name="connsiteX59" fmla="*/ 1571174 w 2917172"/>
                    <a:gd name="connsiteY59" fmla="*/ 458124 h 2293671"/>
                    <a:gd name="connsiteX60" fmla="*/ 1458586 w 2917172"/>
                    <a:gd name="connsiteY60" fmla="*/ 458124 h 2293671"/>
                    <a:gd name="connsiteX61" fmla="*/ 1430439 w 2917172"/>
                    <a:gd name="connsiteY61" fmla="*/ 486271 h 2293671"/>
                    <a:gd name="connsiteX62" fmla="*/ 1458586 w 2917172"/>
                    <a:gd name="connsiteY62" fmla="*/ 514418 h 2293671"/>
                    <a:gd name="connsiteX63" fmla="*/ 1486733 w 2917172"/>
                    <a:gd name="connsiteY63" fmla="*/ 486271 h 2293671"/>
                    <a:gd name="connsiteX64" fmla="*/ 1458586 w 2917172"/>
                    <a:gd name="connsiteY64" fmla="*/ 458124 h 2293671"/>
                    <a:gd name="connsiteX65" fmla="*/ 1345997 w 2917172"/>
                    <a:gd name="connsiteY65" fmla="*/ 458124 h 2293671"/>
                    <a:gd name="connsiteX66" fmla="*/ 1317850 w 2917172"/>
                    <a:gd name="connsiteY66" fmla="*/ 486271 h 2293671"/>
                    <a:gd name="connsiteX67" fmla="*/ 1345997 w 2917172"/>
                    <a:gd name="connsiteY67" fmla="*/ 514418 h 2293671"/>
                    <a:gd name="connsiteX68" fmla="*/ 1374144 w 2917172"/>
                    <a:gd name="connsiteY68" fmla="*/ 486271 h 2293671"/>
                    <a:gd name="connsiteX69" fmla="*/ 1345997 w 2917172"/>
                    <a:gd name="connsiteY69" fmla="*/ 458124 h 2293671"/>
                    <a:gd name="connsiteX70" fmla="*/ 1233409 w 2917172"/>
                    <a:gd name="connsiteY70" fmla="*/ 458124 h 2293671"/>
                    <a:gd name="connsiteX71" fmla="*/ 1205262 w 2917172"/>
                    <a:gd name="connsiteY71" fmla="*/ 486271 h 2293671"/>
                    <a:gd name="connsiteX72" fmla="*/ 1233409 w 2917172"/>
                    <a:gd name="connsiteY72" fmla="*/ 514418 h 2293671"/>
                    <a:gd name="connsiteX73" fmla="*/ 1261556 w 2917172"/>
                    <a:gd name="connsiteY73" fmla="*/ 486271 h 2293671"/>
                    <a:gd name="connsiteX74" fmla="*/ 1233409 w 2917172"/>
                    <a:gd name="connsiteY74" fmla="*/ 458124 h 2293671"/>
                    <a:gd name="connsiteX75" fmla="*/ 1120820 w 2917172"/>
                    <a:gd name="connsiteY75" fmla="*/ 458124 h 2293671"/>
                    <a:gd name="connsiteX76" fmla="*/ 1092673 w 2917172"/>
                    <a:gd name="connsiteY76" fmla="*/ 486271 h 2293671"/>
                    <a:gd name="connsiteX77" fmla="*/ 1120820 w 2917172"/>
                    <a:gd name="connsiteY77" fmla="*/ 514418 h 2293671"/>
                    <a:gd name="connsiteX78" fmla="*/ 1148967 w 2917172"/>
                    <a:gd name="connsiteY78" fmla="*/ 486271 h 2293671"/>
                    <a:gd name="connsiteX79" fmla="*/ 1120820 w 2917172"/>
                    <a:gd name="connsiteY79" fmla="*/ 458124 h 2293671"/>
                    <a:gd name="connsiteX80" fmla="*/ 1008232 w 2917172"/>
                    <a:gd name="connsiteY80" fmla="*/ 458124 h 2293671"/>
                    <a:gd name="connsiteX81" fmla="*/ 980085 w 2917172"/>
                    <a:gd name="connsiteY81" fmla="*/ 486271 h 2293671"/>
                    <a:gd name="connsiteX82" fmla="*/ 1008232 w 2917172"/>
                    <a:gd name="connsiteY82" fmla="*/ 514418 h 2293671"/>
                    <a:gd name="connsiteX83" fmla="*/ 1036379 w 2917172"/>
                    <a:gd name="connsiteY83" fmla="*/ 486271 h 2293671"/>
                    <a:gd name="connsiteX84" fmla="*/ 1008232 w 2917172"/>
                    <a:gd name="connsiteY84" fmla="*/ 458124 h 2293671"/>
                    <a:gd name="connsiteX85" fmla="*/ 895643 w 2917172"/>
                    <a:gd name="connsiteY85" fmla="*/ 458124 h 2293671"/>
                    <a:gd name="connsiteX86" fmla="*/ 867496 w 2917172"/>
                    <a:gd name="connsiteY86" fmla="*/ 486271 h 2293671"/>
                    <a:gd name="connsiteX87" fmla="*/ 895643 w 2917172"/>
                    <a:gd name="connsiteY87" fmla="*/ 514418 h 2293671"/>
                    <a:gd name="connsiteX88" fmla="*/ 923790 w 2917172"/>
                    <a:gd name="connsiteY88" fmla="*/ 486271 h 2293671"/>
                    <a:gd name="connsiteX89" fmla="*/ 895643 w 2917172"/>
                    <a:gd name="connsiteY89" fmla="*/ 458124 h 2293671"/>
                    <a:gd name="connsiteX90" fmla="*/ 783055 w 2917172"/>
                    <a:gd name="connsiteY90" fmla="*/ 458124 h 2293671"/>
                    <a:gd name="connsiteX91" fmla="*/ 754908 w 2917172"/>
                    <a:gd name="connsiteY91" fmla="*/ 486271 h 2293671"/>
                    <a:gd name="connsiteX92" fmla="*/ 783055 w 2917172"/>
                    <a:gd name="connsiteY92" fmla="*/ 514418 h 2293671"/>
                    <a:gd name="connsiteX93" fmla="*/ 811202 w 2917172"/>
                    <a:gd name="connsiteY93" fmla="*/ 486271 h 2293671"/>
                    <a:gd name="connsiteX94" fmla="*/ 783055 w 2917172"/>
                    <a:gd name="connsiteY94" fmla="*/ 458124 h 2293671"/>
                    <a:gd name="connsiteX95" fmla="*/ 670467 w 2917172"/>
                    <a:gd name="connsiteY95" fmla="*/ 458124 h 2293671"/>
                    <a:gd name="connsiteX96" fmla="*/ 642320 w 2917172"/>
                    <a:gd name="connsiteY96" fmla="*/ 486271 h 2293671"/>
                    <a:gd name="connsiteX97" fmla="*/ 670467 w 2917172"/>
                    <a:gd name="connsiteY97" fmla="*/ 514418 h 2293671"/>
                    <a:gd name="connsiteX98" fmla="*/ 698614 w 2917172"/>
                    <a:gd name="connsiteY98" fmla="*/ 486271 h 2293671"/>
                    <a:gd name="connsiteX99" fmla="*/ 670467 w 2917172"/>
                    <a:gd name="connsiteY99" fmla="*/ 458124 h 2293671"/>
                    <a:gd name="connsiteX100" fmla="*/ 557878 w 2917172"/>
                    <a:gd name="connsiteY100" fmla="*/ 458124 h 2293671"/>
                    <a:gd name="connsiteX101" fmla="*/ 529732 w 2917172"/>
                    <a:gd name="connsiteY101" fmla="*/ 486271 h 2293671"/>
                    <a:gd name="connsiteX102" fmla="*/ 557878 w 2917172"/>
                    <a:gd name="connsiteY102" fmla="*/ 514418 h 2293671"/>
                    <a:gd name="connsiteX103" fmla="*/ 586025 w 2917172"/>
                    <a:gd name="connsiteY103" fmla="*/ 486271 h 2293671"/>
                    <a:gd name="connsiteX104" fmla="*/ 557878 w 2917172"/>
                    <a:gd name="connsiteY104" fmla="*/ 458124 h 2293671"/>
                    <a:gd name="connsiteX105" fmla="*/ 445290 w 2917172"/>
                    <a:gd name="connsiteY105" fmla="*/ 458124 h 2293671"/>
                    <a:gd name="connsiteX106" fmla="*/ 417143 w 2917172"/>
                    <a:gd name="connsiteY106" fmla="*/ 486271 h 2293671"/>
                    <a:gd name="connsiteX107" fmla="*/ 445290 w 2917172"/>
                    <a:gd name="connsiteY107" fmla="*/ 514418 h 2293671"/>
                    <a:gd name="connsiteX108" fmla="*/ 473437 w 2917172"/>
                    <a:gd name="connsiteY108" fmla="*/ 486271 h 2293671"/>
                    <a:gd name="connsiteX109" fmla="*/ 445290 w 2917172"/>
                    <a:gd name="connsiteY109" fmla="*/ 458124 h 2293671"/>
                    <a:gd name="connsiteX110" fmla="*/ 332701 w 2917172"/>
                    <a:gd name="connsiteY110" fmla="*/ 458124 h 2293671"/>
                    <a:gd name="connsiteX111" fmla="*/ 304554 w 2917172"/>
                    <a:gd name="connsiteY111" fmla="*/ 486271 h 2293671"/>
                    <a:gd name="connsiteX112" fmla="*/ 332701 w 2917172"/>
                    <a:gd name="connsiteY112" fmla="*/ 514418 h 2293671"/>
                    <a:gd name="connsiteX113" fmla="*/ 360848 w 2917172"/>
                    <a:gd name="connsiteY113" fmla="*/ 486271 h 2293671"/>
                    <a:gd name="connsiteX114" fmla="*/ 332701 w 2917172"/>
                    <a:gd name="connsiteY114" fmla="*/ 458124 h 2293671"/>
                    <a:gd name="connsiteX115" fmla="*/ 220113 w 2917172"/>
                    <a:gd name="connsiteY115" fmla="*/ 458124 h 2293671"/>
                    <a:gd name="connsiteX116" fmla="*/ 191966 w 2917172"/>
                    <a:gd name="connsiteY116" fmla="*/ 486271 h 2293671"/>
                    <a:gd name="connsiteX117" fmla="*/ 220113 w 2917172"/>
                    <a:gd name="connsiteY117" fmla="*/ 514418 h 2293671"/>
                    <a:gd name="connsiteX118" fmla="*/ 248260 w 2917172"/>
                    <a:gd name="connsiteY118" fmla="*/ 486271 h 2293671"/>
                    <a:gd name="connsiteX119" fmla="*/ 220113 w 2917172"/>
                    <a:gd name="connsiteY119" fmla="*/ 458124 h 2293671"/>
                    <a:gd name="connsiteX120" fmla="*/ 107525 w 2917172"/>
                    <a:gd name="connsiteY120" fmla="*/ 458124 h 2293671"/>
                    <a:gd name="connsiteX121" fmla="*/ 79378 w 2917172"/>
                    <a:gd name="connsiteY121" fmla="*/ 486271 h 2293671"/>
                    <a:gd name="connsiteX122" fmla="*/ 107525 w 2917172"/>
                    <a:gd name="connsiteY122" fmla="*/ 514418 h 2293671"/>
                    <a:gd name="connsiteX123" fmla="*/ 135672 w 2917172"/>
                    <a:gd name="connsiteY123" fmla="*/ 486271 h 2293671"/>
                    <a:gd name="connsiteX124" fmla="*/ 107525 w 2917172"/>
                    <a:gd name="connsiteY124" fmla="*/ 458124 h 2293671"/>
                    <a:gd name="connsiteX125" fmla="*/ 0 w 2917172"/>
                    <a:gd name="connsiteY125" fmla="*/ 0 h 2293671"/>
                    <a:gd name="connsiteX126" fmla="*/ 2916000 w 2917172"/>
                    <a:gd name="connsiteY126" fmla="*/ 0 h 2293671"/>
                    <a:gd name="connsiteX127" fmla="*/ 2916000 w 2917172"/>
                    <a:gd name="connsiteY127" fmla="*/ 142874 h 2293671"/>
                    <a:gd name="connsiteX128" fmla="*/ 2917172 w 2917172"/>
                    <a:gd name="connsiteY128" fmla="*/ 142874 h 2293671"/>
                    <a:gd name="connsiteX129" fmla="*/ 2917172 w 2917172"/>
                    <a:gd name="connsiteY129" fmla="*/ 244204 h 2293671"/>
                    <a:gd name="connsiteX130" fmla="*/ 2917172 w 2917172"/>
                    <a:gd name="connsiteY130" fmla="*/ 304439 h 2293671"/>
                    <a:gd name="connsiteX131" fmla="*/ 2917172 w 2917172"/>
                    <a:gd name="connsiteY131" fmla="*/ 460222 h 2293671"/>
                    <a:gd name="connsiteX132" fmla="*/ 2902334 w 2917172"/>
                    <a:gd name="connsiteY132" fmla="*/ 466368 h 2293671"/>
                    <a:gd name="connsiteX133" fmla="*/ 2894090 w 2917172"/>
                    <a:gd name="connsiteY133" fmla="*/ 486271 h 2293671"/>
                    <a:gd name="connsiteX134" fmla="*/ 2902334 w 2917172"/>
                    <a:gd name="connsiteY134" fmla="*/ 506174 h 2293671"/>
                    <a:gd name="connsiteX135" fmla="*/ 2917172 w 2917172"/>
                    <a:gd name="connsiteY135" fmla="*/ 512321 h 2293671"/>
                    <a:gd name="connsiteX136" fmla="*/ 2917172 w 2917172"/>
                    <a:gd name="connsiteY136" fmla="*/ 2246668 h 2293671"/>
                    <a:gd name="connsiteX137" fmla="*/ 2905193 w 2917172"/>
                    <a:gd name="connsiteY137" fmla="*/ 2249087 h 2293671"/>
                    <a:gd name="connsiteX138" fmla="*/ 2876883 w 2917172"/>
                    <a:gd name="connsiteY138" fmla="*/ 2277398 h 2293671"/>
                    <a:gd name="connsiteX139" fmla="*/ 2873597 w 2917172"/>
                    <a:gd name="connsiteY139" fmla="*/ 2293671 h 2293671"/>
                    <a:gd name="connsiteX140" fmla="*/ 2824605 w 2917172"/>
                    <a:gd name="connsiteY140" fmla="*/ 2293671 h 2293671"/>
                    <a:gd name="connsiteX141" fmla="*/ 2821320 w 2917172"/>
                    <a:gd name="connsiteY141" fmla="*/ 2277398 h 2293671"/>
                    <a:gd name="connsiteX142" fmla="*/ 2772302 w 2917172"/>
                    <a:gd name="connsiteY142" fmla="*/ 2244906 h 2293671"/>
                    <a:gd name="connsiteX143" fmla="*/ 2723284 w 2917172"/>
                    <a:gd name="connsiteY143" fmla="*/ 2277398 h 2293671"/>
                    <a:gd name="connsiteX144" fmla="*/ 2719998 w 2917172"/>
                    <a:gd name="connsiteY144" fmla="*/ 2293671 h 2293671"/>
                    <a:gd name="connsiteX145" fmla="*/ 2671010 w 2917172"/>
                    <a:gd name="connsiteY145" fmla="*/ 2293671 h 2293671"/>
                    <a:gd name="connsiteX146" fmla="*/ 2667725 w 2917172"/>
                    <a:gd name="connsiteY146" fmla="*/ 2277398 h 2293671"/>
                    <a:gd name="connsiteX147" fmla="*/ 2618707 w 2917172"/>
                    <a:gd name="connsiteY147" fmla="*/ 2244906 h 2293671"/>
                    <a:gd name="connsiteX148" fmla="*/ 2569690 w 2917172"/>
                    <a:gd name="connsiteY148" fmla="*/ 2277398 h 2293671"/>
                    <a:gd name="connsiteX149" fmla="*/ 2566404 w 2917172"/>
                    <a:gd name="connsiteY149" fmla="*/ 2293671 h 2293671"/>
                    <a:gd name="connsiteX150" fmla="*/ 2517416 w 2917172"/>
                    <a:gd name="connsiteY150" fmla="*/ 2293671 h 2293671"/>
                    <a:gd name="connsiteX151" fmla="*/ 2514131 w 2917172"/>
                    <a:gd name="connsiteY151" fmla="*/ 2277398 h 2293671"/>
                    <a:gd name="connsiteX152" fmla="*/ 2465113 w 2917172"/>
                    <a:gd name="connsiteY152" fmla="*/ 2244906 h 2293671"/>
                    <a:gd name="connsiteX153" fmla="*/ 2416095 w 2917172"/>
                    <a:gd name="connsiteY153" fmla="*/ 2277398 h 2293671"/>
                    <a:gd name="connsiteX154" fmla="*/ 2412810 w 2917172"/>
                    <a:gd name="connsiteY154" fmla="*/ 2293671 h 2293671"/>
                    <a:gd name="connsiteX155" fmla="*/ 2363821 w 2917172"/>
                    <a:gd name="connsiteY155" fmla="*/ 2293671 h 2293671"/>
                    <a:gd name="connsiteX156" fmla="*/ 2360536 w 2917172"/>
                    <a:gd name="connsiteY156" fmla="*/ 2277398 h 2293671"/>
                    <a:gd name="connsiteX157" fmla="*/ 2311518 w 2917172"/>
                    <a:gd name="connsiteY157" fmla="*/ 2244906 h 2293671"/>
                    <a:gd name="connsiteX158" fmla="*/ 2262501 w 2917172"/>
                    <a:gd name="connsiteY158" fmla="*/ 2277398 h 2293671"/>
                    <a:gd name="connsiteX159" fmla="*/ 2259215 w 2917172"/>
                    <a:gd name="connsiteY159" fmla="*/ 2293671 h 2293671"/>
                    <a:gd name="connsiteX160" fmla="*/ 2210227 w 2917172"/>
                    <a:gd name="connsiteY160" fmla="*/ 2293671 h 2293671"/>
                    <a:gd name="connsiteX161" fmla="*/ 2206941 w 2917172"/>
                    <a:gd name="connsiteY161" fmla="*/ 2277398 h 2293671"/>
                    <a:gd name="connsiteX162" fmla="*/ 2157923 w 2917172"/>
                    <a:gd name="connsiteY162" fmla="*/ 2244906 h 2293671"/>
                    <a:gd name="connsiteX163" fmla="*/ 2108906 w 2917172"/>
                    <a:gd name="connsiteY163" fmla="*/ 2277398 h 2293671"/>
                    <a:gd name="connsiteX164" fmla="*/ 2105620 w 2917172"/>
                    <a:gd name="connsiteY164" fmla="*/ 2293671 h 2293671"/>
                    <a:gd name="connsiteX165" fmla="*/ 2056632 w 2917172"/>
                    <a:gd name="connsiteY165" fmla="*/ 2293671 h 2293671"/>
                    <a:gd name="connsiteX166" fmla="*/ 2053346 w 2917172"/>
                    <a:gd name="connsiteY166" fmla="*/ 2277398 h 2293671"/>
                    <a:gd name="connsiteX167" fmla="*/ 2004329 w 2917172"/>
                    <a:gd name="connsiteY167" fmla="*/ 2244906 h 2293671"/>
                    <a:gd name="connsiteX168" fmla="*/ 1955312 w 2917172"/>
                    <a:gd name="connsiteY168" fmla="*/ 2277398 h 2293671"/>
                    <a:gd name="connsiteX169" fmla="*/ 1952026 w 2917172"/>
                    <a:gd name="connsiteY169" fmla="*/ 2293671 h 2293671"/>
                    <a:gd name="connsiteX170" fmla="*/ 1903038 w 2917172"/>
                    <a:gd name="connsiteY170" fmla="*/ 2293671 h 2293671"/>
                    <a:gd name="connsiteX171" fmla="*/ 1899752 w 2917172"/>
                    <a:gd name="connsiteY171" fmla="*/ 2277398 h 2293671"/>
                    <a:gd name="connsiteX172" fmla="*/ 1850734 w 2917172"/>
                    <a:gd name="connsiteY172" fmla="*/ 2244906 h 2293671"/>
                    <a:gd name="connsiteX173" fmla="*/ 1801717 w 2917172"/>
                    <a:gd name="connsiteY173" fmla="*/ 2277398 h 2293671"/>
                    <a:gd name="connsiteX174" fmla="*/ 1798431 w 2917172"/>
                    <a:gd name="connsiteY174" fmla="*/ 2293671 h 2293671"/>
                    <a:gd name="connsiteX175" fmla="*/ 1749443 w 2917172"/>
                    <a:gd name="connsiteY175" fmla="*/ 2293671 h 2293671"/>
                    <a:gd name="connsiteX176" fmla="*/ 1746158 w 2917172"/>
                    <a:gd name="connsiteY176" fmla="*/ 2277398 h 2293671"/>
                    <a:gd name="connsiteX177" fmla="*/ 1697140 w 2917172"/>
                    <a:gd name="connsiteY177" fmla="*/ 2244906 h 2293671"/>
                    <a:gd name="connsiteX178" fmla="*/ 1648123 w 2917172"/>
                    <a:gd name="connsiteY178" fmla="*/ 2277398 h 2293671"/>
                    <a:gd name="connsiteX179" fmla="*/ 1644837 w 2917172"/>
                    <a:gd name="connsiteY179" fmla="*/ 2293671 h 2293671"/>
                    <a:gd name="connsiteX180" fmla="*/ 1595849 w 2917172"/>
                    <a:gd name="connsiteY180" fmla="*/ 2293671 h 2293671"/>
                    <a:gd name="connsiteX181" fmla="*/ 1592563 w 2917172"/>
                    <a:gd name="connsiteY181" fmla="*/ 2277398 h 2293671"/>
                    <a:gd name="connsiteX182" fmla="*/ 1543545 w 2917172"/>
                    <a:gd name="connsiteY182" fmla="*/ 2244906 h 2293671"/>
                    <a:gd name="connsiteX183" fmla="*/ 1494528 w 2917172"/>
                    <a:gd name="connsiteY183" fmla="*/ 2277398 h 2293671"/>
                    <a:gd name="connsiteX184" fmla="*/ 1491242 w 2917172"/>
                    <a:gd name="connsiteY184" fmla="*/ 2293671 h 2293671"/>
                    <a:gd name="connsiteX185" fmla="*/ 1442254 w 2917172"/>
                    <a:gd name="connsiteY185" fmla="*/ 2293671 h 2293671"/>
                    <a:gd name="connsiteX186" fmla="*/ 1438969 w 2917172"/>
                    <a:gd name="connsiteY186" fmla="*/ 2277398 h 2293671"/>
                    <a:gd name="connsiteX187" fmla="*/ 1389951 w 2917172"/>
                    <a:gd name="connsiteY187" fmla="*/ 2244906 h 2293671"/>
                    <a:gd name="connsiteX188" fmla="*/ 1340933 w 2917172"/>
                    <a:gd name="connsiteY188" fmla="*/ 2277398 h 2293671"/>
                    <a:gd name="connsiteX189" fmla="*/ 1337648 w 2917172"/>
                    <a:gd name="connsiteY189" fmla="*/ 2293671 h 2293671"/>
                    <a:gd name="connsiteX190" fmla="*/ 1288659 w 2917172"/>
                    <a:gd name="connsiteY190" fmla="*/ 2293671 h 2293671"/>
                    <a:gd name="connsiteX191" fmla="*/ 1285374 w 2917172"/>
                    <a:gd name="connsiteY191" fmla="*/ 2277398 h 2293671"/>
                    <a:gd name="connsiteX192" fmla="*/ 1236356 w 2917172"/>
                    <a:gd name="connsiteY192" fmla="*/ 2244906 h 2293671"/>
                    <a:gd name="connsiteX193" fmla="*/ 1187339 w 2917172"/>
                    <a:gd name="connsiteY193" fmla="*/ 2277398 h 2293671"/>
                    <a:gd name="connsiteX194" fmla="*/ 1184053 w 2917172"/>
                    <a:gd name="connsiteY194" fmla="*/ 2293671 h 2293671"/>
                    <a:gd name="connsiteX195" fmla="*/ 1135065 w 2917172"/>
                    <a:gd name="connsiteY195" fmla="*/ 2293671 h 2293671"/>
                    <a:gd name="connsiteX196" fmla="*/ 1131780 w 2917172"/>
                    <a:gd name="connsiteY196" fmla="*/ 2277398 h 2293671"/>
                    <a:gd name="connsiteX197" fmla="*/ 1082762 w 2917172"/>
                    <a:gd name="connsiteY197" fmla="*/ 2244906 h 2293671"/>
                    <a:gd name="connsiteX198" fmla="*/ 1033744 w 2917172"/>
                    <a:gd name="connsiteY198" fmla="*/ 2277398 h 2293671"/>
                    <a:gd name="connsiteX199" fmla="*/ 1030458 w 2917172"/>
                    <a:gd name="connsiteY199" fmla="*/ 2293671 h 2293671"/>
                    <a:gd name="connsiteX200" fmla="*/ 981470 w 2917172"/>
                    <a:gd name="connsiteY200" fmla="*/ 2293671 h 2293671"/>
                    <a:gd name="connsiteX201" fmla="*/ 978185 w 2917172"/>
                    <a:gd name="connsiteY201" fmla="*/ 2277398 h 2293671"/>
                    <a:gd name="connsiteX202" fmla="*/ 929167 w 2917172"/>
                    <a:gd name="connsiteY202" fmla="*/ 2244906 h 2293671"/>
                    <a:gd name="connsiteX203" fmla="*/ 880150 w 2917172"/>
                    <a:gd name="connsiteY203" fmla="*/ 2277398 h 2293671"/>
                    <a:gd name="connsiteX204" fmla="*/ 876864 w 2917172"/>
                    <a:gd name="connsiteY204" fmla="*/ 2293671 h 2293671"/>
                    <a:gd name="connsiteX205" fmla="*/ 827876 w 2917172"/>
                    <a:gd name="connsiteY205" fmla="*/ 2293671 h 2293671"/>
                    <a:gd name="connsiteX206" fmla="*/ 824591 w 2917172"/>
                    <a:gd name="connsiteY206" fmla="*/ 2277398 h 2293671"/>
                    <a:gd name="connsiteX207" fmla="*/ 775573 w 2917172"/>
                    <a:gd name="connsiteY207" fmla="*/ 2244906 h 2293671"/>
                    <a:gd name="connsiteX208" fmla="*/ 726556 w 2917172"/>
                    <a:gd name="connsiteY208" fmla="*/ 2277398 h 2293671"/>
                    <a:gd name="connsiteX209" fmla="*/ 723270 w 2917172"/>
                    <a:gd name="connsiteY209" fmla="*/ 2293671 h 2293671"/>
                    <a:gd name="connsiteX210" fmla="*/ 674282 w 2917172"/>
                    <a:gd name="connsiteY210" fmla="*/ 2293671 h 2293671"/>
                    <a:gd name="connsiteX211" fmla="*/ 670997 w 2917172"/>
                    <a:gd name="connsiteY211" fmla="*/ 2277398 h 2293671"/>
                    <a:gd name="connsiteX212" fmla="*/ 621979 w 2917172"/>
                    <a:gd name="connsiteY212" fmla="*/ 2244906 h 2293671"/>
                    <a:gd name="connsiteX213" fmla="*/ 572961 w 2917172"/>
                    <a:gd name="connsiteY213" fmla="*/ 2277398 h 2293671"/>
                    <a:gd name="connsiteX214" fmla="*/ 569675 w 2917172"/>
                    <a:gd name="connsiteY214" fmla="*/ 2293671 h 2293671"/>
                    <a:gd name="connsiteX215" fmla="*/ 520687 w 2917172"/>
                    <a:gd name="connsiteY215" fmla="*/ 2293671 h 2293671"/>
                    <a:gd name="connsiteX216" fmla="*/ 517401 w 2917172"/>
                    <a:gd name="connsiteY216" fmla="*/ 2277398 h 2293671"/>
                    <a:gd name="connsiteX217" fmla="*/ 468384 w 2917172"/>
                    <a:gd name="connsiteY217" fmla="*/ 2244906 h 2293671"/>
                    <a:gd name="connsiteX218" fmla="*/ 419367 w 2917172"/>
                    <a:gd name="connsiteY218" fmla="*/ 2277398 h 2293671"/>
                    <a:gd name="connsiteX219" fmla="*/ 416081 w 2917172"/>
                    <a:gd name="connsiteY219" fmla="*/ 2293671 h 2293671"/>
                    <a:gd name="connsiteX220" fmla="*/ 367093 w 2917172"/>
                    <a:gd name="connsiteY220" fmla="*/ 2293671 h 2293671"/>
                    <a:gd name="connsiteX221" fmla="*/ 363807 w 2917172"/>
                    <a:gd name="connsiteY221" fmla="*/ 2277398 h 2293671"/>
                    <a:gd name="connsiteX222" fmla="*/ 314790 w 2917172"/>
                    <a:gd name="connsiteY222" fmla="*/ 2244906 h 2293671"/>
                    <a:gd name="connsiteX223" fmla="*/ 265772 w 2917172"/>
                    <a:gd name="connsiteY223" fmla="*/ 2277398 h 2293671"/>
                    <a:gd name="connsiteX224" fmla="*/ 262486 w 2917172"/>
                    <a:gd name="connsiteY224" fmla="*/ 2293671 h 2293671"/>
                    <a:gd name="connsiteX225" fmla="*/ 213498 w 2917172"/>
                    <a:gd name="connsiteY225" fmla="*/ 2293671 h 2293671"/>
                    <a:gd name="connsiteX226" fmla="*/ 210213 w 2917172"/>
                    <a:gd name="connsiteY226" fmla="*/ 2277398 h 2293671"/>
                    <a:gd name="connsiteX227" fmla="*/ 161196 w 2917172"/>
                    <a:gd name="connsiteY227" fmla="*/ 2244906 h 2293671"/>
                    <a:gd name="connsiteX228" fmla="*/ 112178 w 2917172"/>
                    <a:gd name="connsiteY228" fmla="*/ 2277398 h 2293671"/>
                    <a:gd name="connsiteX229" fmla="*/ 108892 w 2917172"/>
                    <a:gd name="connsiteY229" fmla="*/ 2293671 h 2293671"/>
                    <a:gd name="connsiteX230" fmla="*/ 59904 w 2917172"/>
                    <a:gd name="connsiteY230" fmla="*/ 2293671 h 2293671"/>
                    <a:gd name="connsiteX231" fmla="*/ 56618 w 2917172"/>
                    <a:gd name="connsiteY231" fmla="*/ 2277398 h 2293671"/>
                    <a:gd name="connsiteX232" fmla="*/ 7600 w 2917172"/>
                    <a:gd name="connsiteY232" fmla="*/ 2244906 h 2293671"/>
                    <a:gd name="connsiteX233" fmla="*/ 0 w 2917172"/>
                    <a:gd name="connsiteY233" fmla="*/ 2246441 h 2293671"/>
                    <a:gd name="connsiteX234" fmla="*/ 0 w 2917172"/>
                    <a:gd name="connsiteY234" fmla="*/ 512321 h 2293671"/>
                    <a:gd name="connsiteX235" fmla="*/ 14839 w 2917172"/>
                    <a:gd name="connsiteY235" fmla="*/ 506174 h 2293671"/>
                    <a:gd name="connsiteX236" fmla="*/ 23083 w 2917172"/>
                    <a:gd name="connsiteY236" fmla="*/ 486271 h 2293671"/>
                    <a:gd name="connsiteX237" fmla="*/ 14839 w 2917172"/>
                    <a:gd name="connsiteY237" fmla="*/ 466368 h 2293671"/>
                    <a:gd name="connsiteX238" fmla="*/ 0 w 2917172"/>
                    <a:gd name="connsiteY238" fmla="*/ 460222 h 2293671"/>
                    <a:gd name="connsiteX239" fmla="*/ 0 w 2917172"/>
                    <a:gd name="connsiteY239" fmla="*/ 371475 h 2293671"/>
                    <a:gd name="connsiteX240" fmla="*/ 0 w 2917172"/>
                    <a:gd name="connsiteY240" fmla="*/ 304439 h 2293671"/>
                    <a:gd name="connsiteX241" fmla="*/ 0 w 2917172"/>
                    <a:gd name="connsiteY241" fmla="*/ 244204 h 2293671"/>
                    <a:gd name="connsiteX242" fmla="*/ 0 w 2917172"/>
                    <a:gd name="connsiteY242" fmla="*/ 142874 h 229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Lst>
                  <a:rect l="l" t="t" r="r" b="b"/>
                  <a:pathLst>
                    <a:path w="2917172" h="2293671">
                      <a:moveTo>
                        <a:pt x="2809648" y="458124"/>
                      </a:moveTo>
                      <a:cubicBezTo>
                        <a:pt x="2794103" y="458124"/>
                        <a:pt x="2781501" y="470726"/>
                        <a:pt x="2781501" y="486271"/>
                      </a:cubicBezTo>
                      <a:cubicBezTo>
                        <a:pt x="2781501" y="501817"/>
                        <a:pt x="2794103" y="514418"/>
                        <a:pt x="2809648" y="514418"/>
                      </a:cubicBezTo>
                      <a:cubicBezTo>
                        <a:pt x="2825193" y="514418"/>
                        <a:pt x="2837795" y="501817"/>
                        <a:pt x="2837795" y="486271"/>
                      </a:cubicBezTo>
                      <a:cubicBezTo>
                        <a:pt x="2837795" y="470726"/>
                        <a:pt x="2825193" y="458124"/>
                        <a:pt x="2809648" y="458124"/>
                      </a:cubicBezTo>
                      <a:close/>
                      <a:moveTo>
                        <a:pt x="2697060" y="458124"/>
                      </a:moveTo>
                      <a:cubicBezTo>
                        <a:pt x="2681514" y="458124"/>
                        <a:pt x="2668913" y="470726"/>
                        <a:pt x="2668913" y="486271"/>
                      </a:cubicBezTo>
                      <a:cubicBezTo>
                        <a:pt x="2668913" y="501817"/>
                        <a:pt x="2681514" y="514418"/>
                        <a:pt x="2697060" y="514418"/>
                      </a:cubicBezTo>
                      <a:cubicBezTo>
                        <a:pt x="2712605" y="514418"/>
                        <a:pt x="2725207" y="501817"/>
                        <a:pt x="2725207" y="486271"/>
                      </a:cubicBezTo>
                      <a:cubicBezTo>
                        <a:pt x="2725207" y="470726"/>
                        <a:pt x="2712605" y="458124"/>
                        <a:pt x="2697060" y="458124"/>
                      </a:cubicBezTo>
                      <a:close/>
                      <a:moveTo>
                        <a:pt x="2584471" y="458124"/>
                      </a:moveTo>
                      <a:cubicBezTo>
                        <a:pt x="2568926" y="458124"/>
                        <a:pt x="2556324" y="470726"/>
                        <a:pt x="2556324" y="486271"/>
                      </a:cubicBezTo>
                      <a:cubicBezTo>
                        <a:pt x="2556324" y="501817"/>
                        <a:pt x="2568926" y="514418"/>
                        <a:pt x="2584471" y="514418"/>
                      </a:cubicBezTo>
                      <a:cubicBezTo>
                        <a:pt x="2600016" y="514418"/>
                        <a:pt x="2612618" y="501817"/>
                        <a:pt x="2612618" y="486271"/>
                      </a:cubicBezTo>
                      <a:cubicBezTo>
                        <a:pt x="2612618" y="470726"/>
                        <a:pt x="2600016" y="458124"/>
                        <a:pt x="2584471" y="458124"/>
                      </a:cubicBezTo>
                      <a:close/>
                      <a:moveTo>
                        <a:pt x="2471883" y="458124"/>
                      </a:moveTo>
                      <a:cubicBezTo>
                        <a:pt x="2456337" y="458124"/>
                        <a:pt x="2443736" y="470726"/>
                        <a:pt x="2443736" y="486271"/>
                      </a:cubicBezTo>
                      <a:cubicBezTo>
                        <a:pt x="2443736" y="501817"/>
                        <a:pt x="2456337" y="514418"/>
                        <a:pt x="2471883" y="514418"/>
                      </a:cubicBezTo>
                      <a:cubicBezTo>
                        <a:pt x="2487428" y="514418"/>
                        <a:pt x="2500029" y="501817"/>
                        <a:pt x="2500029" y="486271"/>
                      </a:cubicBezTo>
                      <a:cubicBezTo>
                        <a:pt x="2500029" y="470726"/>
                        <a:pt x="2487428" y="458124"/>
                        <a:pt x="2471883" y="458124"/>
                      </a:cubicBezTo>
                      <a:close/>
                      <a:moveTo>
                        <a:pt x="2359294" y="458124"/>
                      </a:moveTo>
                      <a:cubicBezTo>
                        <a:pt x="2343749" y="458124"/>
                        <a:pt x="2331147" y="470726"/>
                        <a:pt x="2331147" y="486271"/>
                      </a:cubicBezTo>
                      <a:cubicBezTo>
                        <a:pt x="2331147" y="501817"/>
                        <a:pt x="2343749" y="514418"/>
                        <a:pt x="2359294" y="514418"/>
                      </a:cubicBezTo>
                      <a:cubicBezTo>
                        <a:pt x="2374839" y="514418"/>
                        <a:pt x="2387441" y="501817"/>
                        <a:pt x="2387441" y="486271"/>
                      </a:cubicBezTo>
                      <a:cubicBezTo>
                        <a:pt x="2387441" y="470726"/>
                        <a:pt x="2374839" y="458124"/>
                        <a:pt x="2359294" y="458124"/>
                      </a:cubicBezTo>
                      <a:close/>
                      <a:moveTo>
                        <a:pt x="2246705" y="458124"/>
                      </a:moveTo>
                      <a:cubicBezTo>
                        <a:pt x="2231160" y="458124"/>
                        <a:pt x="2218559" y="470726"/>
                        <a:pt x="2218559" y="486271"/>
                      </a:cubicBezTo>
                      <a:cubicBezTo>
                        <a:pt x="2218559" y="501817"/>
                        <a:pt x="2231160" y="514418"/>
                        <a:pt x="2246705" y="514418"/>
                      </a:cubicBezTo>
                      <a:cubicBezTo>
                        <a:pt x="2262251" y="514418"/>
                        <a:pt x="2274852" y="501817"/>
                        <a:pt x="2274852" y="486271"/>
                      </a:cubicBezTo>
                      <a:cubicBezTo>
                        <a:pt x="2274852" y="470726"/>
                        <a:pt x="2262251" y="458124"/>
                        <a:pt x="2246705" y="458124"/>
                      </a:cubicBezTo>
                      <a:close/>
                      <a:moveTo>
                        <a:pt x="2134117" y="458124"/>
                      </a:moveTo>
                      <a:cubicBezTo>
                        <a:pt x="2118572" y="458124"/>
                        <a:pt x="2105970" y="470726"/>
                        <a:pt x="2105970" y="486271"/>
                      </a:cubicBezTo>
                      <a:cubicBezTo>
                        <a:pt x="2105970" y="501817"/>
                        <a:pt x="2118572" y="514418"/>
                        <a:pt x="2134117" y="514418"/>
                      </a:cubicBezTo>
                      <a:cubicBezTo>
                        <a:pt x="2149662" y="514418"/>
                        <a:pt x="2162264" y="501817"/>
                        <a:pt x="2162264" y="486271"/>
                      </a:cubicBezTo>
                      <a:cubicBezTo>
                        <a:pt x="2162264" y="470726"/>
                        <a:pt x="2149662" y="458124"/>
                        <a:pt x="2134117" y="458124"/>
                      </a:cubicBezTo>
                      <a:close/>
                      <a:moveTo>
                        <a:pt x="2021528" y="458124"/>
                      </a:moveTo>
                      <a:cubicBezTo>
                        <a:pt x="2005983" y="458124"/>
                        <a:pt x="1993382" y="470726"/>
                        <a:pt x="1993382" y="486271"/>
                      </a:cubicBezTo>
                      <a:cubicBezTo>
                        <a:pt x="1993382" y="501817"/>
                        <a:pt x="2005983" y="514418"/>
                        <a:pt x="2021528" y="514418"/>
                      </a:cubicBezTo>
                      <a:cubicBezTo>
                        <a:pt x="2037074" y="514418"/>
                        <a:pt x="2049675" y="501817"/>
                        <a:pt x="2049675" y="486271"/>
                      </a:cubicBezTo>
                      <a:cubicBezTo>
                        <a:pt x="2049675" y="470726"/>
                        <a:pt x="2037074" y="458124"/>
                        <a:pt x="2021528" y="458124"/>
                      </a:cubicBezTo>
                      <a:close/>
                      <a:moveTo>
                        <a:pt x="1908940" y="458124"/>
                      </a:moveTo>
                      <a:cubicBezTo>
                        <a:pt x="1893395" y="458124"/>
                        <a:pt x="1880793" y="470726"/>
                        <a:pt x="1880793" y="486271"/>
                      </a:cubicBezTo>
                      <a:cubicBezTo>
                        <a:pt x="1880793" y="501817"/>
                        <a:pt x="1893395" y="514418"/>
                        <a:pt x="1908940" y="514418"/>
                      </a:cubicBezTo>
                      <a:cubicBezTo>
                        <a:pt x="1924485" y="514418"/>
                        <a:pt x="1937087" y="501817"/>
                        <a:pt x="1937087" y="486271"/>
                      </a:cubicBezTo>
                      <a:cubicBezTo>
                        <a:pt x="1937087" y="470726"/>
                        <a:pt x="1924485" y="458124"/>
                        <a:pt x="1908940" y="458124"/>
                      </a:cubicBezTo>
                      <a:close/>
                      <a:moveTo>
                        <a:pt x="1796351" y="458124"/>
                      </a:moveTo>
                      <a:cubicBezTo>
                        <a:pt x="1780806" y="458124"/>
                        <a:pt x="1768204" y="470726"/>
                        <a:pt x="1768204" y="486271"/>
                      </a:cubicBezTo>
                      <a:cubicBezTo>
                        <a:pt x="1768204" y="501817"/>
                        <a:pt x="1780806" y="514418"/>
                        <a:pt x="1796351" y="514418"/>
                      </a:cubicBezTo>
                      <a:cubicBezTo>
                        <a:pt x="1811897" y="514418"/>
                        <a:pt x="1824498" y="501817"/>
                        <a:pt x="1824498" y="486271"/>
                      </a:cubicBezTo>
                      <a:cubicBezTo>
                        <a:pt x="1824498" y="470726"/>
                        <a:pt x="1811897" y="458124"/>
                        <a:pt x="1796351" y="458124"/>
                      </a:cubicBezTo>
                      <a:close/>
                      <a:moveTo>
                        <a:pt x="1683763" y="458124"/>
                      </a:moveTo>
                      <a:cubicBezTo>
                        <a:pt x="1668218" y="458124"/>
                        <a:pt x="1655616" y="470726"/>
                        <a:pt x="1655616" y="486271"/>
                      </a:cubicBezTo>
                      <a:cubicBezTo>
                        <a:pt x="1655616" y="501817"/>
                        <a:pt x="1668218" y="514418"/>
                        <a:pt x="1683763" y="514418"/>
                      </a:cubicBezTo>
                      <a:cubicBezTo>
                        <a:pt x="1699308" y="514418"/>
                        <a:pt x="1711910" y="501817"/>
                        <a:pt x="1711910" y="486271"/>
                      </a:cubicBezTo>
                      <a:cubicBezTo>
                        <a:pt x="1711910" y="470726"/>
                        <a:pt x="1699308" y="458124"/>
                        <a:pt x="1683763" y="458124"/>
                      </a:cubicBezTo>
                      <a:close/>
                      <a:moveTo>
                        <a:pt x="1571174" y="458124"/>
                      </a:moveTo>
                      <a:cubicBezTo>
                        <a:pt x="1555629" y="458124"/>
                        <a:pt x="1543027" y="470726"/>
                        <a:pt x="1543027" y="486271"/>
                      </a:cubicBezTo>
                      <a:cubicBezTo>
                        <a:pt x="1543027" y="501817"/>
                        <a:pt x="1555629" y="514418"/>
                        <a:pt x="1571174" y="514418"/>
                      </a:cubicBezTo>
                      <a:cubicBezTo>
                        <a:pt x="1586720" y="514418"/>
                        <a:pt x="1599321" y="501817"/>
                        <a:pt x="1599321" y="486271"/>
                      </a:cubicBezTo>
                      <a:cubicBezTo>
                        <a:pt x="1599321" y="470726"/>
                        <a:pt x="1586720" y="458124"/>
                        <a:pt x="1571174" y="458124"/>
                      </a:cubicBezTo>
                      <a:close/>
                      <a:moveTo>
                        <a:pt x="1458586" y="458124"/>
                      </a:moveTo>
                      <a:cubicBezTo>
                        <a:pt x="1443041" y="458124"/>
                        <a:pt x="1430439" y="470726"/>
                        <a:pt x="1430439" y="486271"/>
                      </a:cubicBezTo>
                      <a:cubicBezTo>
                        <a:pt x="1430439" y="501817"/>
                        <a:pt x="1443041" y="514418"/>
                        <a:pt x="1458586" y="514418"/>
                      </a:cubicBezTo>
                      <a:cubicBezTo>
                        <a:pt x="1474131" y="514418"/>
                        <a:pt x="1486733" y="501817"/>
                        <a:pt x="1486733" y="486271"/>
                      </a:cubicBezTo>
                      <a:cubicBezTo>
                        <a:pt x="1486733" y="470726"/>
                        <a:pt x="1474131" y="458124"/>
                        <a:pt x="1458586" y="458124"/>
                      </a:cubicBezTo>
                      <a:close/>
                      <a:moveTo>
                        <a:pt x="1345997" y="458124"/>
                      </a:moveTo>
                      <a:cubicBezTo>
                        <a:pt x="1330452" y="458124"/>
                        <a:pt x="1317850" y="470726"/>
                        <a:pt x="1317850" y="486271"/>
                      </a:cubicBezTo>
                      <a:cubicBezTo>
                        <a:pt x="1317850" y="501817"/>
                        <a:pt x="1330452" y="514418"/>
                        <a:pt x="1345997" y="514418"/>
                      </a:cubicBezTo>
                      <a:cubicBezTo>
                        <a:pt x="1361543" y="514418"/>
                        <a:pt x="1374144" y="501817"/>
                        <a:pt x="1374144" y="486271"/>
                      </a:cubicBezTo>
                      <a:cubicBezTo>
                        <a:pt x="1374144" y="470726"/>
                        <a:pt x="1361543" y="458124"/>
                        <a:pt x="1345997" y="458124"/>
                      </a:cubicBezTo>
                      <a:close/>
                      <a:moveTo>
                        <a:pt x="1233409" y="458124"/>
                      </a:moveTo>
                      <a:cubicBezTo>
                        <a:pt x="1217863" y="458124"/>
                        <a:pt x="1205262" y="470726"/>
                        <a:pt x="1205262" y="486271"/>
                      </a:cubicBezTo>
                      <a:cubicBezTo>
                        <a:pt x="1205262" y="501817"/>
                        <a:pt x="1217863" y="514418"/>
                        <a:pt x="1233409" y="514418"/>
                      </a:cubicBezTo>
                      <a:cubicBezTo>
                        <a:pt x="1248954" y="514418"/>
                        <a:pt x="1261556" y="501817"/>
                        <a:pt x="1261556" y="486271"/>
                      </a:cubicBezTo>
                      <a:cubicBezTo>
                        <a:pt x="1261556" y="470726"/>
                        <a:pt x="1248954" y="458124"/>
                        <a:pt x="1233409" y="458124"/>
                      </a:cubicBezTo>
                      <a:close/>
                      <a:moveTo>
                        <a:pt x="1120820" y="458124"/>
                      </a:moveTo>
                      <a:cubicBezTo>
                        <a:pt x="1105275" y="458124"/>
                        <a:pt x="1092673" y="470726"/>
                        <a:pt x="1092673" y="486271"/>
                      </a:cubicBezTo>
                      <a:cubicBezTo>
                        <a:pt x="1092673" y="501817"/>
                        <a:pt x="1105275" y="514418"/>
                        <a:pt x="1120820" y="514418"/>
                      </a:cubicBezTo>
                      <a:cubicBezTo>
                        <a:pt x="1136365" y="514418"/>
                        <a:pt x="1148967" y="501817"/>
                        <a:pt x="1148967" y="486271"/>
                      </a:cubicBezTo>
                      <a:cubicBezTo>
                        <a:pt x="1148967" y="470726"/>
                        <a:pt x="1136365" y="458124"/>
                        <a:pt x="1120820" y="458124"/>
                      </a:cubicBezTo>
                      <a:close/>
                      <a:moveTo>
                        <a:pt x="1008232" y="458124"/>
                      </a:moveTo>
                      <a:cubicBezTo>
                        <a:pt x="992686" y="458124"/>
                        <a:pt x="980085" y="470726"/>
                        <a:pt x="980085" y="486271"/>
                      </a:cubicBezTo>
                      <a:cubicBezTo>
                        <a:pt x="980085" y="501817"/>
                        <a:pt x="992686" y="514418"/>
                        <a:pt x="1008232" y="514418"/>
                      </a:cubicBezTo>
                      <a:cubicBezTo>
                        <a:pt x="1023777" y="514418"/>
                        <a:pt x="1036379" y="501817"/>
                        <a:pt x="1036379" y="486271"/>
                      </a:cubicBezTo>
                      <a:cubicBezTo>
                        <a:pt x="1036379" y="470726"/>
                        <a:pt x="1023777" y="458124"/>
                        <a:pt x="1008232" y="458124"/>
                      </a:cubicBezTo>
                      <a:close/>
                      <a:moveTo>
                        <a:pt x="895643" y="458124"/>
                      </a:moveTo>
                      <a:cubicBezTo>
                        <a:pt x="880098" y="458124"/>
                        <a:pt x="867496" y="470726"/>
                        <a:pt x="867496" y="486271"/>
                      </a:cubicBezTo>
                      <a:cubicBezTo>
                        <a:pt x="867496" y="501817"/>
                        <a:pt x="880098" y="514418"/>
                        <a:pt x="895643" y="514418"/>
                      </a:cubicBezTo>
                      <a:cubicBezTo>
                        <a:pt x="911188" y="514418"/>
                        <a:pt x="923790" y="501817"/>
                        <a:pt x="923790" y="486271"/>
                      </a:cubicBezTo>
                      <a:cubicBezTo>
                        <a:pt x="923790" y="470726"/>
                        <a:pt x="911188" y="458124"/>
                        <a:pt x="895643" y="458124"/>
                      </a:cubicBezTo>
                      <a:close/>
                      <a:moveTo>
                        <a:pt x="783055" y="458124"/>
                      </a:moveTo>
                      <a:cubicBezTo>
                        <a:pt x="767510" y="458124"/>
                        <a:pt x="754908" y="470726"/>
                        <a:pt x="754908" y="486271"/>
                      </a:cubicBezTo>
                      <a:cubicBezTo>
                        <a:pt x="754908" y="501817"/>
                        <a:pt x="767510" y="514418"/>
                        <a:pt x="783055" y="514418"/>
                      </a:cubicBezTo>
                      <a:cubicBezTo>
                        <a:pt x="798600" y="514418"/>
                        <a:pt x="811202" y="501817"/>
                        <a:pt x="811202" y="486271"/>
                      </a:cubicBezTo>
                      <a:cubicBezTo>
                        <a:pt x="811202" y="470726"/>
                        <a:pt x="798600" y="458124"/>
                        <a:pt x="783055" y="458124"/>
                      </a:cubicBezTo>
                      <a:close/>
                      <a:moveTo>
                        <a:pt x="670467" y="458124"/>
                      </a:moveTo>
                      <a:cubicBezTo>
                        <a:pt x="654922" y="458124"/>
                        <a:pt x="642320" y="470726"/>
                        <a:pt x="642320" y="486271"/>
                      </a:cubicBezTo>
                      <a:cubicBezTo>
                        <a:pt x="642320" y="501817"/>
                        <a:pt x="654922" y="514418"/>
                        <a:pt x="670467" y="514418"/>
                      </a:cubicBezTo>
                      <a:cubicBezTo>
                        <a:pt x="686012" y="514418"/>
                        <a:pt x="698614" y="501817"/>
                        <a:pt x="698614" y="486271"/>
                      </a:cubicBezTo>
                      <a:cubicBezTo>
                        <a:pt x="698614" y="470726"/>
                        <a:pt x="686012" y="458124"/>
                        <a:pt x="670467" y="458124"/>
                      </a:cubicBezTo>
                      <a:close/>
                      <a:moveTo>
                        <a:pt x="557878" y="458124"/>
                      </a:moveTo>
                      <a:cubicBezTo>
                        <a:pt x="542333" y="458124"/>
                        <a:pt x="529732" y="470726"/>
                        <a:pt x="529732" y="486271"/>
                      </a:cubicBezTo>
                      <a:cubicBezTo>
                        <a:pt x="529732" y="501817"/>
                        <a:pt x="542333" y="514418"/>
                        <a:pt x="557878" y="514418"/>
                      </a:cubicBezTo>
                      <a:cubicBezTo>
                        <a:pt x="573423" y="514418"/>
                        <a:pt x="586025" y="501817"/>
                        <a:pt x="586025" y="486271"/>
                      </a:cubicBezTo>
                      <a:cubicBezTo>
                        <a:pt x="586025" y="470726"/>
                        <a:pt x="573423" y="458124"/>
                        <a:pt x="557878" y="458124"/>
                      </a:cubicBezTo>
                      <a:close/>
                      <a:moveTo>
                        <a:pt x="445290" y="458124"/>
                      </a:moveTo>
                      <a:cubicBezTo>
                        <a:pt x="429744" y="458124"/>
                        <a:pt x="417143" y="470726"/>
                        <a:pt x="417143" y="486271"/>
                      </a:cubicBezTo>
                      <a:cubicBezTo>
                        <a:pt x="417143" y="501817"/>
                        <a:pt x="429744" y="514418"/>
                        <a:pt x="445290" y="514418"/>
                      </a:cubicBezTo>
                      <a:cubicBezTo>
                        <a:pt x="460836" y="514418"/>
                        <a:pt x="473437" y="501817"/>
                        <a:pt x="473437" y="486271"/>
                      </a:cubicBezTo>
                      <a:cubicBezTo>
                        <a:pt x="473437" y="470726"/>
                        <a:pt x="460836" y="458124"/>
                        <a:pt x="445290" y="458124"/>
                      </a:cubicBezTo>
                      <a:close/>
                      <a:moveTo>
                        <a:pt x="332701" y="458124"/>
                      </a:moveTo>
                      <a:cubicBezTo>
                        <a:pt x="317156" y="458124"/>
                        <a:pt x="304554" y="470726"/>
                        <a:pt x="304554" y="486271"/>
                      </a:cubicBezTo>
                      <a:cubicBezTo>
                        <a:pt x="304554" y="501817"/>
                        <a:pt x="317156" y="514418"/>
                        <a:pt x="332701" y="514418"/>
                      </a:cubicBezTo>
                      <a:cubicBezTo>
                        <a:pt x="348247" y="514418"/>
                        <a:pt x="360848" y="501817"/>
                        <a:pt x="360848" y="486271"/>
                      </a:cubicBezTo>
                      <a:cubicBezTo>
                        <a:pt x="360848" y="470726"/>
                        <a:pt x="348247" y="458124"/>
                        <a:pt x="332701" y="458124"/>
                      </a:cubicBezTo>
                      <a:close/>
                      <a:moveTo>
                        <a:pt x="220113" y="458124"/>
                      </a:moveTo>
                      <a:cubicBezTo>
                        <a:pt x="204568" y="458124"/>
                        <a:pt x="191966" y="470726"/>
                        <a:pt x="191966" y="486271"/>
                      </a:cubicBezTo>
                      <a:cubicBezTo>
                        <a:pt x="191966" y="501817"/>
                        <a:pt x="204568" y="514418"/>
                        <a:pt x="220113" y="514418"/>
                      </a:cubicBezTo>
                      <a:cubicBezTo>
                        <a:pt x="235659" y="514418"/>
                        <a:pt x="248260" y="501817"/>
                        <a:pt x="248260" y="486271"/>
                      </a:cubicBezTo>
                      <a:cubicBezTo>
                        <a:pt x="248260" y="470726"/>
                        <a:pt x="235659" y="458124"/>
                        <a:pt x="220113" y="458124"/>
                      </a:cubicBezTo>
                      <a:close/>
                      <a:moveTo>
                        <a:pt x="107525" y="458124"/>
                      </a:moveTo>
                      <a:cubicBezTo>
                        <a:pt x="91980" y="458124"/>
                        <a:pt x="79378" y="470726"/>
                        <a:pt x="79378" y="486271"/>
                      </a:cubicBezTo>
                      <a:cubicBezTo>
                        <a:pt x="79378" y="501817"/>
                        <a:pt x="91980" y="514418"/>
                        <a:pt x="107525" y="514418"/>
                      </a:cubicBezTo>
                      <a:cubicBezTo>
                        <a:pt x="123070" y="514418"/>
                        <a:pt x="135672" y="501817"/>
                        <a:pt x="135672" y="486271"/>
                      </a:cubicBezTo>
                      <a:cubicBezTo>
                        <a:pt x="135672" y="470726"/>
                        <a:pt x="123070" y="458124"/>
                        <a:pt x="107525" y="458124"/>
                      </a:cubicBezTo>
                      <a:close/>
                      <a:moveTo>
                        <a:pt x="0" y="0"/>
                      </a:moveTo>
                      <a:lnTo>
                        <a:pt x="2916000" y="0"/>
                      </a:lnTo>
                      <a:lnTo>
                        <a:pt x="2916000" y="142874"/>
                      </a:lnTo>
                      <a:lnTo>
                        <a:pt x="2917172" y="142874"/>
                      </a:lnTo>
                      <a:lnTo>
                        <a:pt x="2917172" y="244204"/>
                      </a:lnTo>
                      <a:lnTo>
                        <a:pt x="2917172" y="304439"/>
                      </a:lnTo>
                      <a:lnTo>
                        <a:pt x="2917172" y="460222"/>
                      </a:lnTo>
                      <a:lnTo>
                        <a:pt x="2902334" y="466368"/>
                      </a:lnTo>
                      <a:cubicBezTo>
                        <a:pt x="2897241" y="471462"/>
                        <a:pt x="2894090" y="478499"/>
                        <a:pt x="2894090" y="486271"/>
                      </a:cubicBezTo>
                      <a:cubicBezTo>
                        <a:pt x="2894090" y="494044"/>
                        <a:pt x="2897241" y="501081"/>
                        <a:pt x="2902334" y="506174"/>
                      </a:cubicBezTo>
                      <a:lnTo>
                        <a:pt x="2917172" y="512321"/>
                      </a:lnTo>
                      <a:lnTo>
                        <a:pt x="2917172" y="2246668"/>
                      </a:lnTo>
                      <a:lnTo>
                        <a:pt x="2905193" y="2249087"/>
                      </a:lnTo>
                      <a:cubicBezTo>
                        <a:pt x="2892464" y="2254471"/>
                        <a:pt x="2882267" y="2264668"/>
                        <a:pt x="2876883" y="2277398"/>
                      </a:cubicBezTo>
                      <a:lnTo>
                        <a:pt x="2873597" y="2293671"/>
                      </a:lnTo>
                      <a:lnTo>
                        <a:pt x="2824605" y="2293671"/>
                      </a:lnTo>
                      <a:lnTo>
                        <a:pt x="2821320" y="2277398"/>
                      </a:lnTo>
                      <a:cubicBezTo>
                        <a:pt x="2813243" y="2258304"/>
                        <a:pt x="2794337" y="2244906"/>
                        <a:pt x="2772302" y="2244906"/>
                      </a:cubicBezTo>
                      <a:cubicBezTo>
                        <a:pt x="2750266" y="2244906"/>
                        <a:pt x="2731360" y="2258304"/>
                        <a:pt x="2723284" y="2277398"/>
                      </a:cubicBezTo>
                      <a:lnTo>
                        <a:pt x="2719998" y="2293671"/>
                      </a:lnTo>
                      <a:lnTo>
                        <a:pt x="2671010" y="2293671"/>
                      </a:lnTo>
                      <a:lnTo>
                        <a:pt x="2667725" y="2277398"/>
                      </a:lnTo>
                      <a:cubicBezTo>
                        <a:pt x="2659649" y="2258304"/>
                        <a:pt x="2640742" y="2244906"/>
                        <a:pt x="2618707" y="2244906"/>
                      </a:cubicBezTo>
                      <a:cubicBezTo>
                        <a:pt x="2596672" y="2244906"/>
                        <a:pt x="2577766" y="2258304"/>
                        <a:pt x="2569690" y="2277398"/>
                      </a:cubicBezTo>
                      <a:lnTo>
                        <a:pt x="2566404" y="2293671"/>
                      </a:lnTo>
                      <a:lnTo>
                        <a:pt x="2517416" y="2293671"/>
                      </a:lnTo>
                      <a:lnTo>
                        <a:pt x="2514131" y="2277398"/>
                      </a:lnTo>
                      <a:cubicBezTo>
                        <a:pt x="2506054" y="2258304"/>
                        <a:pt x="2487148" y="2244906"/>
                        <a:pt x="2465113" y="2244906"/>
                      </a:cubicBezTo>
                      <a:cubicBezTo>
                        <a:pt x="2443077" y="2244906"/>
                        <a:pt x="2424171" y="2258304"/>
                        <a:pt x="2416095" y="2277398"/>
                      </a:cubicBezTo>
                      <a:lnTo>
                        <a:pt x="2412810" y="2293671"/>
                      </a:lnTo>
                      <a:lnTo>
                        <a:pt x="2363821" y="2293671"/>
                      </a:lnTo>
                      <a:lnTo>
                        <a:pt x="2360536" y="2277398"/>
                      </a:lnTo>
                      <a:cubicBezTo>
                        <a:pt x="2352460" y="2258304"/>
                        <a:pt x="2333553" y="2244906"/>
                        <a:pt x="2311518" y="2244906"/>
                      </a:cubicBezTo>
                      <a:cubicBezTo>
                        <a:pt x="2289483" y="2244906"/>
                        <a:pt x="2270577" y="2258304"/>
                        <a:pt x="2262501" y="2277398"/>
                      </a:cubicBezTo>
                      <a:lnTo>
                        <a:pt x="2259215" y="2293671"/>
                      </a:lnTo>
                      <a:lnTo>
                        <a:pt x="2210227" y="2293671"/>
                      </a:lnTo>
                      <a:lnTo>
                        <a:pt x="2206941" y="2277398"/>
                      </a:lnTo>
                      <a:cubicBezTo>
                        <a:pt x="2198865" y="2258304"/>
                        <a:pt x="2179959" y="2244906"/>
                        <a:pt x="2157923" y="2244906"/>
                      </a:cubicBezTo>
                      <a:cubicBezTo>
                        <a:pt x="2135888" y="2244906"/>
                        <a:pt x="2116982" y="2258304"/>
                        <a:pt x="2108906" y="2277398"/>
                      </a:cubicBezTo>
                      <a:lnTo>
                        <a:pt x="2105620" y="2293671"/>
                      </a:lnTo>
                      <a:lnTo>
                        <a:pt x="2056632" y="2293671"/>
                      </a:lnTo>
                      <a:lnTo>
                        <a:pt x="2053346" y="2277398"/>
                      </a:lnTo>
                      <a:cubicBezTo>
                        <a:pt x="2045271" y="2258304"/>
                        <a:pt x="2026364" y="2244906"/>
                        <a:pt x="2004329" y="2244906"/>
                      </a:cubicBezTo>
                      <a:cubicBezTo>
                        <a:pt x="1982294" y="2244906"/>
                        <a:pt x="1963387" y="2258304"/>
                        <a:pt x="1955312" y="2277398"/>
                      </a:cubicBezTo>
                      <a:lnTo>
                        <a:pt x="1952026" y="2293671"/>
                      </a:lnTo>
                      <a:lnTo>
                        <a:pt x="1903038" y="2293671"/>
                      </a:lnTo>
                      <a:lnTo>
                        <a:pt x="1899752" y="2277398"/>
                      </a:lnTo>
                      <a:cubicBezTo>
                        <a:pt x="1891676" y="2258304"/>
                        <a:pt x="1872770" y="2244906"/>
                        <a:pt x="1850734" y="2244906"/>
                      </a:cubicBezTo>
                      <a:cubicBezTo>
                        <a:pt x="1828699" y="2244906"/>
                        <a:pt x="1809793" y="2258304"/>
                        <a:pt x="1801717" y="2277398"/>
                      </a:cubicBezTo>
                      <a:lnTo>
                        <a:pt x="1798431" y="2293671"/>
                      </a:lnTo>
                      <a:lnTo>
                        <a:pt x="1749443" y="2293671"/>
                      </a:lnTo>
                      <a:lnTo>
                        <a:pt x="1746158" y="2277398"/>
                      </a:lnTo>
                      <a:cubicBezTo>
                        <a:pt x="1738081" y="2258304"/>
                        <a:pt x="1719175" y="2244906"/>
                        <a:pt x="1697140" y="2244906"/>
                      </a:cubicBezTo>
                      <a:cubicBezTo>
                        <a:pt x="1675105" y="2244906"/>
                        <a:pt x="1656198" y="2258304"/>
                        <a:pt x="1648123" y="2277398"/>
                      </a:cubicBezTo>
                      <a:lnTo>
                        <a:pt x="1644837" y="2293671"/>
                      </a:lnTo>
                      <a:lnTo>
                        <a:pt x="1595849" y="2293671"/>
                      </a:lnTo>
                      <a:lnTo>
                        <a:pt x="1592563" y="2277398"/>
                      </a:lnTo>
                      <a:cubicBezTo>
                        <a:pt x="1584487" y="2258304"/>
                        <a:pt x="1565581" y="2244906"/>
                        <a:pt x="1543545" y="2244906"/>
                      </a:cubicBezTo>
                      <a:cubicBezTo>
                        <a:pt x="1521510" y="2244906"/>
                        <a:pt x="1502604" y="2258304"/>
                        <a:pt x="1494528" y="2277398"/>
                      </a:cubicBezTo>
                      <a:lnTo>
                        <a:pt x="1491242" y="2293671"/>
                      </a:lnTo>
                      <a:lnTo>
                        <a:pt x="1442254" y="2293671"/>
                      </a:lnTo>
                      <a:lnTo>
                        <a:pt x="1438969" y="2277398"/>
                      </a:lnTo>
                      <a:cubicBezTo>
                        <a:pt x="1430892" y="2258304"/>
                        <a:pt x="1411986" y="2244906"/>
                        <a:pt x="1389951" y="2244906"/>
                      </a:cubicBezTo>
                      <a:cubicBezTo>
                        <a:pt x="1367916" y="2244906"/>
                        <a:pt x="1349009" y="2258304"/>
                        <a:pt x="1340933" y="2277398"/>
                      </a:cubicBezTo>
                      <a:lnTo>
                        <a:pt x="1337648" y="2293671"/>
                      </a:lnTo>
                      <a:lnTo>
                        <a:pt x="1288659" y="2293671"/>
                      </a:lnTo>
                      <a:lnTo>
                        <a:pt x="1285374" y="2277398"/>
                      </a:lnTo>
                      <a:cubicBezTo>
                        <a:pt x="1277298" y="2258304"/>
                        <a:pt x="1258391" y="2244906"/>
                        <a:pt x="1236356" y="2244906"/>
                      </a:cubicBezTo>
                      <a:cubicBezTo>
                        <a:pt x="1214321" y="2244906"/>
                        <a:pt x="1195415" y="2258304"/>
                        <a:pt x="1187339" y="2277398"/>
                      </a:cubicBezTo>
                      <a:lnTo>
                        <a:pt x="1184053" y="2293671"/>
                      </a:lnTo>
                      <a:lnTo>
                        <a:pt x="1135065" y="2293671"/>
                      </a:lnTo>
                      <a:lnTo>
                        <a:pt x="1131780" y="2277398"/>
                      </a:lnTo>
                      <a:cubicBezTo>
                        <a:pt x="1123703" y="2258304"/>
                        <a:pt x="1104797" y="2244906"/>
                        <a:pt x="1082762" y="2244906"/>
                      </a:cubicBezTo>
                      <a:cubicBezTo>
                        <a:pt x="1060726" y="2244906"/>
                        <a:pt x="1041820" y="2258304"/>
                        <a:pt x="1033744" y="2277398"/>
                      </a:cubicBezTo>
                      <a:lnTo>
                        <a:pt x="1030458" y="2293671"/>
                      </a:lnTo>
                      <a:lnTo>
                        <a:pt x="981470" y="2293671"/>
                      </a:lnTo>
                      <a:lnTo>
                        <a:pt x="978185" y="2277398"/>
                      </a:lnTo>
                      <a:cubicBezTo>
                        <a:pt x="970109" y="2258304"/>
                        <a:pt x="951202" y="2244906"/>
                        <a:pt x="929167" y="2244906"/>
                      </a:cubicBezTo>
                      <a:cubicBezTo>
                        <a:pt x="907132" y="2244906"/>
                        <a:pt x="888226" y="2258304"/>
                        <a:pt x="880150" y="2277398"/>
                      </a:cubicBezTo>
                      <a:lnTo>
                        <a:pt x="876864" y="2293671"/>
                      </a:lnTo>
                      <a:lnTo>
                        <a:pt x="827876" y="2293671"/>
                      </a:lnTo>
                      <a:lnTo>
                        <a:pt x="824591" y="2277398"/>
                      </a:lnTo>
                      <a:cubicBezTo>
                        <a:pt x="816514" y="2258304"/>
                        <a:pt x="797608" y="2244906"/>
                        <a:pt x="775573" y="2244906"/>
                      </a:cubicBezTo>
                      <a:cubicBezTo>
                        <a:pt x="753538" y="2244906"/>
                        <a:pt x="734632" y="2258304"/>
                        <a:pt x="726556" y="2277398"/>
                      </a:cubicBezTo>
                      <a:lnTo>
                        <a:pt x="723270" y="2293671"/>
                      </a:lnTo>
                      <a:lnTo>
                        <a:pt x="674282" y="2293671"/>
                      </a:lnTo>
                      <a:lnTo>
                        <a:pt x="670997" y="2277398"/>
                      </a:lnTo>
                      <a:cubicBezTo>
                        <a:pt x="662920" y="2258304"/>
                        <a:pt x="644014" y="2244906"/>
                        <a:pt x="621979" y="2244906"/>
                      </a:cubicBezTo>
                      <a:cubicBezTo>
                        <a:pt x="599943" y="2244906"/>
                        <a:pt x="581037" y="2258304"/>
                        <a:pt x="572961" y="2277398"/>
                      </a:cubicBezTo>
                      <a:lnTo>
                        <a:pt x="569675" y="2293671"/>
                      </a:lnTo>
                      <a:lnTo>
                        <a:pt x="520687" y="2293671"/>
                      </a:lnTo>
                      <a:lnTo>
                        <a:pt x="517401" y="2277398"/>
                      </a:lnTo>
                      <a:cubicBezTo>
                        <a:pt x="509326" y="2258304"/>
                        <a:pt x="490419" y="2244906"/>
                        <a:pt x="468384" y="2244906"/>
                      </a:cubicBezTo>
                      <a:cubicBezTo>
                        <a:pt x="446349" y="2244906"/>
                        <a:pt x="427443" y="2258304"/>
                        <a:pt x="419367" y="2277398"/>
                      </a:cubicBezTo>
                      <a:lnTo>
                        <a:pt x="416081" y="2293671"/>
                      </a:lnTo>
                      <a:lnTo>
                        <a:pt x="367093" y="2293671"/>
                      </a:lnTo>
                      <a:lnTo>
                        <a:pt x="363807" y="2277398"/>
                      </a:lnTo>
                      <a:cubicBezTo>
                        <a:pt x="355731" y="2258304"/>
                        <a:pt x="336825" y="2244906"/>
                        <a:pt x="314790" y="2244906"/>
                      </a:cubicBezTo>
                      <a:cubicBezTo>
                        <a:pt x="292754" y="2244906"/>
                        <a:pt x="273848" y="2258304"/>
                        <a:pt x="265772" y="2277398"/>
                      </a:cubicBezTo>
                      <a:lnTo>
                        <a:pt x="262486" y="2293671"/>
                      </a:lnTo>
                      <a:lnTo>
                        <a:pt x="213498" y="2293671"/>
                      </a:lnTo>
                      <a:lnTo>
                        <a:pt x="210213" y="2277398"/>
                      </a:lnTo>
                      <a:cubicBezTo>
                        <a:pt x="202137" y="2258304"/>
                        <a:pt x="183230" y="2244906"/>
                        <a:pt x="161196" y="2244906"/>
                      </a:cubicBezTo>
                      <a:cubicBezTo>
                        <a:pt x="139160" y="2244906"/>
                        <a:pt x="120254" y="2258304"/>
                        <a:pt x="112178" y="2277398"/>
                      </a:cubicBezTo>
                      <a:lnTo>
                        <a:pt x="108892" y="2293671"/>
                      </a:lnTo>
                      <a:lnTo>
                        <a:pt x="59904" y="2293671"/>
                      </a:lnTo>
                      <a:lnTo>
                        <a:pt x="56618" y="2277398"/>
                      </a:lnTo>
                      <a:cubicBezTo>
                        <a:pt x="48542" y="2258304"/>
                        <a:pt x="29636" y="2244906"/>
                        <a:pt x="7600" y="2244906"/>
                      </a:cubicBezTo>
                      <a:lnTo>
                        <a:pt x="0" y="2246441"/>
                      </a:lnTo>
                      <a:lnTo>
                        <a:pt x="0" y="512321"/>
                      </a:lnTo>
                      <a:lnTo>
                        <a:pt x="14839" y="506174"/>
                      </a:lnTo>
                      <a:cubicBezTo>
                        <a:pt x="19933" y="501081"/>
                        <a:pt x="23083" y="494044"/>
                        <a:pt x="23083" y="486271"/>
                      </a:cubicBezTo>
                      <a:cubicBezTo>
                        <a:pt x="23083" y="478499"/>
                        <a:pt x="19933" y="471462"/>
                        <a:pt x="14839" y="466368"/>
                      </a:cubicBezTo>
                      <a:lnTo>
                        <a:pt x="0" y="460222"/>
                      </a:lnTo>
                      <a:lnTo>
                        <a:pt x="0" y="371475"/>
                      </a:lnTo>
                      <a:lnTo>
                        <a:pt x="0" y="304439"/>
                      </a:lnTo>
                      <a:lnTo>
                        <a:pt x="0" y="244204"/>
                      </a:lnTo>
                      <a:lnTo>
                        <a:pt x="0" y="142874"/>
                      </a:lnTo>
                      <a:close/>
                    </a:path>
                  </a:pathLst>
                </a:custGeom>
                <a:solidFill>
                  <a:sysClr val="window" lastClr="FFFFFF"/>
                </a:solidFill>
                <a:ln w="3175">
                  <a:solidFill>
                    <a:sysClr val="window" lastClr="FFFFFF"/>
                  </a:solidFill>
                </a:ln>
                <a:effectLst>
                  <a:outerShdw blurRad="50800" dist="38100" dir="5400000" algn="t" rotWithShape="0">
                    <a:prstClr val="black">
                      <a:alpha val="40000"/>
                    </a:prstClr>
                  </a:outerShdw>
                </a:effectLst>
              </p:spPr>
              <p:style>
                <a:lnRef idx="2">
                  <a:srgbClr val="FA8550">
                    <a:shade val="50000"/>
                  </a:srgbClr>
                </a:lnRef>
                <a:fillRef idx="1">
                  <a:srgbClr val="FA8550"/>
                </a:fillRef>
                <a:effectRef idx="0">
                  <a:srgbClr val="FA8550"/>
                </a:effectRef>
                <a:fontRef idx="minor">
                  <a:sysClr val="window" lastClr="FFFFFF"/>
                </a:fontRef>
              </p:style>
              <p:txBody>
                <a:bodyPr tIns="0" bIns="0" rtlCol="0" anchor="t">
                  <a:normAutofit/>
                </a:bodyPr>
                <a:p>
                  <a:pPr algn="ctr">
                    <a:lnSpc>
                      <a:spcPct val="120000"/>
                    </a:lnSpc>
                  </a:pPr>
                  <a:endParaRPr lang="en-US" altLang="zh-CN" sz="2000" b="1" spc="300" dirty="0">
                    <a:solidFill>
                      <a:srgbClr val="FA8550"/>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51" name="矩形 50"/>
                <p:cNvSpPr/>
                <p:nvPr>
                  <p:custDataLst>
                    <p:tags r:id="rId12"/>
                  </p:custDataLst>
                </p:nvPr>
              </p:nvSpPr>
              <p:spPr>
                <a:xfrm>
                  <a:off x="12259" y="6351"/>
                  <a:ext cx="3516" cy="2018"/>
                </a:xfrm>
                <a:prstGeom prst="rect">
                  <a:avLst/>
                </a:prstGeom>
                <a:solidFill>
                  <a:schemeClr val="accent1"/>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ctr">
                  <a:normAutofit/>
                </a:bodyPr>
                <a:p>
                  <a:pPr indent="0" algn="l">
                    <a:lnSpc>
                      <a:spcPct val="120000"/>
                    </a:lnSpc>
                    <a:buNone/>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周期调度</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20000"/>
                    </a:lnSpc>
                    <a:buNone/>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延时调度</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20000"/>
                    </a:lnSpc>
                    <a:buNone/>
                  </a:pP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API</a:t>
                  </a: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调度</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20000"/>
                    </a:lnSpc>
                    <a:buNone/>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消息调度</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20000"/>
                    </a:lnSpc>
                    <a:buNone/>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手工触发</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20000"/>
                    </a:lnSpc>
                    <a:buNone/>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重跑</a:t>
                  </a: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补数</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2" name="文本框 51"/>
                <p:cNvSpPr txBox="1"/>
                <p:nvPr>
                  <p:custDataLst>
                    <p:tags r:id="rId13"/>
                  </p:custDataLst>
                </p:nvPr>
              </p:nvSpPr>
              <p:spPr>
                <a:xfrm>
                  <a:off x="12331" y="5571"/>
                  <a:ext cx="3374" cy="665"/>
                </a:xfrm>
                <a:prstGeom prst="rect">
                  <a:avLst/>
                </a:prstGeom>
                <a:noFill/>
              </p:spPr>
              <p:txBody>
                <a:bodyPr wrap="square" rtlCol="0" anchor="ctr">
                  <a:noAutofit/>
                </a:bodyPr>
                <a:p>
                  <a:pPr algn="ctr">
                    <a:lnSpc>
                      <a:spcPct val="130000"/>
                    </a:lnSpc>
                  </a:pPr>
                  <a:r>
                    <a:rPr lang="zh-CN" altLang="en-US"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多种调度方式</a:t>
                  </a:r>
                  <a:endParaRPr lang="zh-CN" altLang="en-US"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53" name="文本框 52"/>
              <p:cNvSpPr txBox="1"/>
              <p:nvPr>
                <p:custDataLst>
                  <p:tags r:id="rId14"/>
                </p:custDataLst>
              </p:nvPr>
            </p:nvSpPr>
            <p:spPr>
              <a:xfrm>
                <a:off x="11091" y="5571"/>
                <a:ext cx="3374" cy="665"/>
              </a:xfrm>
              <a:prstGeom prst="rect">
                <a:avLst/>
              </a:prstGeom>
              <a:noFill/>
            </p:spPr>
            <p:txBody>
              <a:bodyPr wrap="square" rtlCol="0" anchor="ctr"/>
              <a:p>
                <a:pPr algn="ctr">
                  <a:lnSpc>
                    <a:spcPct val="130000"/>
                  </a:lnSpc>
                </a:pPr>
                <a:r>
                  <a:rPr lang="zh-CN" altLang="en-US"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rPr>
                  <a:t>租户</a:t>
                </a:r>
                <a:r>
                  <a:rPr lang="en-US" altLang="zh-CN"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rPr>
                  <a:t>&amp;</a:t>
                </a:r>
                <a:r>
                  <a:rPr lang="zh-CN" altLang="en-US"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rPr>
                  <a:t>项目隔离</a:t>
                </a:r>
                <a:endParaRPr lang="zh-CN" altLang="en-US"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4" name="文本框 53"/>
              <p:cNvSpPr txBox="1"/>
              <p:nvPr>
                <p:custDataLst>
                  <p:tags r:id="rId15"/>
                </p:custDataLst>
              </p:nvPr>
            </p:nvSpPr>
            <p:spPr>
              <a:xfrm>
                <a:off x="6674" y="5571"/>
                <a:ext cx="3374" cy="665"/>
              </a:xfrm>
              <a:prstGeom prst="rect">
                <a:avLst/>
              </a:prstGeom>
              <a:noFill/>
            </p:spPr>
            <p:txBody>
              <a:bodyPr wrap="square" rtlCol="0" anchor="ctr">
                <a:normAutofit/>
              </a:bodyPr>
              <a:p>
                <a:pPr algn="ctr">
                  <a:lnSpc>
                    <a:spcPct val="130000"/>
                  </a:lnSpc>
                </a:pPr>
                <a:r>
                  <a:rPr lang="zh-CN" altLang="en-US" sz="1000" b="1" spc="3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多数据源适配</a:t>
                </a:r>
                <a:endParaRPr lang="zh-CN" altLang="en-US" sz="1000" b="1" spc="3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5" name="文本框 54"/>
              <p:cNvSpPr txBox="1"/>
              <p:nvPr>
                <p:custDataLst>
                  <p:tags r:id="rId16"/>
                </p:custDataLst>
              </p:nvPr>
            </p:nvSpPr>
            <p:spPr>
              <a:xfrm>
                <a:off x="15509" y="2022"/>
                <a:ext cx="3374" cy="665"/>
              </a:xfrm>
              <a:prstGeom prst="rect">
                <a:avLst/>
              </a:prstGeom>
              <a:noFill/>
            </p:spPr>
            <p:txBody>
              <a:bodyPr wrap="square" rtlCol="0" anchor="ctr">
                <a:noAutofit/>
              </a:bodyPr>
              <a:p>
                <a:pPr algn="ctr">
                  <a:lnSpc>
                    <a:spcPct val="130000"/>
                  </a:lnSpc>
                </a:pPr>
                <a:r>
                  <a:rPr lang="zh-CN" altLang="en-US"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数据同步方式</a:t>
                </a:r>
                <a:endParaRPr lang="zh-CN" altLang="en-US"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6" name="文本框 55"/>
              <p:cNvSpPr txBox="1"/>
              <p:nvPr>
                <p:custDataLst>
                  <p:tags r:id="rId17"/>
                </p:custDataLst>
              </p:nvPr>
            </p:nvSpPr>
            <p:spPr>
              <a:xfrm>
                <a:off x="11091" y="2022"/>
                <a:ext cx="3374" cy="665"/>
              </a:xfrm>
              <a:prstGeom prst="rect">
                <a:avLst/>
              </a:prstGeom>
              <a:noFill/>
            </p:spPr>
            <p:txBody>
              <a:bodyPr wrap="square" rtlCol="0" anchor="ctr">
                <a:noAutofit/>
              </a:bodyPr>
              <a:p>
                <a:pPr algn="ctr">
                  <a:lnSpc>
                    <a:spcPct val="130000"/>
                  </a:lnSpc>
                </a:pPr>
                <a:r>
                  <a:rPr lang="zh-CN" altLang="en-US"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rPr>
                  <a:t>低</a:t>
                </a:r>
                <a:r>
                  <a:rPr lang="en-US" altLang="zh-CN"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rPr>
                  <a:t>无代码开发</a:t>
                </a:r>
                <a:endParaRPr lang="zh-CN" altLang="en-US" sz="1000" b="1" spc="30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7" name="文本框 56"/>
              <p:cNvSpPr txBox="1"/>
              <p:nvPr>
                <p:custDataLst>
                  <p:tags r:id="rId18"/>
                </p:custDataLst>
              </p:nvPr>
            </p:nvSpPr>
            <p:spPr>
              <a:xfrm>
                <a:off x="6674" y="2022"/>
                <a:ext cx="3374" cy="665"/>
              </a:xfrm>
              <a:prstGeom prst="rect">
                <a:avLst/>
              </a:prstGeom>
              <a:noFill/>
            </p:spPr>
            <p:txBody>
              <a:bodyPr wrap="square" rtlCol="0" anchor="ctr">
                <a:noAutofit/>
              </a:bodyPr>
              <a:p>
                <a:pPr algn="ctr">
                  <a:lnSpc>
                    <a:spcPct val="130000"/>
                  </a:lnSpc>
                </a:pPr>
                <a:r>
                  <a:rPr lang="zh-CN" altLang="en-US" sz="1000" b="1" spc="3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rPr>
                  <a:t>复杂数据处理</a:t>
                </a:r>
                <a:endParaRPr lang="zh-CN" altLang="en-US" sz="1000" b="1" spc="300" dirty="0">
                  <a:solidFill>
                    <a:schemeClr val="accent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0" name="文本框 59"/>
              <p:cNvSpPr txBox="1"/>
              <p:nvPr/>
            </p:nvSpPr>
            <p:spPr>
              <a:xfrm>
                <a:off x="8426" y="2844"/>
                <a:ext cx="1578" cy="1713"/>
              </a:xfrm>
              <a:prstGeom prst="rect">
                <a:avLst/>
              </a:prstGeom>
              <a:noFill/>
            </p:spPr>
            <p:txBody>
              <a:bodyPr wrap="square" rtlCol="0">
                <a:spAutoFit/>
              </a:bodyPr>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数据去重</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数据分组</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行列转换</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数据统计</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数据安全</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流程嵌套</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文件组件</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9" name="文本框 58"/>
              <p:cNvSpPr txBox="1"/>
              <p:nvPr/>
            </p:nvSpPr>
            <p:spPr>
              <a:xfrm>
                <a:off x="6631" y="2844"/>
                <a:ext cx="1579" cy="1713"/>
              </a:xfrm>
              <a:prstGeom prst="rect">
                <a:avLst/>
              </a:prstGeom>
              <a:noFill/>
            </p:spPr>
            <p:txBody>
              <a:bodyPr wrap="square" rtlCol="0">
                <a:spAutoFit/>
              </a:bodyPr>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数据映射</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数据丰富</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数据技术</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数据验证</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数据排序</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数据合并</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indent="0" algn="l">
                  <a:lnSpc>
                    <a:spcPct val="150000"/>
                  </a:lnSpc>
                  <a:buNone/>
                </a:pPr>
                <a:r>
                  <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数据生成</a:t>
                </a:r>
                <a:endParaRPr lang="zh-CN" altLang="en-US" sz="500" spc="15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4" name="矩形 63"/>
              <p:cNvSpPr/>
              <p:nvPr>
                <p:custDataLst>
                  <p:tags r:id="rId19"/>
                </p:custDataLst>
              </p:nvPr>
            </p:nvSpPr>
            <p:spPr>
              <a:xfrm>
                <a:off x="6493" y="8782"/>
                <a:ext cx="12570" cy="1697"/>
              </a:xfrm>
              <a:prstGeom prst="rect">
                <a:avLst/>
              </a:prstGeom>
              <a:solidFill>
                <a:schemeClr val="accent1"/>
              </a:solidFill>
              <a:ln>
                <a:noFill/>
              </a:ln>
            </p:spPr>
            <p:style>
              <a:lnRef idx="2">
                <a:srgbClr val="FA8550">
                  <a:shade val="50000"/>
                </a:srgbClr>
              </a:lnRef>
              <a:fillRef idx="1">
                <a:srgbClr val="FA8550"/>
              </a:fillRef>
              <a:effectRef idx="0">
                <a:srgbClr val="FA8550"/>
              </a:effectRef>
              <a:fontRef idx="minor">
                <a:sysClr val="window" lastClr="FFFFFF"/>
              </a:fontRef>
            </p:style>
            <p:txBody>
              <a:bodyPr rtlCol="0" anchor="t" anchorCtr="0"/>
              <a:p>
                <a:pPr indent="0" algn="ctr">
                  <a:lnSpc>
                    <a:spcPct val="120000"/>
                  </a:lnSpc>
                  <a:buFont typeface="Arial" panose="020B0604020202020204" pitchFamily="34" charset="0"/>
                  <a:buNone/>
                </a:pPr>
                <a:r>
                  <a:rPr lang="zh-CN" altLang="en-US" sz="12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国产</a:t>
                </a:r>
                <a:r>
                  <a:rPr lang="en-US" altLang="zh-CN" sz="12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&amp;</a:t>
                </a:r>
                <a:r>
                  <a:rPr lang="zh-CN" altLang="en-US" sz="12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云适配</a:t>
                </a:r>
                <a:endParaRPr lang="zh-CN" altLang="en-US" sz="12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gn="l">
                  <a:lnSpc>
                    <a:spcPct val="120000"/>
                  </a:lnSpc>
                  <a:buFont typeface="Arial" panose="020B0604020202020204" pitchFamily="34" charset="0"/>
                  <a:buChar char="•"/>
                </a:pPr>
                <a:endParaRPr lang="zh-CN" altLang="en-US" sz="12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6" name="文本框 65"/>
              <p:cNvSpPr txBox="1"/>
              <p:nvPr/>
            </p:nvSpPr>
            <p:spPr>
              <a:xfrm>
                <a:off x="6745" y="9548"/>
                <a:ext cx="5379" cy="789"/>
              </a:xfrm>
              <a:prstGeom prst="rect">
                <a:avLst/>
              </a:prstGeom>
              <a:noFill/>
            </p:spPr>
            <p:txBody>
              <a:bodyPr wrap="square" rtlCol="0" anchor="t">
                <a:spAutoFit/>
              </a:bodyPr>
              <a:p>
                <a:pPr marL="285750" indent="-285750" algn="l">
                  <a:lnSpc>
                    <a:spcPct val="15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数据库：</a:t>
                </a: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DM</a:t>
                </a: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、优炫、</a:t>
                </a: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KingBase......</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gn="l">
                  <a:lnSpc>
                    <a:spcPct val="15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操作系统：银河麒麟、</a:t>
                </a: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UOS-</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7" name="文本框 66"/>
              <p:cNvSpPr txBox="1"/>
              <p:nvPr/>
            </p:nvSpPr>
            <p:spPr>
              <a:xfrm>
                <a:off x="13574" y="9615"/>
                <a:ext cx="5379" cy="789"/>
              </a:xfrm>
              <a:prstGeom prst="rect">
                <a:avLst/>
              </a:prstGeom>
              <a:noFill/>
            </p:spPr>
            <p:txBody>
              <a:bodyPr wrap="square" rtlCol="0" anchor="t">
                <a:spAutoFit/>
              </a:bodyPr>
              <a:p>
                <a:pPr marL="285750" indent="-285750" algn="l">
                  <a:lnSpc>
                    <a:spcPct val="15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芯片：龙芯、飞腾、鲲鹏、兆芯</a:t>
                </a: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285750" indent="-285750" algn="l">
                  <a:lnSpc>
                    <a:spcPct val="150000"/>
                  </a:lnSpc>
                  <a:buFont typeface="Arial" panose="020B0604020202020204" pitchFamily="34" charset="0"/>
                  <a:buChar char="•"/>
                </a:pPr>
                <a:r>
                  <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云：华为、阿里、梯度</a:t>
                </a:r>
                <a:endParaRPr lang="zh-CN" altLang="en-US"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68" name="文本框 67"/>
            <p:cNvSpPr txBox="1"/>
            <p:nvPr/>
          </p:nvSpPr>
          <p:spPr>
            <a:xfrm>
              <a:off x="10583" y="6020"/>
              <a:ext cx="1411" cy="1564"/>
            </a:xfrm>
            <a:prstGeom prst="rect">
              <a:avLst/>
            </a:prstGeom>
            <a:noFill/>
          </p:spPr>
          <p:txBody>
            <a:bodyPr wrap="square" rtlCol="0" anchor="t">
              <a:spAutoFit/>
            </a:bodyPr>
            <a:p>
              <a:pPr marL="171450" indent="-171450" algn="l">
                <a:lnSpc>
                  <a:spcPct val="120000"/>
                </a:lnSpc>
                <a:buFont typeface="Arial" panose="020B0604020202020204" pitchFamily="34" charset="0"/>
                <a:buChar char="•"/>
              </a:pP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HDFS</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HBase</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Hive</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MPPDB</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MongoDB</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gn="l">
                <a:lnSpc>
                  <a:spcPct val="120000"/>
                </a:lnSpc>
                <a:buFont typeface="Arial" panose="020B0604020202020204" pitchFamily="34" charset="0"/>
                <a:buChar char="•"/>
              </a:pPr>
              <a:r>
                <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rPr>
                <a:t>ES</a:t>
              </a:r>
              <a:endParaRPr lang="en-US" altLang="zh-CN" sz="700" spc="150">
                <a:solidFill>
                  <a:sysClr val="window" lastClr="FFFFFF"/>
                </a:solidFill>
                <a:latin typeface="微软雅黑" panose="020B0503020204020204" pitchFamily="34" charset="-122"/>
                <a:ea typeface="微软雅黑" panose="020B0503020204020204" pitchFamily="34" charset="-122"/>
                <a:sym typeface="Arial" panose="020B0604020202020204" pitchFamily="34" charset="0"/>
              </a:endParaRPr>
            </a:p>
          </p:txBody>
        </p:sp>
      </p:grpSp>
      <p:pic>
        <p:nvPicPr>
          <p:cNvPr id="2" name="Picture 3"/>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879475" y="1261745"/>
            <a:ext cx="3950970" cy="2162175"/>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组合 25"/>
          <p:cNvGrpSpPr/>
          <p:nvPr/>
        </p:nvGrpSpPr>
        <p:grpSpPr>
          <a:xfrm>
            <a:off x="132080" y="3700145"/>
            <a:ext cx="5436235" cy="2887345"/>
            <a:chOff x="208" y="5827"/>
            <a:chExt cx="8561" cy="4547"/>
          </a:xfrm>
        </p:grpSpPr>
        <p:sp>
          <p:nvSpPr>
            <p:cNvPr id="25" name="矩形 24"/>
            <p:cNvSpPr/>
            <p:nvPr/>
          </p:nvSpPr>
          <p:spPr>
            <a:xfrm>
              <a:off x="208" y="5827"/>
              <a:ext cx="8561" cy="454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4" name="组合 23"/>
            <p:cNvGrpSpPr/>
            <p:nvPr/>
          </p:nvGrpSpPr>
          <p:grpSpPr>
            <a:xfrm>
              <a:off x="229" y="5860"/>
              <a:ext cx="8496" cy="4375"/>
              <a:chOff x="197" y="6462"/>
              <a:chExt cx="8496" cy="4375"/>
            </a:xfrm>
            <a:solidFill>
              <a:schemeClr val="bg2">
                <a:lumMod val="90000"/>
              </a:schemeClr>
            </a:solidFill>
          </p:grpSpPr>
          <p:pic>
            <p:nvPicPr>
              <p:cNvPr id="18" name="图片 17"/>
              <p:cNvPicPr>
                <a:picLocks noChangeAspect="1"/>
              </p:cNvPicPr>
              <p:nvPr/>
            </p:nvPicPr>
            <p:blipFill>
              <a:blip r:embed="rId21"/>
              <a:stretch>
                <a:fillRect/>
              </a:stretch>
            </p:blipFill>
            <p:spPr>
              <a:xfrm>
                <a:off x="197" y="6462"/>
                <a:ext cx="2053" cy="3987"/>
              </a:xfrm>
              <a:prstGeom prst="rect">
                <a:avLst/>
              </a:prstGeom>
              <a:grpFill/>
            </p:spPr>
          </p:pic>
          <p:pic>
            <p:nvPicPr>
              <p:cNvPr id="19" name="图片 18"/>
              <p:cNvPicPr>
                <a:picLocks noChangeAspect="1"/>
              </p:cNvPicPr>
              <p:nvPr/>
            </p:nvPicPr>
            <p:blipFill>
              <a:blip r:embed="rId22"/>
              <a:stretch>
                <a:fillRect/>
              </a:stretch>
            </p:blipFill>
            <p:spPr>
              <a:xfrm>
                <a:off x="5663" y="6462"/>
                <a:ext cx="1676" cy="3054"/>
              </a:xfrm>
              <a:prstGeom prst="rect">
                <a:avLst/>
              </a:prstGeom>
              <a:grpFill/>
            </p:spPr>
          </p:pic>
          <p:pic>
            <p:nvPicPr>
              <p:cNvPr id="20" name="图片 19"/>
              <p:cNvPicPr>
                <a:picLocks noChangeAspect="1"/>
              </p:cNvPicPr>
              <p:nvPr/>
            </p:nvPicPr>
            <p:blipFill>
              <a:blip r:embed="rId23"/>
              <a:stretch>
                <a:fillRect/>
              </a:stretch>
            </p:blipFill>
            <p:spPr>
              <a:xfrm>
                <a:off x="2230" y="6462"/>
                <a:ext cx="1664" cy="3953"/>
              </a:xfrm>
              <a:prstGeom prst="rect">
                <a:avLst/>
              </a:prstGeom>
              <a:grpFill/>
            </p:spPr>
          </p:pic>
          <p:pic>
            <p:nvPicPr>
              <p:cNvPr id="21" name="图片 20"/>
              <p:cNvPicPr>
                <a:picLocks noChangeAspect="1"/>
              </p:cNvPicPr>
              <p:nvPr/>
            </p:nvPicPr>
            <p:blipFill>
              <a:blip r:embed="rId24"/>
              <a:stretch>
                <a:fillRect/>
              </a:stretch>
            </p:blipFill>
            <p:spPr>
              <a:xfrm>
                <a:off x="3891" y="6462"/>
                <a:ext cx="1786" cy="4375"/>
              </a:xfrm>
              <a:prstGeom prst="rect">
                <a:avLst/>
              </a:prstGeom>
              <a:grpFill/>
            </p:spPr>
          </p:pic>
          <p:pic>
            <p:nvPicPr>
              <p:cNvPr id="22" name="图片 21"/>
              <p:cNvPicPr>
                <a:picLocks noChangeAspect="1"/>
              </p:cNvPicPr>
              <p:nvPr/>
            </p:nvPicPr>
            <p:blipFill>
              <a:blip r:embed="rId25"/>
              <a:stretch>
                <a:fillRect/>
              </a:stretch>
            </p:blipFill>
            <p:spPr>
              <a:xfrm>
                <a:off x="7329" y="6462"/>
                <a:ext cx="1364" cy="3841"/>
              </a:xfrm>
              <a:prstGeom prst="rect">
                <a:avLst/>
              </a:prstGeom>
              <a:grpFill/>
            </p:spPr>
          </p:pic>
        </p:gr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4"/>
          <p:cNvSpPr txBox="1"/>
          <p:nvPr/>
        </p:nvSpPr>
        <p:spPr>
          <a:xfrm>
            <a:off x="1168307" y="534719"/>
            <a:ext cx="2453620" cy="400110"/>
          </a:xfrm>
          <a:prstGeom prst="rect">
            <a:avLst/>
          </a:prstGeom>
          <a:noFill/>
        </p:spPr>
        <p:txBody>
          <a:bodyPr wrap="none" rtlCol="0">
            <a:spAutoFit/>
          </a:bodyPr>
          <a:lstStyle/>
          <a:p>
            <a:pPr marR="0" defTabSz="914400" eaLnBrk="1" fontAlgn="auto" hangingPunct="1">
              <a:spcBef>
                <a:spcPts val="0"/>
              </a:spcBef>
              <a:spcAft>
                <a:spcPts val="0"/>
              </a:spcAft>
              <a:buClrTx/>
              <a:buSzTx/>
              <a:buFontTx/>
              <a:buNone/>
              <a:defRPr/>
            </a:pPr>
            <a:r>
              <a:rPr lang="en-US" altLang="zh-CN" sz="2000" b="1" dirty="0">
                <a:solidFill>
                  <a:srgbClr val="DF2525"/>
                </a:solidFill>
                <a:latin typeface="思源黑体 CN Medium" panose="020B0400000000000000" pitchFamily="34" charset="-122"/>
                <a:ea typeface="思源黑体 CN Medium" panose="020B0400000000000000" pitchFamily="34" charset="-122"/>
              </a:rPr>
              <a:t>TongETL</a:t>
            </a:r>
            <a:r>
              <a:rPr lang="zh-CN" altLang="en-US" sz="2000" b="1" dirty="0">
                <a:solidFill>
                  <a:srgbClr val="DF2525"/>
                </a:solidFill>
                <a:latin typeface="思源黑体 CN Medium" panose="020B0400000000000000" pitchFamily="34" charset="-122"/>
                <a:ea typeface="思源黑体 CN Medium" panose="020B0400000000000000" pitchFamily="34" charset="-122"/>
              </a:rPr>
              <a:t> 技术架构 </a:t>
            </a:r>
            <a:endParaRPr kumimoji="0" lang="zh-CN" altLang="en-US" sz="2000" b="1" kern="1200" cap="none" spc="0" normalizeH="0" baseline="0" noProof="0" dirty="0">
              <a:solidFill>
                <a:srgbClr val="DF2525"/>
              </a:solidFill>
              <a:latin typeface="思源黑体 CN Medium" panose="020B0400000000000000" pitchFamily="34" charset="-122"/>
              <a:ea typeface="思源黑体 CN Medium" panose="020B0400000000000000" pitchFamily="34" charset="-122"/>
            </a:endParaRPr>
          </a:p>
        </p:txBody>
      </p:sp>
      <p:sp>
        <p:nvSpPr>
          <p:cNvPr id="4" name="矩形 3"/>
          <p:cNvSpPr/>
          <p:nvPr/>
        </p:nvSpPr>
        <p:spPr>
          <a:xfrm>
            <a:off x="944880" y="527685"/>
            <a:ext cx="223520" cy="48196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29310" y="451485"/>
            <a:ext cx="223520" cy="481965"/>
          </a:xfrm>
          <a:prstGeom prst="rect">
            <a:avLst/>
          </a:prstGeom>
          <a:solidFill>
            <a:srgbClr val="DF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29310" y="1364615"/>
            <a:ext cx="9984105" cy="4398010"/>
          </a:xfrm>
          <a:prstGeom prst="rect">
            <a:avLst/>
          </a:prstGeom>
          <a:solidFill>
            <a:schemeClr val="accent6">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 name="圆角矩形 68"/>
          <p:cNvSpPr/>
          <p:nvPr>
            <p:custDataLst>
              <p:tags r:id="rId1"/>
            </p:custDataLst>
          </p:nvPr>
        </p:nvSpPr>
        <p:spPr>
          <a:xfrm>
            <a:off x="946150" y="1463675"/>
            <a:ext cx="1743075" cy="42037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dirty="0"/>
          </a:p>
        </p:txBody>
      </p:sp>
      <p:sp>
        <p:nvSpPr>
          <p:cNvPr id="7" name="文本框 6"/>
          <p:cNvSpPr txBox="1"/>
          <p:nvPr>
            <p:custDataLst>
              <p:tags r:id="rId2"/>
            </p:custDataLst>
          </p:nvPr>
        </p:nvSpPr>
        <p:spPr>
          <a:xfrm>
            <a:off x="1202349" y="1501188"/>
            <a:ext cx="1296538" cy="398780"/>
          </a:xfrm>
          <a:prstGeom prst="rect">
            <a:avLst/>
          </a:prstGeom>
          <a:noFill/>
        </p:spPr>
        <p:txBody>
          <a:bodyPr wrap="square" rtlCol="0">
            <a:spAutoFit/>
          </a:bodyPr>
          <a:lstStyle/>
          <a:p>
            <a:pPr algn="ctr"/>
            <a:r>
              <a:rPr kumimoji="1" lang="zh-CN" altLang="en-US" sz="2000" b="1" dirty="0"/>
              <a:t>数据源</a:t>
            </a:r>
            <a:endParaRPr kumimoji="1" lang="zh-CN" altLang="en-US" sz="2000" b="1" dirty="0"/>
          </a:p>
        </p:txBody>
      </p:sp>
      <p:sp>
        <p:nvSpPr>
          <p:cNvPr id="8" name="圆柱形 70"/>
          <p:cNvSpPr/>
          <p:nvPr/>
        </p:nvSpPr>
        <p:spPr>
          <a:xfrm>
            <a:off x="1202055" y="2385695"/>
            <a:ext cx="1153795" cy="73279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9" name="组合 8"/>
          <p:cNvGrpSpPr/>
          <p:nvPr/>
        </p:nvGrpSpPr>
        <p:grpSpPr>
          <a:xfrm>
            <a:off x="1231265" y="3604260"/>
            <a:ext cx="1104900" cy="816610"/>
            <a:chOff x="2044" y="5676"/>
            <a:chExt cx="1740" cy="1286"/>
          </a:xfrm>
        </p:grpSpPr>
        <p:sp>
          <p:nvSpPr>
            <p:cNvPr id="10" name="矩形 9"/>
            <p:cNvSpPr/>
            <p:nvPr/>
          </p:nvSpPr>
          <p:spPr>
            <a:xfrm>
              <a:off x="2044" y="5676"/>
              <a:ext cx="1741" cy="1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1" name="流程图: 文档 10"/>
            <p:cNvSpPr/>
            <p:nvPr/>
          </p:nvSpPr>
          <p:spPr>
            <a:xfrm>
              <a:off x="2239" y="5795"/>
              <a:ext cx="950" cy="67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文档 11"/>
            <p:cNvSpPr/>
            <p:nvPr>
              <p:custDataLst>
                <p:tags r:id="rId3"/>
              </p:custDataLst>
            </p:nvPr>
          </p:nvSpPr>
          <p:spPr>
            <a:xfrm>
              <a:off x="2439" y="5995"/>
              <a:ext cx="950" cy="67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文档 12"/>
            <p:cNvSpPr/>
            <p:nvPr>
              <p:custDataLst>
                <p:tags r:id="rId4"/>
              </p:custDataLst>
            </p:nvPr>
          </p:nvSpPr>
          <p:spPr>
            <a:xfrm>
              <a:off x="2639" y="6207"/>
              <a:ext cx="950" cy="67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496060" y="1997075"/>
            <a:ext cx="4064000" cy="368300"/>
          </a:xfrm>
          <a:prstGeom prst="rect">
            <a:avLst/>
          </a:prstGeom>
          <a:noFill/>
        </p:spPr>
        <p:txBody>
          <a:bodyPr wrap="square" rtlCol="0">
            <a:spAutoFit/>
          </a:bodyPr>
          <a:lstStyle/>
          <a:p>
            <a:r>
              <a:rPr lang="zh-CN" altLang="en-US"/>
              <a:t>数据库</a:t>
            </a:r>
            <a:endParaRPr lang="zh-CN" altLang="en-US"/>
          </a:p>
        </p:txBody>
      </p:sp>
      <p:sp>
        <p:nvSpPr>
          <p:cNvPr id="15" name="文本框 14"/>
          <p:cNvSpPr txBox="1"/>
          <p:nvPr/>
        </p:nvSpPr>
        <p:spPr>
          <a:xfrm>
            <a:off x="1202055" y="3235960"/>
            <a:ext cx="4064000" cy="368300"/>
          </a:xfrm>
          <a:prstGeom prst="rect">
            <a:avLst/>
          </a:prstGeom>
          <a:noFill/>
        </p:spPr>
        <p:txBody>
          <a:bodyPr wrap="square" rtlCol="0">
            <a:spAutoFit/>
          </a:bodyPr>
          <a:lstStyle/>
          <a:p>
            <a:r>
              <a:rPr lang="zh-CN" altLang="en-US"/>
              <a:t>结构化数据</a:t>
            </a:r>
            <a:endParaRPr lang="zh-CN" altLang="en-US"/>
          </a:p>
        </p:txBody>
      </p:sp>
      <p:sp>
        <p:nvSpPr>
          <p:cNvPr id="16" name="流程图: 资料带 15"/>
          <p:cNvSpPr/>
          <p:nvPr/>
        </p:nvSpPr>
        <p:spPr>
          <a:xfrm>
            <a:off x="1231265" y="4866640"/>
            <a:ext cx="914400" cy="608965"/>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202055" y="4507230"/>
            <a:ext cx="4064000" cy="368300"/>
          </a:xfrm>
          <a:prstGeom prst="rect">
            <a:avLst/>
          </a:prstGeom>
          <a:noFill/>
        </p:spPr>
        <p:txBody>
          <a:bodyPr wrap="square" rtlCol="0">
            <a:spAutoFit/>
          </a:bodyPr>
          <a:lstStyle/>
          <a:p>
            <a:r>
              <a:rPr lang="zh-CN" altLang="en-US"/>
              <a:t>消息数据</a:t>
            </a:r>
            <a:endParaRPr lang="zh-CN" altLang="en-US"/>
          </a:p>
        </p:txBody>
      </p:sp>
      <p:sp>
        <p:nvSpPr>
          <p:cNvPr id="18" name="燕尾形箭头 83"/>
          <p:cNvSpPr/>
          <p:nvPr/>
        </p:nvSpPr>
        <p:spPr>
          <a:xfrm>
            <a:off x="2718435" y="3256915"/>
            <a:ext cx="491490" cy="20701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298190" y="2082800"/>
            <a:ext cx="4610100" cy="2424430"/>
            <a:chOff x="4891" y="3280"/>
            <a:chExt cx="7260" cy="3818"/>
          </a:xfrm>
        </p:grpSpPr>
        <p:sp>
          <p:nvSpPr>
            <p:cNvPr id="20" name="圆角矩形 80"/>
            <p:cNvSpPr/>
            <p:nvPr>
              <p:custDataLst>
                <p:tags r:id="rId5"/>
              </p:custDataLst>
            </p:nvPr>
          </p:nvSpPr>
          <p:spPr>
            <a:xfrm>
              <a:off x="4891" y="3280"/>
              <a:ext cx="7261" cy="381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21" name="圆角矩形 86"/>
            <p:cNvSpPr/>
            <p:nvPr>
              <p:custDataLst>
                <p:tags r:id="rId6"/>
              </p:custDataLst>
            </p:nvPr>
          </p:nvSpPr>
          <p:spPr>
            <a:xfrm>
              <a:off x="5082" y="4702"/>
              <a:ext cx="1527" cy="9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zh-CN" altLang="en-US" dirty="0"/>
                <a:t>抽取</a:t>
              </a:r>
              <a:endParaRPr kumimoji="1" lang="zh-CN" altLang="en-US" dirty="0"/>
            </a:p>
          </p:txBody>
        </p:sp>
        <p:sp>
          <p:nvSpPr>
            <p:cNvPr id="22" name="圆角矩形 87"/>
            <p:cNvSpPr/>
            <p:nvPr>
              <p:custDataLst>
                <p:tags r:id="rId7"/>
              </p:custDataLst>
            </p:nvPr>
          </p:nvSpPr>
          <p:spPr>
            <a:xfrm>
              <a:off x="7444" y="4702"/>
              <a:ext cx="2156" cy="9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zh-CN" altLang="en-US" dirty="0"/>
                <a:t>清洗转换</a:t>
              </a:r>
              <a:endParaRPr kumimoji="1" lang="zh-CN" altLang="en-US" dirty="0"/>
            </a:p>
          </p:txBody>
        </p:sp>
        <p:sp>
          <p:nvSpPr>
            <p:cNvPr id="23" name="圆角矩形 88"/>
            <p:cNvSpPr/>
            <p:nvPr>
              <p:custDataLst>
                <p:tags r:id="rId8"/>
              </p:custDataLst>
            </p:nvPr>
          </p:nvSpPr>
          <p:spPr>
            <a:xfrm>
              <a:off x="10420" y="4702"/>
              <a:ext cx="1527" cy="9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zh-CN" altLang="en-US" dirty="0"/>
                <a:t>加载</a:t>
              </a:r>
              <a:endParaRPr kumimoji="1" lang="zh-CN" altLang="en-US" dirty="0"/>
            </a:p>
          </p:txBody>
        </p:sp>
        <p:sp>
          <p:nvSpPr>
            <p:cNvPr id="24" name="圆角矩形 89"/>
            <p:cNvSpPr/>
            <p:nvPr>
              <p:custDataLst>
                <p:tags r:id="rId9"/>
              </p:custDataLst>
            </p:nvPr>
          </p:nvSpPr>
          <p:spPr>
            <a:xfrm>
              <a:off x="7444" y="3355"/>
              <a:ext cx="1990" cy="724"/>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dirty="0"/>
                <a:t>TongETL</a:t>
              </a:r>
              <a:endParaRPr kumimoji="1" lang="en-US" altLang="zh-CN" dirty="0"/>
            </a:p>
          </p:txBody>
        </p:sp>
        <p:sp>
          <p:nvSpPr>
            <p:cNvPr id="25" name="右箭头 90"/>
            <p:cNvSpPr/>
            <p:nvPr/>
          </p:nvSpPr>
          <p:spPr>
            <a:xfrm>
              <a:off x="6644" y="5114"/>
              <a:ext cx="787" cy="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91"/>
            <p:cNvSpPr/>
            <p:nvPr>
              <p:custDataLst>
                <p:tags r:id="rId10"/>
              </p:custDataLst>
            </p:nvPr>
          </p:nvSpPr>
          <p:spPr>
            <a:xfrm>
              <a:off x="9633" y="5114"/>
              <a:ext cx="787" cy="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92"/>
            <p:cNvSpPr/>
            <p:nvPr>
              <p:custDataLst>
                <p:tags r:id="rId11"/>
              </p:custDataLst>
            </p:nvPr>
          </p:nvSpPr>
          <p:spPr>
            <a:xfrm>
              <a:off x="7759" y="6124"/>
              <a:ext cx="1841" cy="974"/>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zh-CN" altLang="en-US" dirty="0"/>
                <a:t>中间数据</a:t>
              </a:r>
              <a:endParaRPr kumimoji="1" lang="zh-CN" altLang="en-US" dirty="0"/>
            </a:p>
          </p:txBody>
        </p:sp>
        <p:cxnSp>
          <p:nvCxnSpPr>
            <p:cNvPr id="28" name="曲线连接符 97"/>
            <p:cNvCxnSpPr>
              <a:endCxn id="27" idx="1"/>
            </p:cNvCxnSpPr>
            <p:nvPr>
              <p:custDataLst>
                <p:tags r:id="rId12"/>
              </p:custDataLst>
            </p:nvPr>
          </p:nvCxnSpPr>
          <p:spPr>
            <a:xfrm rot="5400000" flipV="1">
              <a:off x="6896" y="5748"/>
              <a:ext cx="1072" cy="653"/>
            </a:xfrm>
            <a:prstGeom prst="curved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29" name="曲线连接符 98"/>
          <p:cNvCxnSpPr>
            <a:endCxn id="27" idx="3"/>
          </p:cNvCxnSpPr>
          <p:nvPr/>
        </p:nvCxnSpPr>
        <p:spPr>
          <a:xfrm rot="5400000">
            <a:off x="6084570" y="3672840"/>
            <a:ext cx="728345" cy="321310"/>
          </a:xfrm>
          <a:prstGeom prst="curved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0" name="圆柱形 99"/>
          <p:cNvSpPr/>
          <p:nvPr>
            <p:custDataLst>
              <p:tags r:id="rId13"/>
            </p:custDataLst>
          </p:nvPr>
        </p:nvSpPr>
        <p:spPr>
          <a:xfrm>
            <a:off x="8940800" y="1798320"/>
            <a:ext cx="1605280" cy="98615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数据仓库</a:t>
            </a:r>
            <a:endParaRPr lang="zh-CN" altLang="en-US">
              <a:solidFill>
                <a:schemeClr val="tx1"/>
              </a:solidFill>
            </a:endParaRPr>
          </a:p>
        </p:txBody>
      </p:sp>
      <p:sp>
        <p:nvSpPr>
          <p:cNvPr id="31" name="圆柱形 100"/>
          <p:cNvSpPr/>
          <p:nvPr>
            <p:custDataLst>
              <p:tags r:id="rId14"/>
            </p:custDataLst>
          </p:nvPr>
        </p:nvSpPr>
        <p:spPr>
          <a:xfrm>
            <a:off x="8937625" y="3070860"/>
            <a:ext cx="1605280" cy="98615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数据库</a:t>
            </a:r>
            <a:endParaRPr lang="zh-CN" altLang="en-US">
              <a:solidFill>
                <a:schemeClr val="tx1"/>
              </a:solidFill>
            </a:endParaRPr>
          </a:p>
        </p:txBody>
      </p:sp>
      <p:sp>
        <p:nvSpPr>
          <p:cNvPr id="32" name="矩形 31"/>
          <p:cNvSpPr/>
          <p:nvPr/>
        </p:nvSpPr>
        <p:spPr>
          <a:xfrm>
            <a:off x="8995410" y="4422140"/>
            <a:ext cx="1626870" cy="793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其他格式数据</a:t>
            </a:r>
            <a:endParaRPr lang="zh-CN" altLang="en-US"/>
          </a:p>
        </p:txBody>
      </p:sp>
      <p:sp>
        <p:nvSpPr>
          <p:cNvPr id="33" name="燕尾形箭头 102"/>
          <p:cNvSpPr/>
          <p:nvPr>
            <p:custDataLst>
              <p:tags r:id="rId15"/>
            </p:custDataLst>
          </p:nvPr>
        </p:nvSpPr>
        <p:spPr>
          <a:xfrm>
            <a:off x="7997825" y="3350260"/>
            <a:ext cx="927100" cy="113665"/>
          </a:xfrm>
          <a:prstGeom prst="notchedRightArrow">
            <a:avLst>
              <a:gd name="adj1" fmla="val 6882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燕尾形箭头 106"/>
          <p:cNvSpPr/>
          <p:nvPr>
            <p:custDataLst>
              <p:tags r:id="rId16"/>
            </p:custDataLst>
          </p:nvPr>
        </p:nvSpPr>
        <p:spPr>
          <a:xfrm rot="3240000">
            <a:off x="7756525" y="3976370"/>
            <a:ext cx="1315720" cy="123190"/>
          </a:xfrm>
          <a:prstGeom prst="notchedRightArrow">
            <a:avLst>
              <a:gd name="adj1" fmla="val 6882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燕尾形箭头 107"/>
          <p:cNvSpPr/>
          <p:nvPr>
            <p:custDataLst>
              <p:tags r:id="rId17"/>
            </p:custDataLst>
          </p:nvPr>
        </p:nvSpPr>
        <p:spPr>
          <a:xfrm rot="18780000">
            <a:off x="7764780" y="2698750"/>
            <a:ext cx="1315720" cy="123190"/>
          </a:xfrm>
          <a:prstGeom prst="notchedRightArrow">
            <a:avLst>
              <a:gd name="adj1" fmla="val 6882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6744,&quot;width&quot;:20415}"/>
</p:tagLst>
</file>

<file path=ppt/tags/tag10.xml><?xml version="1.0" encoding="utf-8"?>
<p:tagLst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158_6*l_h_f*1_4_1"/>
  <p:tag name="KSO_WM_TEMPLATE_CATEGORY" val="diagram"/>
  <p:tag name="KSO_WM_TEMPLATE_INDEX" val="158"/>
  <p:tag name="KSO_WM_UNIT_LAYERLEVEL" val="1_1_1"/>
  <p:tag name="KSO_WM_TAG_VERSION" val="1.0"/>
  <p:tag name="KSO_WM_BEAUTIFY_FLAG" val="#wm#"/>
  <p:tag name="KSO_WM_UNIT_PRESET_TEXT" val="单击此处添加文本具体内容，简明扼要的阐述您的观点。"/>
  <p:tag name="KSO_WM_UNIT_FILL_FORE_SCHEMECOLOR_INDEX" val="5"/>
  <p:tag name="KSO_WM_UNIT_FILL_TYPE" val="1"/>
  <p:tag name="KSO_WM_UNIT_TEXT_FILL_FORE_SCHEMECOLOR_INDEX" val="14"/>
  <p:tag name="KSO_WM_UNIT_TEXT_FILL_TYPE" val="1"/>
</p:tagLst>
</file>

<file path=ppt/tags/tag100.xml><?xml version="1.0" encoding="utf-8"?>
<p:tagLst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169710_5*l_h_f*1_2_1"/>
  <p:tag name="KSO_WM_TEMPLATE_CATEGORY" val="diagram"/>
  <p:tag name="KSO_WM_TEMPLATE_INDEX" val="20169710"/>
  <p:tag name="KSO_WM_UNIT_LAYERLEVEL" val="1_1_1"/>
  <p:tag name="KSO_WM_TAG_VERSION" val="1.0"/>
  <p:tag name="KSO_WM_BEAUTIFY_FLAG" val="#wm#"/>
  <p:tag name="KSO_WM_UNIT_TEXT_FILL_FORE_SCHEMECOLOR_INDEX" val="13"/>
  <p:tag name="KSO_WM_UNIT_TEX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169710_5*l_h_i*1_2_4"/>
  <p:tag name="KSO_WM_TEMPLATE_CATEGORY" val="diagram"/>
  <p:tag name="KSO_WM_TEMPLATE_INDEX" val="20169710"/>
  <p:tag name="KSO_WM_UNIT_LAYERLEVEL" val="1_1_1"/>
  <p:tag name="KSO_WM_TAG_VERSION" val="1.0"/>
  <p:tag name="KSO_WM_BEAUTIFY_FLAG" val="#wm#"/>
  <p:tag name="KSO_WM_UNIT_TEXT_FILL_FORE_SCHEMECOLOR_INDEX" val="6"/>
  <p:tag name="KSO_WM_UNIT_TEXT_FILL_TYPE"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69710_5*l_h_i*1_4_1"/>
  <p:tag name="KSO_WM_TEMPLATE_CATEGORY" val="diagram"/>
  <p:tag name="KSO_WM_TEMPLATE_INDEX" val="20169710"/>
  <p:tag name="KSO_WM_UNIT_LAYERLEVEL" val="1_1_1"/>
  <p:tag name="KSO_WM_TAG_VERSION" val="1.0"/>
  <p:tag name="KSO_WM_BEAUTIFY_FLAG" val="#wm#"/>
  <p:tag name="KSO_WM_UNIT_LINE_FORE_SCHEMECOLOR_INDEX" val="10"/>
  <p:tag name="KSO_WM_UNIT_LINE_FILL_TYPE"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169710_5*l_h_i*1_4_5"/>
  <p:tag name="KSO_WM_TEMPLATE_CATEGORY" val="diagram"/>
  <p:tag name="KSO_WM_TEMPLATE_INDEX" val="20169710"/>
  <p:tag name="KSO_WM_UNIT_LAYERLEVEL" val="1_1_1"/>
  <p:tag name="KSO_WM_TAG_VERSION" val="1.0"/>
  <p:tag name="KSO_WM_BEAUTIFY_FLAG" val="#wm#"/>
  <p:tag name="KSO_WM_UNIT_FILL_FORE_SCHEMECOLOR_INDEX" val="10"/>
  <p:tag name="KSO_WM_UNIT_FILL_TYPE"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69710_5*l_h_i*1_4_2"/>
  <p:tag name="KSO_WM_TEMPLATE_CATEGORY" val="diagram"/>
  <p:tag name="KSO_WM_TEMPLATE_INDEX" val="20169710"/>
  <p:tag name="KSO_WM_UNIT_LAYERLEVEL" val="1_1_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169710_5*l_h_i*1_4_3"/>
  <p:tag name="KSO_WM_TEMPLATE_CATEGORY" val="diagram"/>
  <p:tag name="KSO_WM_TEMPLATE_INDEX" val="20169710"/>
  <p:tag name="KSO_WM_UNIT_LAYERLEVEL" val="1_1_1"/>
  <p:tag name="KSO_WM_TAG_VERSION" val="1.0"/>
  <p:tag name="KSO_WM_BEAUTIFY_FLAG" val="#wm#"/>
</p:tagLst>
</file>

<file path=ppt/tags/tag106.xml><?xml version="1.0" encoding="utf-8"?>
<p:tagLst xmlns:p="http://schemas.openxmlformats.org/presentationml/2006/main">
  <p:tag name="KSO_WM_UNIT_VALUE" val="161*163"/>
  <p:tag name="KSO_WM_UNIT_HIGHLIGHT" val="0"/>
  <p:tag name="KSO_WM_UNIT_COMPATIBLE" val="0"/>
  <p:tag name="KSO_WM_UNIT_DIAGRAM_ISNUMVISUAL" val="0"/>
  <p:tag name="KSO_WM_UNIT_DIAGRAM_ISREFERUNIT" val="0"/>
  <p:tag name="KSO_WM_DIAGRAM_GROUP_CODE" val="l1-1"/>
  <p:tag name="KSO_WM_UNIT_TYPE" val="l_h_x"/>
  <p:tag name="KSO_WM_UNIT_INDEX" val="1_4_1"/>
  <p:tag name="KSO_WM_UNIT_ID" val="diagram20169710_5*l_h_x*1_4_1"/>
  <p:tag name="KSO_WM_TEMPLATE_CATEGORY" val="diagram"/>
  <p:tag name="KSO_WM_TEMPLATE_INDEX" val="20169710"/>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107.xml><?xml version="1.0" encoding="utf-8"?>
<p:tagLst xmlns:p="http://schemas.openxmlformats.org/presentationml/2006/main">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20169710_5*l_h_a*1_4_1"/>
  <p:tag name="KSO_WM_TEMPLATE_CATEGORY" val="diagram"/>
  <p:tag name="KSO_WM_TEMPLATE_INDEX" val="20169710"/>
  <p:tag name="KSO_WM_UNIT_LAYERLEVEL" val="1_1_1"/>
  <p:tag name="KSO_WM_TAG_VERSION" val="1.0"/>
  <p:tag name="KSO_WM_BEAUTIFY_FLAG" val="#wm#"/>
  <p:tag name="KSO_WM_UNIT_TEXT_FILL_FORE_SCHEMECOLOR_INDEX" val="10"/>
  <p:tag name="KSO_WM_UNIT_TEXT_FILL_TYPE" val="1"/>
</p:tagLst>
</file>

<file path=ppt/tags/tag108.xml><?xml version="1.0" encoding="utf-8"?>
<p:tagLst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169710_5*l_h_f*1_4_1"/>
  <p:tag name="KSO_WM_TEMPLATE_CATEGORY" val="diagram"/>
  <p:tag name="KSO_WM_TEMPLATE_INDEX" val="20169710"/>
  <p:tag name="KSO_WM_UNIT_LAYERLEVEL" val="1_1_1"/>
  <p:tag name="KSO_WM_TAG_VERSION" val="1.0"/>
  <p:tag name="KSO_WM_BEAUTIFY_FLAG" val="#wm#"/>
  <p:tag name="KSO_WM_UNIT_TEXT_FILL_FORE_SCHEMECOLOR_INDEX" val="13"/>
  <p:tag name="KSO_WM_UNIT_TEXT_FILL_TYPE" val="1"/>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169710_5*l_h_i*1_4_4"/>
  <p:tag name="KSO_WM_TEMPLATE_CATEGORY" val="diagram"/>
  <p:tag name="KSO_WM_TEMPLATE_INDEX" val="20169710"/>
  <p:tag name="KSO_WM_UNIT_LAYERLEVEL" val="1_1_1"/>
  <p:tag name="KSO_WM_TAG_VERSION" val="1.0"/>
  <p:tag name="KSO_WM_BEAUTIFY_FLAG" val="#wm#"/>
  <p:tag name="KSO_WM_UNIT_TEXT_FILL_FORE_SCHEMECOLOR_INDEX" val="10"/>
  <p:tag name="KSO_WM_UNIT_TEXT_FILL_TYPE" val="1"/>
</p:tagLst>
</file>

<file path=ppt/tags/tag1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158_6*l_h_i*1_5_1"/>
  <p:tag name="KSO_WM_TEMPLATE_CATEGORY" val="diagram"/>
  <p:tag name="KSO_WM_TEMPLATE_INDEX" val="15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5"/>
  <p:tag name="KSO_WM_UNIT_TEXT_FILL_TYPE" val="1"/>
</p:tagLst>
</file>

<file path=ppt/tags/tag110.xml><?xml version="1.0" encoding="utf-8"?>
<p:tagLst xmlns:p="http://schemas.openxmlformats.org/presentationml/2006/main">
  <p:tag name="KSO_WM_UNIT_TABLE_BEAUTIFY" val="smartTable{81ca1ce2-7417-40ac-b720-6a91958cd616}"/>
</p:tagLst>
</file>

<file path=ppt/tags/tag111.xml><?xml version="1.0" encoding="utf-8"?>
<p:tagLst xmlns:p="http://schemas.openxmlformats.org/presentationml/2006/main">
  <p:tag name="KSO_WM_UNIT_TABLE_BEAUTIFY" val="{bc8bfdeb-0522-416e-9bd9-25a1fc61573c}"/>
</p:tagLst>
</file>

<file path=ppt/tags/tag112.xml><?xml version="1.0" encoding="utf-8"?>
<p:tagLst xmlns:p="http://schemas.openxmlformats.org/presentationml/2006/main">
  <p:tag name="COMMONDATA" val="eyJoZGlkIjoiYjRlNDY1YmEyZDAzMWU3Mzg3NDk1ODBlODNiZjU1NDIifQ=="/>
  <p:tag name="commondata" val="eyJoZGlkIjoiMDNiMjZiYWJlMjNlZmE0ZTA3NWI0YzI5Njg3OGI0YzgifQ=="/>
</p:tagLst>
</file>

<file path=ppt/tags/tag12.xml><?xml version="1.0" encoding="utf-8"?>
<p:tagLst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158_6*l_h_f*1_5_1"/>
  <p:tag name="KSO_WM_TEMPLATE_CATEGORY" val="diagram"/>
  <p:tag name="KSO_WM_TEMPLATE_INDEX" val="158"/>
  <p:tag name="KSO_WM_UNIT_LAYERLEVEL" val="1_1_1"/>
  <p:tag name="KSO_WM_TAG_VERSION" val="1.0"/>
  <p:tag name="KSO_WM_BEAUTIFY_FLAG" val="#wm#"/>
  <p:tag name="KSO_WM_UNIT_PRESET_TEXT" val="单击此处添加文本具体内容，简明扼要的阐述您的观点。"/>
  <p:tag name="KSO_WM_UNIT_FILL_FORE_SCHEMECOLOR_INDEX" val="5"/>
  <p:tag name="KSO_WM_UNIT_FILL_TYPE" val="1"/>
  <p:tag name="KSO_WM_UNIT_TEXT_FILL_FORE_SCHEMECOLOR_INDEX" val="14"/>
  <p:tag name="KSO_WM_UNIT_TEXT_FILL_TYPE" val="1"/>
</p:tagLst>
</file>

<file path=ppt/tags/tag1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158_6*l_h_i*1_6_1"/>
  <p:tag name="KSO_WM_TEMPLATE_CATEGORY" val="diagram"/>
  <p:tag name="KSO_WM_TEMPLATE_INDEX" val="15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5"/>
  <p:tag name="KSO_WM_UNIT_TEXT_FILL_TYPE" val="1"/>
</p:tagLst>
</file>

<file path=ppt/tags/tag14.xml><?xml version="1.0" encoding="utf-8"?>
<p:tagLst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158_6*l_h_f*1_6_1"/>
  <p:tag name="KSO_WM_TEMPLATE_CATEGORY" val="diagram"/>
  <p:tag name="KSO_WM_TEMPLATE_INDEX" val="158"/>
  <p:tag name="KSO_WM_UNIT_LAYERLEVEL" val="1_1_1"/>
  <p:tag name="KSO_WM_TAG_VERSION" val="1.0"/>
  <p:tag name="KSO_WM_BEAUTIFY_FLAG" val="#wm#"/>
  <p:tag name="KSO_WM_UNIT_PRESET_TEXT" val="单击此处添加文本具体内容，简明扼要的阐述您的观点。"/>
  <p:tag name="KSO_WM_UNIT_FILL_FORE_SCHEMECOLOR_INDEX" val="5"/>
  <p:tag name="KSO_WM_UNIT_FILL_TYPE" val="1"/>
  <p:tag name="KSO_WM_UNIT_TEXT_FILL_FORE_SCHEMECOLOR_INDEX" val="14"/>
  <p:tag name="KSO_WM_UNIT_TEXT_FILL_TYPE" val="1"/>
</p:tagLst>
</file>

<file path=ppt/tags/tag15.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6_1"/>
  <p:tag name="KSO_WM_UNIT_ID" val="diagram158_6*l_h_a*1_6_1"/>
  <p:tag name="KSO_WM_TEMPLATE_CATEGORY" val="diagram"/>
  <p:tag name="KSO_WM_TEMPLATE_INDEX" val="158"/>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16.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158_6*l_h_a*1_5_1"/>
  <p:tag name="KSO_WM_TEMPLATE_CATEGORY" val="diagram"/>
  <p:tag name="KSO_WM_TEMPLATE_INDEX" val="158"/>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17.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4_1"/>
  <p:tag name="KSO_WM_UNIT_ID" val="diagram158_6*l_h_a*1_4_1"/>
  <p:tag name="KSO_WM_TEMPLATE_CATEGORY" val="diagram"/>
  <p:tag name="KSO_WM_TEMPLATE_INDEX" val="158"/>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18.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158_6*l_h_a*1_3_1"/>
  <p:tag name="KSO_WM_TEMPLATE_CATEGORY" val="diagram"/>
  <p:tag name="KSO_WM_TEMPLATE_INDEX" val="158"/>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19.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158_6*l_h_a*1_2_1"/>
  <p:tag name="KSO_WM_TEMPLATE_CATEGORY" val="diagram"/>
  <p:tag name="KSO_WM_TEMPLATE_INDEX" val="158"/>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2.xml><?xml version="1.0" encoding="utf-8"?>
<p:tagLst xmlns:p="http://schemas.openxmlformats.org/presentationml/2006/main">
  <p:tag name="KSO_WM_UNIT_PLACING_PICTURE_USER_VIEWPORT" val="{&quot;height&quot;:6744,&quot;width&quot;:20415}"/>
</p:tagLst>
</file>

<file path=ppt/tags/tag20.xml><?xml version="1.0" encoding="utf-8"?>
<p:tagLst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158_6*l_h_a*1_1_1"/>
  <p:tag name="KSO_WM_TEMPLATE_CATEGORY" val="diagram"/>
  <p:tag name="KSO_WM_TEMPLATE_INDEX" val="158"/>
  <p:tag name="KSO_WM_UNIT_LAYERLEVEL" val="1_1_1"/>
  <p:tag name="KSO_WM_TAG_VERSION" val="1.0"/>
  <p:tag name="KSO_WM_BEAUTIFY_FLAG" val="#wm#"/>
  <p:tag name="KSO_WM_UNIT_PRESET_TEXT" val="添加标题"/>
  <p:tag name="KSO_WM_UNIT_TEXT_FILL_FORE_SCHEMECOLOR_INDEX" val="5"/>
  <p:tag name="KSO_WM_UNIT_TEXT_FILL_TYPE" val="1"/>
</p:tagLst>
</file>

<file path=ppt/tags/tag21.xml><?xml version="1.0" encoding="utf-8"?>
<p:tagLst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158_6*l_h_f*1_6_1"/>
  <p:tag name="KSO_WM_TEMPLATE_CATEGORY" val="diagram"/>
  <p:tag name="KSO_WM_TEMPLATE_INDEX" val="158"/>
  <p:tag name="KSO_WM_UNIT_LAYERLEVEL" val="1_1_1"/>
  <p:tag name="KSO_WM_TAG_VERSION" val="1.0"/>
  <p:tag name="KSO_WM_BEAUTIFY_FLAG" val="#wm#"/>
  <p:tag name="KSO_WM_UNIT_PRESET_TEXT" val="单击此处添加文本具体内容，简明扼要的阐述您的观点。"/>
  <p:tag name="KSO_WM_UNIT_FILL_FORE_SCHEMECOLOR_INDEX" val="5"/>
  <p:tag name="KSO_WM_UNIT_FILL_TYPE" val="1"/>
  <p:tag name="KSO_WM_UNIT_TEXT_FILL_FORE_SCHEMECOLOR_INDEX" val="14"/>
  <p:tag name="KSO_WM_UNIT_TEXT_FILL_TYPE" val="1"/>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158_6*l_h_i*1_1_1"/>
  <p:tag name="KSO_WM_TEMPLATE_CATEGORY" val="diagram"/>
  <p:tag name="KSO_WM_TEMPLATE_INDEX" val="15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5"/>
  <p:tag name="KSO_WM_UNIT_TEXT_FILL_TYPE" val="1"/>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1_1"/>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1_1"/>
  <p:tag name="KSO_WM_UNIT_LINE_FORE_SCHEMECOLOR_INDEX" val="5"/>
  <p:tag name="KSO_WM_UNIT_LINE_FILL_TYPE" val="2"/>
  <p:tag name="KSO_WM_UNIT_USESOURCEFORMAT_APPLY" val="1"/>
</p:tagLst>
</file>

<file path=ppt/tags/tag4.xml><?xml version="1.0" encoding="utf-8"?>
<p:tagLst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58_6*l_h_f*1_1_1"/>
  <p:tag name="KSO_WM_TEMPLATE_CATEGORY" val="diagram"/>
  <p:tag name="KSO_WM_TEMPLATE_INDEX" val="158"/>
  <p:tag name="KSO_WM_UNIT_LAYERLEVEL" val="1_1_1"/>
  <p:tag name="KSO_WM_TAG_VERSION" val="1.0"/>
  <p:tag name="KSO_WM_BEAUTIFY_FLAG" val="#wm#"/>
  <p:tag name="KSO_WM_UNIT_PRESET_TEXT" val="单击此处添加文本具体内容，简明扼要的阐述您的观点。"/>
  <p:tag name="KSO_WM_UNIT_FILL_FORE_SCHEMECOLOR_INDEX" val="5"/>
  <p:tag name="KSO_WM_UNIT_FILL_TYPE" val="1"/>
  <p:tag name="KSO_WM_UNIT_TEXT_FILL_FORE_SCHEMECOLOR_INDEX" val="14"/>
  <p:tag name="KSO_WM_UNIT_TEXT_FILL_TYPE"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3_3"/>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3_3"/>
  <p:tag name="KSO_WM_UNIT_LINE_FORE_SCHEMECOLOR_INDEX" val="5"/>
  <p:tag name="KSO_WM_UNIT_LINE_FILL_TYPE" val="2"/>
  <p:tag name="KSO_WM_UNIT_USESOURCEFORMAT_APPLY"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2_1"/>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2_1"/>
  <p:tag name="KSO_WM_UNIT_LINE_FORE_SCHEMECOLOR_INDEX" val="5"/>
  <p:tag name="KSO_WM_UNIT_LINE_FILL_TYPE" val="2"/>
  <p:tag name="KSO_WM_UNIT_USESOURCEFORMAT_APPLY"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4_1"/>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4_1"/>
  <p:tag name="KSO_WM_UNIT_LINE_FORE_SCHEMECOLOR_INDEX" val="5"/>
  <p:tag name="KSO_WM_UNIT_LINE_FILL_TYPE" val="2"/>
  <p:tag name="KSO_WM_UNIT_USESOURCEFORMAT_APPLY"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i*1_1"/>
  <p:tag name="KSO_WM_TEMPLATE_CATEGORY" val="diagram"/>
  <p:tag name="KSO_WM_TEMPLATE_INDEX" val="20201352"/>
  <p:tag name="KSO_WM_UNIT_LAYERLEVEL" val="1_1"/>
  <p:tag name="KSO_WM_TAG_VERSION" val="1.0"/>
  <p:tag name="KSO_WM_BEAUTIFY_FLAG" val="#wm#"/>
  <p:tag name="KSO_WM_DIAGRAM_GROUP_CODE" val="l1-1"/>
  <p:tag name="KSO_WM_UNIT_TYPE" val="l_i"/>
  <p:tag name="KSO_WM_UNIT_INDEX" val="1_1"/>
  <p:tag name="KSO_WM_UNIT_LINE_FORE_SCHEMECOLOR_INDEX" val="14"/>
  <p:tag name="KSO_WM_UNIT_LINE_FILL_TYPE" val="2"/>
  <p:tag name="KSO_WM_UNIT_USESOURCEFORMAT_APPLY"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i*1_2"/>
  <p:tag name="KSO_WM_TEMPLATE_CATEGORY" val="diagram"/>
  <p:tag name="KSO_WM_TEMPLATE_INDEX" val="20201352"/>
  <p:tag name="KSO_WM_UNIT_LAYERLEVEL" val="1_1"/>
  <p:tag name="KSO_WM_TAG_VERSION" val="1.0"/>
  <p:tag name="KSO_WM_BEAUTIFY_FLAG" val="#wm#"/>
  <p:tag name="KSO_WM_DIAGRAM_GROUP_CODE" val="l1-1"/>
  <p:tag name="KSO_WM_UNIT_TYPE" val="l_i"/>
  <p:tag name="KSO_WM_UNIT_INDEX" val="1_2"/>
  <p:tag name="KSO_WM_UNIT_LINE_FORE_SCHEMECOLOR_INDEX" val="5"/>
  <p:tag name="KSO_WM_UNIT_LINE_FILL_TYPE" val="2"/>
  <p:tag name="KSO_WM_UNIT_USESOURCEFORMAT_APPLY"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i*1_3"/>
  <p:tag name="KSO_WM_TEMPLATE_CATEGORY" val="diagram"/>
  <p:tag name="KSO_WM_TEMPLATE_INDEX" val="20201352"/>
  <p:tag name="KSO_WM_UNIT_LAYERLEVEL" val="1_1"/>
  <p:tag name="KSO_WM_TAG_VERSION" val="1.0"/>
  <p:tag name="KSO_WM_BEAUTIFY_FLAG" val="#wm#"/>
  <p:tag name="KSO_WM_DIAGRAM_GROUP_CODE" val="l1-1"/>
  <p:tag name="KSO_WM_UNIT_TYPE" val="l_i"/>
  <p:tag name="KSO_WM_UNIT_INDEX" val="1_3"/>
  <p:tag name="KSO_WM_UNIT_LINE_FORE_SCHEMECOLOR_INDEX" val="5"/>
  <p:tag name="KSO_WM_UNIT_LINE_FILL_TYPE" val="2"/>
  <p:tag name="KSO_WM_UNIT_USESOURCEFORMAT_APPLY"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i*1_4"/>
  <p:tag name="KSO_WM_TEMPLATE_CATEGORY" val="diagram"/>
  <p:tag name="KSO_WM_TEMPLATE_INDEX" val="20201352"/>
  <p:tag name="KSO_WM_UNIT_LAYERLEVEL" val="1_1"/>
  <p:tag name="KSO_WM_TAG_VERSION" val="1.0"/>
  <p:tag name="KSO_WM_BEAUTIFY_FLAG" val="#wm#"/>
  <p:tag name="KSO_WM_DIAGRAM_GROUP_CODE" val="l1-1"/>
  <p:tag name="KSO_WM_UNIT_TYPE" val="l_i"/>
  <p:tag name="KSO_WM_UNIT_INDEX" val="1_4"/>
  <p:tag name="KSO_WM_UNIT_FILL_FORE_SCHEMECOLOR_INDEX" val="5"/>
  <p:tag name="KSO_WM_UNIT_FILL_TYPE" val="1"/>
  <p:tag name="KSO_WM_UNIT_TEXT_FILL_FORE_SCHEMECOLOR_INDEX" val="13"/>
  <p:tag name="KSO_WM_UNIT_TEXT_FILL_TYPE" val="1"/>
  <p:tag name="KSO_WM_UNIT_USESOURCEFORMAT_APPLY"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i*1_5"/>
  <p:tag name="KSO_WM_TEMPLATE_CATEGORY" val="diagram"/>
  <p:tag name="KSO_WM_TEMPLATE_INDEX" val="20201352"/>
  <p:tag name="KSO_WM_UNIT_LAYERLEVEL" val="1_1"/>
  <p:tag name="KSO_WM_TAG_VERSION" val="1.0"/>
  <p:tag name="KSO_WM_BEAUTIFY_FLAG" val="#wm#"/>
  <p:tag name="KSO_WM_DIAGRAM_GROUP_CODE" val="l1-1"/>
  <p:tag name="KSO_WM_UNIT_TYPE" val="l_i"/>
  <p:tag name="KSO_WM_UNIT_INDEX" val="1_5"/>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i*1_6"/>
  <p:tag name="KSO_WM_TEMPLATE_CATEGORY" val="diagram"/>
  <p:tag name="KSO_WM_TEMPLATE_INDEX" val="20201352"/>
  <p:tag name="KSO_WM_UNIT_LAYERLEVEL" val="1_1"/>
  <p:tag name="KSO_WM_TAG_VERSION" val="1.0"/>
  <p:tag name="KSO_WM_BEAUTIFY_FLAG" val="#wm#"/>
  <p:tag name="KSO_WM_DIAGRAM_GROUP_CODE" val="l1-1"/>
  <p:tag name="KSO_WM_UNIT_TYPE" val="l_i"/>
  <p:tag name="KSO_WM_UNIT_INDEX" val="1_6"/>
  <p:tag name="KSO_WM_UNIT_FILL_FORE_SCHEMECOLOR_INDEX" val="5"/>
  <p:tag name="KSO_WM_UNIT_FILL_TYPE" val="1"/>
  <p:tag name="KSO_WM_UNIT_TEXT_FILL_FORE_SCHEMECOLOR_INDEX" val="13"/>
  <p:tag name="KSO_WM_UNIT_TEXT_FILL_TYPE" val="1"/>
  <p:tag name="KSO_WM_UNIT_USESOURCEFORMAT_APPLY"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i*1_7"/>
  <p:tag name="KSO_WM_TEMPLATE_CATEGORY" val="diagram"/>
  <p:tag name="KSO_WM_TEMPLATE_INDEX" val="20201352"/>
  <p:tag name="KSO_WM_UNIT_LAYERLEVEL" val="1_1"/>
  <p:tag name="KSO_WM_TAG_VERSION" val="1.0"/>
  <p:tag name="KSO_WM_BEAUTIFY_FLAG" val="#wm#"/>
  <p:tag name="KSO_WM_DIAGRAM_GROUP_CODE" val="l1-1"/>
  <p:tag name="KSO_WM_UNIT_TYPE" val="l_i"/>
  <p:tag name="KSO_WM_UNIT_INDEX" val="1_7"/>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158_6*l_h_i*1_2_1"/>
  <p:tag name="KSO_WM_TEMPLATE_CATEGORY" val="diagram"/>
  <p:tag name="KSO_WM_TEMPLATE_INDEX" val="15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5"/>
  <p:tag name="KSO_WM_UNIT_TEXT_FILL_TYPE"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2_2"/>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2_2"/>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4_2"/>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4_2"/>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1_2"/>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1_2"/>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3_2"/>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3_2"/>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i*1_8"/>
  <p:tag name="KSO_WM_TEMPLATE_CATEGORY" val="diagram"/>
  <p:tag name="KSO_WM_TEMPLATE_INDEX" val="20201352"/>
  <p:tag name="KSO_WM_UNIT_LAYERLEVEL" val="1_1"/>
  <p:tag name="KSO_WM_TAG_VERSION" val="1.0"/>
  <p:tag name="KSO_WM_BEAUTIFY_FLAG" val="#wm#"/>
  <p:tag name="KSO_WM_DIAGRAM_GROUP_CODE" val="l1-1"/>
  <p:tag name="KSO_WM_UNIT_TYPE" val="l_i"/>
  <p:tag name="KSO_WM_UNIT_INDEX" val="1_8"/>
  <p:tag name="KSO_WM_UNIT_FILL_FORE_SCHEMECOLOR_INDEX" val="5"/>
  <p:tag name="KSO_WM_UNIT_FILL_TYPE" val="1"/>
  <p:tag name="KSO_WM_UNIT_TEXT_FILL_FORE_SCHEMECOLOR_INDEX" val="13"/>
  <p:tag name="KSO_WM_UNIT_TEXT_FILL_TYPE" val="1"/>
  <p:tag name="KSO_WM_UNIT_USESOURCEFORMAT_APPLY"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i*1_9"/>
  <p:tag name="KSO_WM_TEMPLATE_CATEGORY" val="diagram"/>
  <p:tag name="KSO_WM_TEMPLATE_INDEX" val="20201352"/>
  <p:tag name="KSO_WM_UNIT_LAYERLEVEL" val="1_1"/>
  <p:tag name="KSO_WM_TAG_VERSION" val="1.0"/>
  <p:tag name="KSO_WM_BEAUTIFY_FLAG" val="#wm#"/>
  <p:tag name="KSO_WM_DIAGRAM_GROUP_CODE" val="l1-1"/>
  <p:tag name="KSO_WM_UNIT_TYPE" val="l_i"/>
  <p:tag name="KSO_WM_UNIT_INDEX" val="1_9"/>
  <p:tag name="KSO_WM_UNIT_FILL_FORE_SCHEMECOLOR_INDEX" val="5"/>
  <p:tag name="KSO_WM_UNIT_FILL_TYPE" val="1"/>
  <p:tag name="KSO_WM_UNIT_TEXT_FILL_FORE_SCHEMECOLOR_INDEX" val="13"/>
  <p:tag name="KSO_WM_UNIT_TEXT_FILL_TYPE" val="1"/>
  <p:tag name="KSO_WM_UNIT_USESOURCEFORMAT_APPLY"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2_3"/>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2_3"/>
  <p:tag name="KSO_WM_UNIT_FILL_FORE_SCHEMECOLOR_INDEX" val="15"/>
  <p:tag name="KSO_WM_UNIT_FILL_TYPE" val="1"/>
  <p:tag name="KSO_WM_UNIT_TEXT_FILL_FORE_SCHEMECOLOR_INDEX" val="13"/>
  <p:tag name="KSO_WM_UNIT_TEXT_FILL_TYPE" val="1"/>
  <p:tag name="KSO_WM_UNIT_USESOURCEFORMAT_APPLY"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4_3"/>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4_3"/>
  <p:tag name="KSO_WM_UNIT_FILL_FORE_SCHEMECOLOR_INDEX" val="15"/>
  <p:tag name="KSO_WM_UNIT_FILL_TYPE" val="1"/>
  <p:tag name="KSO_WM_UNIT_TEXT_FILL_FORE_SCHEMECOLOR_INDEX" val="13"/>
  <p:tag name="KSO_WM_UNIT_TEXT_FILL_TYPE" val="1"/>
  <p:tag name="KSO_WM_UNIT_USESOURCEFORMAT_APPLY"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3_1"/>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3_1"/>
  <p:tag name="KSO_WM_UNIT_FILL_FORE_SCHEMECOLOR_INDEX" val="15"/>
  <p:tag name="KSO_WM_UNIT_FILL_TYPE" val="1"/>
  <p:tag name="KSO_WM_UNIT_TEXT_FILL_FORE_SCHEMECOLOR_INDEX" val="13"/>
  <p:tag name="KSO_WM_UNIT_TEXT_FILL_TYPE" val="1"/>
  <p:tag name="KSO_WM_UNIT_USESOURCEFORMAT_APPLY"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i*1_1_3"/>
  <p:tag name="KSO_WM_TEMPLATE_CATEGORY" val="diagram"/>
  <p:tag name="KSO_WM_TEMPLATE_INDEX" val="20201352"/>
  <p:tag name="KSO_WM_UNIT_LAYERLEVEL" val="1_1_1"/>
  <p:tag name="KSO_WM_TAG_VERSION" val="1.0"/>
  <p:tag name="KSO_WM_BEAUTIFY_FLAG" val="#wm#"/>
  <p:tag name="KSO_WM_DIAGRAM_GROUP_CODE" val="l1-1"/>
  <p:tag name="KSO_WM_UNIT_TYPE" val="l_h_i"/>
  <p:tag name="KSO_WM_UNIT_INDEX" val="1_1_3"/>
  <p:tag name="KSO_WM_UNIT_FILL_FORE_SCHEMECOLOR_INDEX" val="15"/>
  <p:tag name="KSO_WM_UNIT_FILL_TYPE" val="1"/>
  <p:tag name="KSO_WM_UNIT_TEXT_FILL_FORE_SCHEMECOLOR_INDEX" val="13"/>
  <p:tag name="KSO_WM_UNIT_TEXT_FILL_TYPE" val="1"/>
  <p:tag name="KSO_WM_UNIT_USESOURCEFORMAT_APPLY" val="1"/>
</p:tagLst>
</file>

<file path=ppt/tags/tag6.xml><?xml version="1.0" encoding="utf-8"?>
<p:tagLst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158_6*l_h_f*1_2_1"/>
  <p:tag name="KSO_WM_TEMPLATE_CATEGORY" val="diagram"/>
  <p:tag name="KSO_WM_TEMPLATE_INDEX" val="158"/>
  <p:tag name="KSO_WM_UNIT_LAYERLEVEL" val="1_1_1"/>
  <p:tag name="KSO_WM_TAG_VERSION" val="1.0"/>
  <p:tag name="KSO_WM_BEAUTIFY_FLAG" val="#wm#"/>
  <p:tag name="KSO_WM_UNIT_PRESET_TEXT" val="单击此处添加文本具体内容，简明扼要的阐述您的观点。"/>
  <p:tag name="KSO_WM_UNIT_FILL_FORE_SCHEMECOLOR_INDEX" val="5"/>
  <p:tag name="KSO_WM_UNIT_FILL_TYPE" val="1"/>
  <p:tag name="KSO_WM_UNIT_TEXT_FILL_FORE_SCHEMECOLOR_INDEX" val="14"/>
  <p:tag name="KSO_WM_UNIT_TEXT_FILL_TYPE"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a*1_3_1"/>
  <p:tag name="KSO_WM_TEMPLATE_CATEGORY" val="diagram"/>
  <p:tag name="KSO_WM_TEMPLATE_INDEX" val="20201352"/>
  <p:tag name="KSO_WM_UNIT_LAYERLEVEL" val="1_1_1"/>
  <p:tag name="KSO_WM_TAG_VERSION" val="1.0"/>
  <p:tag name="KSO_WM_BEAUTIFY_FLAG" val="#wm#"/>
  <p:tag name="KSO_WM_UNIT_ISCONTENTSTITLE" val="0"/>
  <p:tag name="KSO_WM_UNIT_NOCLEAR" val="0"/>
  <p:tag name="KSO_WM_UNIT_VALUE" val="4"/>
  <p:tag name="KSO_WM_DIAGRAM_GROUP_CODE" val="l1-1"/>
  <p:tag name="KSO_WM_UNIT_TYPE" val="l_h_a"/>
  <p:tag name="KSO_WM_UNIT_INDEX" val="1_3_1"/>
  <p:tag name="KSO_WM_UNIT_PRESET_TEXT" val="添加标题"/>
  <p:tag name="KSO_WM_UNIT_TEXT_FILL_FORE_SCHEMECOLOR_INDEX" val="5"/>
  <p:tag name="KSO_WM_UNIT_TEXT_FILL_TYPE" val="1"/>
  <p:tag name="KSO_WM_UNIT_USESOURCEFORMAT_APPLY"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f*1_3_1"/>
  <p:tag name="KSO_WM_TEMPLATE_CATEGORY" val="diagram"/>
  <p:tag name="KSO_WM_TEMPLATE_INDEX" val="20201352"/>
  <p:tag name="KSO_WM_UNIT_LAYERLEVEL" val="1_1_1"/>
  <p:tag name="KSO_WM_TAG_VERSION" val="1.0"/>
  <p:tag name="KSO_WM_BEAUTIFY_FLAG" val="#wm#"/>
  <p:tag name="KSO_WM_UNIT_NOCLEAR" val="0"/>
  <p:tag name="KSO_WM_DIAGRAM_GROUP_CODE" val="l1-1"/>
  <p:tag name="KSO_WM_UNIT_TYPE" val="l_h_f"/>
  <p:tag name="KSO_WM_UNIT_INDEX" val="1_3_1"/>
  <p:tag name="KSO_WM_UNIT_PRESET_TEXT" val="单击此处添加文本具体内容，简明扼要的阐述您的观点。"/>
  <p:tag name="KSO_WM_UNIT_VALUE" val="48"/>
  <p:tag name="KSO_WM_UNIT_TEXT_FILL_FORE_SCHEMECOLOR_INDEX" val="13"/>
  <p:tag name="KSO_WM_UNIT_TEXT_FILL_TYPE" val="1"/>
  <p:tag name="KSO_WM_UNIT_USESOURCEFORMAT_APPLY"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a*1_1_1"/>
  <p:tag name="KSO_WM_TEMPLATE_CATEGORY" val="diagram"/>
  <p:tag name="KSO_WM_TEMPLATE_INDEX" val="20201352"/>
  <p:tag name="KSO_WM_UNIT_LAYERLEVEL" val="1_1_1"/>
  <p:tag name="KSO_WM_TAG_VERSION" val="1.0"/>
  <p:tag name="KSO_WM_BEAUTIFY_FLAG" val="#wm#"/>
  <p:tag name="KSO_WM_UNIT_ISCONTENTSTITLE" val="0"/>
  <p:tag name="KSO_WM_UNIT_NOCLEAR" val="0"/>
  <p:tag name="KSO_WM_UNIT_VALUE" val="4"/>
  <p:tag name="KSO_WM_DIAGRAM_GROUP_CODE" val="l1-1"/>
  <p:tag name="KSO_WM_UNIT_TYPE" val="l_h_a"/>
  <p:tag name="KSO_WM_UNIT_INDEX" val="1_1_1"/>
  <p:tag name="KSO_WM_UNIT_PRESET_TEXT" val="添加标题"/>
  <p:tag name="KSO_WM_UNIT_TEXT_FILL_FORE_SCHEMECOLOR_INDEX" val="5"/>
  <p:tag name="KSO_WM_UNIT_TEXT_FILL_TYPE" val="1"/>
  <p:tag name="KSO_WM_UNIT_USESOURCEFORMAT_APPLY"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a*1_2_1"/>
  <p:tag name="KSO_WM_TEMPLATE_CATEGORY" val="diagram"/>
  <p:tag name="KSO_WM_TEMPLATE_INDEX" val="20201352"/>
  <p:tag name="KSO_WM_UNIT_LAYERLEVEL" val="1_1_1"/>
  <p:tag name="KSO_WM_TAG_VERSION" val="1.0"/>
  <p:tag name="KSO_WM_BEAUTIFY_FLAG" val="#wm#"/>
  <p:tag name="KSO_WM_UNIT_ISCONTENTSTITLE" val="0"/>
  <p:tag name="KSO_WM_UNIT_NOCLEAR" val="0"/>
  <p:tag name="KSO_WM_UNIT_VALUE" val="4"/>
  <p:tag name="KSO_WM_DIAGRAM_GROUP_CODE" val="l1-1"/>
  <p:tag name="KSO_WM_UNIT_TYPE" val="l_h_a"/>
  <p:tag name="KSO_WM_UNIT_INDEX" val="1_2_1"/>
  <p:tag name="KSO_WM_UNIT_PRESET_TEXT" val="添加标题"/>
  <p:tag name="KSO_WM_UNIT_TEXT_FILL_FORE_SCHEMECOLOR_INDEX" val="5"/>
  <p:tag name="KSO_WM_UNIT_TEXT_FILL_TYPE" val="1"/>
  <p:tag name="KSO_WM_UNIT_USESOURCEFORMAT_APPLY"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a*1_4_1"/>
  <p:tag name="KSO_WM_TEMPLATE_CATEGORY" val="diagram"/>
  <p:tag name="KSO_WM_TEMPLATE_INDEX" val="20201352"/>
  <p:tag name="KSO_WM_UNIT_LAYERLEVEL" val="1_1_1"/>
  <p:tag name="KSO_WM_TAG_VERSION" val="1.0"/>
  <p:tag name="KSO_WM_BEAUTIFY_FLAG" val="#wm#"/>
  <p:tag name="KSO_WM_UNIT_ISCONTENTSTITLE" val="0"/>
  <p:tag name="KSO_WM_UNIT_NOCLEAR" val="0"/>
  <p:tag name="KSO_WM_UNIT_VALUE" val="4"/>
  <p:tag name="KSO_WM_DIAGRAM_GROUP_CODE" val="l1-1"/>
  <p:tag name="KSO_WM_UNIT_TYPE" val="l_h_a"/>
  <p:tag name="KSO_WM_UNIT_INDEX" val="1_4_1"/>
  <p:tag name="KSO_WM_UNIT_PRESET_TEXT" val="添加标题"/>
  <p:tag name="KSO_WM_UNIT_TEXT_FILL_FORE_SCHEMECOLOR_INDEX" val="5"/>
  <p:tag name="KSO_WM_UNIT_TEXT_FILL_TYPE" val="1"/>
  <p:tag name="KSO_WM_UNIT_USESOURCEFORMAT_APPLY"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f*1_1_1"/>
  <p:tag name="KSO_WM_TEMPLATE_CATEGORY" val="diagram"/>
  <p:tag name="KSO_WM_TEMPLATE_INDEX" val="20201352"/>
  <p:tag name="KSO_WM_UNIT_LAYERLEVEL" val="1_1_1"/>
  <p:tag name="KSO_WM_TAG_VERSION" val="1.0"/>
  <p:tag name="KSO_WM_BEAUTIFY_FLAG" val="#wm#"/>
  <p:tag name="KSO_WM_UNIT_NOCLEAR" val="0"/>
  <p:tag name="KSO_WM_DIAGRAM_GROUP_CODE" val="l1-1"/>
  <p:tag name="KSO_WM_UNIT_TYPE" val="l_h_f"/>
  <p:tag name="KSO_WM_UNIT_INDEX" val="1_1_1"/>
  <p:tag name="KSO_WM_UNIT_PRESET_TEXT" val="单击此处添加文本具体内容，简明扼要的阐述您的观点。"/>
  <p:tag name="KSO_WM_UNIT_VALUE" val="48"/>
  <p:tag name="KSO_WM_UNIT_TEXT_FILL_FORE_SCHEMECOLOR_INDEX" val="13"/>
  <p:tag name="KSO_WM_UNIT_TEXT_FILL_TYPE" val="1"/>
  <p:tag name="KSO_WM_UNIT_USESOURCEFORMAT_APPLY"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f*1_4_1"/>
  <p:tag name="KSO_WM_TEMPLATE_CATEGORY" val="diagram"/>
  <p:tag name="KSO_WM_TEMPLATE_INDEX" val="20201352"/>
  <p:tag name="KSO_WM_UNIT_LAYERLEVEL" val="1_1_1"/>
  <p:tag name="KSO_WM_TAG_VERSION" val="1.0"/>
  <p:tag name="KSO_WM_BEAUTIFY_FLAG" val="#wm#"/>
  <p:tag name="KSO_WM_UNIT_NOCLEAR" val="0"/>
  <p:tag name="KSO_WM_DIAGRAM_GROUP_CODE" val="l1-1"/>
  <p:tag name="KSO_WM_UNIT_TYPE" val="l_h_f"/>
  <p:tag name="KSO_WM_UNIT_INDEX" val="1_4_1"/>
  <p:tag name="KSO_WM_UNIT_PRESET_TEXT" val="单击此处添加文本具体内容，简明扼要的阐述您的观点。"/>
  <p:tag name="KSO_WM_UNIT_VALUE" val="48"/>
  <p:tag name="KSO_WM_UNIT_TEXT_FILL_FORE_SCHEMECOLOR_INDEX" val="13"/>
  <p:tag name="KSO_WM_UNIT_TEXT_FILL_TYPE" val="1"/>
  <p:tag name="KSO_WM_UNIT_USESOURCEFORMAT_APPLY"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f*1_2_1"/>
  <p:tag name="KSO_WM_TEMPLATE_CATEGORY" val="diagram"/>
  <p:tag name="KSO_WM_TEMPLATE_INDEX" val="20201352"/>
  <p:tag name="KSO_WM_UNIT_LAYERLEVEL" val="1_1_1"/>
  <p:tag name="KSO_WM_TAG_VERSION" val="1.0"/>
  <p:tag name="KSO_WM_BEAUTIFY_FLAG" val="#wm#"/>
  <p:tag name="KSO_WM_UNIT_NOCLEAR" val="0"/>
  <p:tag name="KSO_WM_DIAGRAM_GROUP_CODE" val="l1-1"/>
  <p:tag name="KSO_WM_UNIT_TYPE" val="l_h_f"/>
  <p:tag name="KSO_WM_UNIT_INDEX" val="1_2_1"/>
  <p:tag name="KSO_WM_UNIT_PRESET_TEXT" val="单击此处添加文本具体内容，简明扼要的阐述您的观点。"/>
  <p:tag name="KSO_WM_UNIT_VALUE" val="48"/>
  <p:tag name="KSO_WM_UNIT_TEXT_FILL_FORE_SCHEMECOLOR_INDEX" val="13"/>
  <p:tag name="KSO_WM_UNIT_TEXT_FILL_TYPE" val="1"/>
  <p:tag name="KSO_WM_UNIT_USESOURCEFORMAT_APPLY"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f*1_2_1"/>
  <p:tag name="KSO_WM_TEMPLATE_CATEGORY" val="diagram"/>
  <p:tag name="KSO_WM_TEMPLATE_INDEX" val="20201352"/>
  <p:tag name="KSO_WM_UNIT_LAYERLEVEL" val="1_1_1"/>
  <p:tag name="KSO_WM_TAG_VERSION" val="1.0"/>
  <p:tag name="KSO_WM_BEAUTIFY_FLAG" val="#wm#"/>
  <p:tag name="KSO_WM_UNIT_NOCLEAR" val="0"/>
  <p:tag name="KSO_WM_DIAGRAM_GROUP_CODE" val="l1-1"/>
  <p:tag name="KSO_WM_UNIT_TYPE" val="l_h_f"/>
  <p:tag name="KSO_WM_UNIT_INDEX" val="1_2_1"/>
  <p:tag name="KSO_WM_UNIT_PRESET_TEXT" val="单击此处添加文本具体内容，简明扼要的阐述您的观点。"/>
  <p:tag name="KSO_WM_UNIT_VALUE" val="48"/>
  <p:tag name="KSO_WM_UNIT_TEXT_FILL_FORE_SCHEMECOLOR_INDEX" val="13"/>
  <p:tag name="KSO_WM_UNIT_TEXT_FILL_TYPE" val="1"/>
  <p:tag name="KSO_WM_UNIT_USESOURCEFORMAT_APPLY"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01352_1*l_h_f*1_2_1"/>
  <p:tag name="KSO_WM_TEMPLATE_CATEGORY" val="diagram"/>
  <p:tag name="KSO_WM_TEMPLATE_INDEX" val="20201352"/>
  <p:tag name="KSO_WM_UNIT_LAYERLEVEL" val="1_1_1"/>
  <p:tag name="KSO_WM_TAG_VERSION" val="1.0"/>
  <p:tag name="KSO_WM_BEAUTIFY_FLAG" val="#wm#"/>
  <p:tag name="KSO_WM_UNIT_NOCLEAR" val="0"/>
  <p:tag name="KSO_WM_DIAGRAM_GROUP_CODE" val="l1-1"/>
  <p:tag name="KSO_WM_UNIT_TYPE" val="l_h_f"/>
  <p:tag name="KSO_WM_UNIT_INDEX" val="1_2_1"/>
  <p:tag name="KSO_WM_UNIT_PRESET_TEXT" val="单击此处添加文本具体内容，简明扼要的阐述您的观点。"/>
  <p:tag name="KSO_WM_UNIT_VALUE" val="48"/>
  <p:tag name="KSO_WM_UNIT_TEXT_FILL_FORE_SCHEMECOLOR_INDEX" val="13"/>
  <p:tag name="KSO_WM_UNIT_TEXT_FILL_TYPE" val="1"/>
  <p:tag name="KSO_WM_UNIT_USESOURCEFORMAT_APPLY" val="1"/>
</p:tagLst>
</file>

<file path=ppt/tags/tag7.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158_6*l_h_i*1_3_1"/>
  <p:tag name="KSO_WM_TEMPLATE_CATEGORY" val="diagram"/>
  <p:tag name="KSO_WM_TEMPLATE_INDEX" val="15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5"/>
  <p:tag name="KSO_WM_UNIT_TEXT_FILL_TYPE"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9710_5*l_h_i*1_1_1"/>
  <p:tag name="KSO_WM_TEMPLATE_CATEGORY" val="diagram"/>
  <p:tag name="KSO_WM_TEMPLATE_INDEX" val="20169710"/>
  <p:tag name="KSO_WM_UNIT_LAYERLEVEL" val="1_1_1"/>
  <p:tag name="KSO_WM_TAG_VERSION" val="1.0"/>
  <p:tag name="KSO_WM_BEAUTIFY_FLAG" val="#wm#"/>
  <p:tag name="KSO_WM_UNIT_LINE_FORE_SCHEMECOLOR_INDEX" val="5"/>
  <p:tag name="KSO_WM_UNIT_LINE_FILL_TYPE"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69710_5*l_h_i*1_1_2"/>
  <p:tag name="KSO_WM_TEMPLATE_CATEGORY" val="diagram"/>
  <p:tag name="KSO_WM_TEMPLATE_INDEX" val="20169710"/>
  <p:tag name="KSO_WM_UNIT_LAYERLEVEL" val="1_1_1"/>
  <p:tag name="KSO_WM_TAG_VERSION" val="1.0"/>
  <p:tag name="KSO_WM_BEAUTIFY_FLAG" val="#wm#"/>
  <p:tag name="KSO_WM_UNIT_FILL_FORE_SCHEMECOLOR_INDEX" val="5"/>
  <p:tag name="KSO_WM_UNIT_FILL_TYPE"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169710_5*l_h_i*1_1_3"/>
  <p:tag name="KSO_WM_TEMPLATE_CATEGORY" val="diagram"/>
  <p:tag name="KSO_WM_TEMPLATE_INDEX" val="20169710"/>
  <p:tag name="KSO_WM_UNIT_LAYERLEVEL" val="1_1_1"/>
  <p:tag name="KSO_WM_TAG_VERSION" val="1.0"/>
  <p:tag name="KSO_WM_BEAUTIFY_FLAG" val="#wm#"/>
  <p:tag name="KSO_WM_UNIT_FILL_FORE_SCHEMECOLOR_INDEX" val="5"/>
  <p:tag name="KSO_WM_UNIT_FILL_TYPE"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169710_5*l_h_i*1_1_4"/>
  <p:tag name="KSO_WM_TEMPLATE_CATEGORY" val="diagram"/>
  <p:tag name="KSO_WM_TEMPLATE_INDEX" val="20169710"/>
  <p:tag name="KSO_WM_UNIT_LAYERLEVEL" val="1_1_1"/>
  <p:tag name="KSO_WM_TAG_VERSION" val="1.0"/>
  <p:tag name="KSO_WM_BEAUTIFY_FLAG" val="#wm#"/>
  <p:tag name="KSO_WM_UNIT_FILL_FORE_SCHEMECOLOR_INDEX" val="5"/>
  <p:tag name="KSO_WM_UNIT_FILL_TYPE" val="1"/>
</p:tagLst>
</file>

<file path=ppt/tags/tag74.xml><?xml version="1.0" encoding="utf-8"?>
<p:tagLst xmlns:p="http://schemas.openxmlformats.org/presentationml/2006/main">
  <p:tag name="KSO_WM_UNIT_VALUE" val="155*78"/>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169710_5*l_h_x*1_1_1"/>
  <p:tag name="KSO_WM_TEMPLATE_CATEGORY" val="diagram"/>
  <p:tag name="KSO_WM_TEMPLATE_INDEX" val="20169710"/>
  <p:tag name="KSO_WM_UNIT_LAYERLEVEL" val="1_1_1"/>
  <p:tag name="KSO_WM_TAG_VERSION" val="1.0"/>
  <p:tag name="KSO_WM_BEAUTIFY_FLAG" val="#wm#"/>
  <p:tag name="KSO_WM_UNIT_FILL_FORE_SCHEMECOLOR_INDEX" val="14"/>
  <p:tag name="KSO_WM_UNIT_FILL_TYPE" val="1"/>
</p:tagLst>
</file>

<file path=ppt/tags/tag75.xml><?xml version="1.0" encoding="utf-8"?>
<p:tagLst xmlns:p="http://schemas.openxmlformats.org/presentationml/2006/main">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169710_5*l_h_a*1_1_1"/>
  <p:tag name="KSO_WM_TEMPLATE_CATEGORY" val="diagram"/>
  <p:tag name="KSO_WM_TEMPLATE_INDEX" val="20169710"/>
  <p:tag name="KSO_WM_UNIT_LAYERLEVEL" val="1_1_1"/>
  <p:tag name="KSO_WM_TAG_VERSION" val="1.0"/>
  <p:tag name="KSO_WM_BEAUTIFY_FLAG" val="#wm#"/>
  <p:tag name="KSO_WM_UNIT_TEXT_FILL_FORE_SCHEMECOLOR_INDEX" val="5"/>
  <p:tag name="KSO_WM_UNIT_TEXT_FILL_TYPE" val="1"/>
</p:tagLst>
</file>

<file path=ppt/tags/tag76.xml><?xml version="1.0" encoding="utf-8"?>
<p:tagLst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9710_5*l_h_f*1_1_1"/>
  <p:tag name="KSO_WM_TEMPLATE_CATEGORY" val="diagram"/>
  <p:tag name="KSO_WM_TEMPLATE_INDEX" val="20169710"/>
  <p:tag name="KSO_WM_UNIT_LAYERLEVEL" val="1_1_1"/>
  <p:tag name="KSO_WM_TAG_VERSION" val="1.0"/>
  <p:tag name="KSO_WM_BEAUTIFY_FLAG" val="#wm#"/>
  <p:tag name="KSO_WM_UNIT_TEXT_FILL_FORE_SCHEMECOLOR_INDEX" val="13"/>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169710_5*l_h_i*1_1_5"/>
  <p:tag name="KSO_WM_TEMPLATE_CATEGORY" val="diagram"/>
  <p:tag name="KSO_WM_TEMPLATE_INDEX" val="20169710"/>
  <p:tag name="KSO_WM_UNIT_LAYERLEVEL" val="1_1_1"/>
  <p:tag name="KSO_WM_TAG_VERSION" val="1.0"/>
  <p:tag name="KSO_WM_BEAUTIFY_FLAG" val="#wm#"/>
  <p:tag name="KSO_WM_UNIT_TEXT_FILL_FORE_SCHEMECOLOR_INDEX" val="5"/>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9710_5*l_h_i*1_3_1"/>
  <p:tag name="KSO_WM_TEMPLATE_CATEGORY" val="diagram"/>
  <p:tag name="KSO_WM_TEMPLATE_INDEX" val="20169710"/>
  <p:tag name="KSO_WM_UNIT_LAYERLEVEL" val="1_1_1"/>
  <p:tag name="KSO_WM_TAG_VERSION" val="1.0"/>
  <p:tag name="KSO_WM_BEAUTIFY_FLAG" val="#wm#"/>
  <p:tag name="KSO_WM_UNIT_LINE_FORE_SCHEMECOLOR_INDEX" val="7"/>
  <p:tag name="KSO_WM_UNIT_LINE_FILL_TYPE"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69710_5*l_h_i*1_3_2"/>
  <p:tag name="KSO_WM_TEMPLATE_CATEGORY" val="diagram"/>
  <p:tag name="KSO_WM_TEMPLATE_INDEX" val="20169710"/>
  <p:tag name="KSO_WM_UNIT_LAYERLEVEL" val="1_1_1"/>
  <p:tag name="KSO_WM_TAG_VERSION" val="1.0"/>
  <p:tag name="KSO_WM_BEAUTIFY_FLAG" val="#wm#"/>
</p:tagLst>
</file>

<file path=ppt/tags/tag8.xml><?xml version="1.0" encoding="utf-8"?>
<p:tagLst xmlns:p="http://schemas.openxmlformats.org/presentationml/2006/main">
  <p:tag name="KSO_WM_UNIT_SUBTYPE" val="a"/>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158_6*l_h_f*1_3_1"/>
  <p:tag name="KSO_WM_TEMPLATE_CATEGORY" val="diagram"/>
  <p:tag name="KSO_WM_TEMPLATE_INDEX" val="158"/>
  <p:tag name="KSO_WM_UNIT_LAYERLEVEL" val="1_1_1"/>
  <p:tag name="KSO_WM_TAG_VERSION" val="1.0"/>
  <p:tag name="KSO_WM_BEAUTIFY_FLAG" val="#wm#"/>
  <p:tag name="KSO_WM_UNIT_PRESET_TEXT" val="单击此处添加文本具体内容，简明扼要的阐述您的观点。"/>
  <p:tag name="KSO_WM_UNIT_FILL_FORE_SCHEMECOLOR_INDEX" val="5"/>
  <p:tag name="KSO_WM_UNIT_FILL_TYPE" val="1"/>
  <p:tag name="KSO_WM_UNIT_TEXT_FILL_FORE_SCHEMECOLOR_INDEX" val="14"/>
  <p:tag name="KSO_WM_UNIT_TEXT_FILL_TYPE"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169710_5*l_h_i*1_3_3"/>
  <p:tag name="KSO_WM_TEMPLATE_CATEGORY" val="diagram"/>
  <p:tag name="KSO_WM_TEMPLATE_INDEX" val="20169710"/>
  <p:tag name="KSO_WM_UNIT_LAYERLEVEL" val="1_1_1"/>
  <p:tag name="KSO_WM_TAG_VERSION" val="1.0"/>
  <p:tag name="KSO_WM_BEAUTIFY_FLAG" val="#wm#"/>
  <p:tag name="KSO_WM_UNIT_FILL_FORE_SCHEMECOLOR_INDEX" val="7"/>
  <p:tag name="KSO_WM_UNIT_FILL_TYPE"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169710_5*l_h_i*1_3_5"/>
  <p:tag name="KSO_WM_TEMPLATE_CATEGORY" val="diagram"/>
  <p:tag name="KSO_WM_TEMPLATE_INDEX" val="20169710"/>
  <p:tag name="KSO_WM_UNIT_LAYERLEVEL" val="1_1_1"/>
  <p:tag name="KSO_WM_TAG_VERSION" val="1.0"/>
  <p:tag name="KSO_WM_BEAUTIFY_FLAG" val="#wm#"/>
  <p:tag name="KSO_WM_UNIT_FILL_FORE_SCHEMECOLOR_INDEX" val="7"/>
  <p:tag name="KSO_WM_UNIT_FILL_TYPE" val="1"/>
</p:tagLst>
</file>

<file path=ppt/tags/tag82.xml><?xml version="1.0" encoding="utf-8"?>
<p:tagLst xmlns:p="http://schemas.openxmlformats.org/presentationml/2006/main">
  <p:tag name="KSO_WM_UNIT_VALUE" val="169*131"/>
  <p:tag name="KSO_WM_UNIT_HIGHLIGHT" val="0"/>
  <p:tag name="KSO_WM_UNIT_COMPATIBLE" val="0"/>
  <p:tag name="KSO_WM_UNIT_DIAGRAM_ISNUMVISUAL" val="0"/>
  <p:tag name="KSO_WM_UNIT_DIAGRAM_ISREFERUNIT" val="0"/>
  <p:tag name="KSO_WM_DIAGRAM_GROUP_CODE" val="l1-1"/>
  <p:tag name="KSO_WM_UNIT_TYPE" val="l_h_x"/>
  <p:tag name="KSO_WM_UNIT_INDEX" val="1_3_1"/>
  <p:tag name="KSO_WM_UNIT_ID" val="diagram20169710_5*l_h_x*1_3_1"/>
  <p:tag name="KSO_WM_TEMPLATE_CATEGORY" val="diagram"/>
  <p:tag name="KSO_WM_TEMPLATE_INDEX" val="20169710"/>
  <p:tag name="KSO_WM_UNIT_LAYERLEVEL" val="1_1_1"/>
  <p:tag name="KSO_WM_TAG_VERSION" val="1.0"/>
  <p:tag name="KSO_WM_BEAUTIFY_FLAG" val="#wm#"/>
  <p:tag name="KSO_WM_UNIT_FILL_FORE_SCHEMECOLOR_INDEX" val="14"/>
  <p:tag name="KSO_WM_UNIT_FILL_TYPE" val="1"/>
</p:tagLst>
</file>

<file path=ppt/tags/tag83.xml><?xml version="1.0" encoding="utf-8"?>
<p:tagLst xmlns:p="http://schemas.openxmlformats.org/presentationml/2006/main">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169710_5*l_h_a*1_3_1"/>
  <p:tag name="KSO_WM_TEMPLATE_CATEGORY" val="diagram"/>
  <p:tag name="KSO_WM_TEMPLATE_INDEX" val="20169710"/>
  <p:tag name="KSO_WM_UNIT_LAYERLEVEL" val="1_1_1"/>
  <p:tag name="KSO_WM_TAG_VERSION" val="1.0"/>
  <p:tag name="KSO_WM_BEAUTIFY_FLAG" val="#wm#"/>
</p:tagLst>
</file>

<file path=ppt/tags/tag84.xml><?xml version="1.0" encoding="utf-8"?>
<p:tagLst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169710_5*l_h_f*1_3_1"/>
  <p:tag name="KSO_WM_TEMPLATE_CATEGORY" val="diagram"/>
  <p:tag name="KSO_WM_TEMPLATE_INDEX" val="20169710"/>
  <p:tag name="KSO_WM_UNIT_LAYERLEVEL" val="1_1_1"/>
  <p:tag name="KSO_WM_TAG_VERSION" val="1.0"/>
  <p:tag name="KSO_WM_BEAUTIFY_FLAG" val="#wm#"/>
  <p:tag name="KSO_WM_UNIT_TEXT_FILL_FORE_SCHEMECOLOR_INDEX" val="13"/>
  <p:tag name="KSO_WM_UNIT_TEX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169710_5*l_h_i*1_3_4"/>
  <p:tag name="KSO_WM_TEMPLATE_CATEGORY" val="diagram"/>
  <p:tag name="KSO_WM_TEMPLATE_INDEX" val="20169710"/>
  <p:tag name="KSO_WM_UNIT_LAYERLEVEL" val="1_1_1"/>
  <p:tag name="KSO_WM_TAG_VERSION" val="1.0"/>
  <p:tag name="KSO_WM_BEAUTIFY_FLAG" val="#wm#"/>
  <p:tag name="KSO_WM_UNIT_TEXT_FILL_FORE_SCHEMECOLOR_INDEX" val="7"/>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169710_5*l_h_i*1_5_1"/>
  <p:tag name="KSO_WM_TEMPLATE_CATEGORY" val="diagram"/>
  <p:tag name="KSO_WM_TEMPLATE_INDEX" val="20169710"/>
  <p:tag name="KSO_WM_UNIT_LAYERLEVEL" val="1_1_1"/>
  <p:tag name="KSO_WM_TAG_VERSION" val="1.0"/>
  <p:tag name="KSO_WM_BEAUTIFY_FLAG" val="#wm#"/>
  <p:tag name="KSO_WM_UNIT_LINE_FORE_SCHEMECOLOR_INDEX" val="9"/>
  <p:tag name="KSO_WM_UNIT_LINE_FILL_TYPE"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2"/>
  <p:tag name="KSO_WM_UNIT_ID" val="diagram20169710_5*l_h_i*1_5_2"/>
  <p:tag name="KSO_WM_TEMPLATE_CATEGORY" val="diagram"/>
  <p:tag name="KSO_WM_TEMPLATE_INDEX" val="20169710"/>
  <p:tag name="KSO_WM_UNIT_LAYERLEVEL" val="1_1_1"/>
  <p:tag name="KSO_WM_TAG_VERSION" val="1.0"/>
  <p:tag name="KSO_WM_BEAUTIFY_FLAG" val="#wm#"/>
  <p:tag name="KSO_WM_UNIT_FILL_FORE_SCHEMECOLOR_INDEX" val="9"/>
  <p:tag name="KSO_WM_UNI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3"/>
  <p:tag name="KSO_WM_UNIT_ID" val="diagram20169710_5*l_h_i*1_5_3"/>
  <p:tag name="KSO_WM_TEMPLATE_CATEGORY" val="diagram"/>
  <p:tag name="KSO_WM_TEMPLATE_INDEX" val="20169710"/>
  <p:tag name="KSO_WM_UNIT_LAYERLEVEL" val="1_1_1"/>
  <p:tag name="KSO_WM_TAG_VERSION" val="1.0"/>
  <p:tag name="KSO_WM_BEAUTIFY_FLAG" val="#wm#"/>
  <p:tag name="KSO_WM_UNIT_FILL_FORE_SCHEMECOLOR_INDEX" val="9"/>
  <p:tag name="KSO_WM_UNI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4"/>
  <p:tag name="KSO_WM_UNIT_ID" val="diagram20169710_5*l_h_i*1_5_4"/>
  <p:tag name="KSO_WM_TEMPLATE_CATEGORY" val="diagram"/>
  <p:tag name="KSO_WM_TEMPLATE_INDEX" val="20169710"/>
  <p:tag name="KSO_WM_UNIT_LAYERLEVEL" val="1_1_1"/>
  <p:tag name="KSO_WM_TAG_VERSION" val="1.0"/>
  <p:tag name="KSO_WM_BEAUTIFY_FLAG" val="#wm#"/>
  <p:tag name="KSO_WM_UNIT_FILL_FORE_SCHEMECOLOR_INDEX" val="9"/>
  <p:tag name="KSO_WM_UNIT_FILL_TYPE" val="1"/>
</p:tagLst>
</file>

<file path=ppt/tags/tag9.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158_6*l_h_i*1_4_1"/>
  <p:tag name="KSO_WM_TEMPLATE_CATEGORY" val="diagram"/>
  <p:tag name="KSO_WM_TEMPLATE_INDEX" val="158"/>
  <p:tag name="KSO_WM_UNIT_LAYERLEVEL" val="1_1_1"/>
  <p:tag name="KSO_WM_TAG_VERSION" val="1.0"/>
  <p:tag name="KSO_WM_BEAUTIFY_FLAG" val="#wm#"/>
  <p:tag name="KSO_WM_UNIT_FILL_FORE_SCHEMECOLOR_INDEX" val="14"/>
  <p:tag name="KSO_WM_UNIT_FILL_TYPE" val="1"/>
  <p:tag name="KSO_WM_UNIT_LINE_FORE_SCHEMECOLOR_INDEX" val="14"/>
  <p:tag name="KSO_WM_UNIT_LINE_FILL_TYPE" val="2"/>
  <p:tag name="KSO_WM_UNIT_TEXT_FILL_FORE_SCHEMECOLOR_INDEX" val="5"/>
  <p:tag name="KSO_WM_UNIT_TEXT_FILL_TYPE" val="1"/>
</p:tagLst>
</file>

<file path=ppt/tags/tag90.xml><?xml version="1.0" encoding="utf-8"?>
<p:tagLst xmlns:p="http://schemas.openxmlformats.org/presentationml/2006/main">
  <p:tag name="KSO_WM_UNIT_VALUE" val="159*155"/>
  <p:tag name="KSO_WM_UNIT_HIGHLIGHT" val="0"/>
  <p:tag name="KSO_WM_UNIT_COMPATIBLE" val="0"/>
  <p:tag name="KSO_WM_UNIT_DIAGRAM_ISNUMVISUAL" val="0"/>
  <p:tag name="KSO_WM_UNIT_DIAGRAM_ISREFERUNIT" val="0"/>
  <p:tag name="KSO_WM_DIAGRAM_GROUP_CODE" val="l1-1"/>
  <p:tag name="KSO_WM_UNIT_TYPE" val="l_h_x"/>
  <p:tag name="KSO_WM_UNIT_INDEX" val="1_5_1"/>
  <p:tag name="KSO_WM_UNIT_ID" val="diagram20169710_5*l_h_x*1_5_1"/>
  <p:tag name="KSO_WM_TEMPLATE_CATEGORY" val="diagram"/>
  <p:tag name="KSO_WM_TEMPLATE_INDEX" val="20169710"/>
  <p:tag name="KSO_WM_UNIT_LAYERLEVEL" val="1_1_1"/>
  <p:tag name="KSO_WM_TAG_VERSION" val="1.0"/>
  <p:tag name="KSO_WM_BEAUTIFY_FLAG" val="#wm#"/>
  <p:tag name="KSO_WM_UNIT_FILL_FORE_SCHEMECOLOR_INDEX" val="14"/>
  <p:tag name="KSO_WM_UNIT_FILL_TYPE" val="1"/>
</p:tagLst>
</file>

<file path=ppt/tags/tag91.xml><?xml version="1.0" encoding="utf-8"?>
<p:tagLst xmlns:p="http://schemas.openxmlformats.org/presentationml/2006/main">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5_1"/>
  <p:tag name="KSO_WM_UNIT_ID" val="diagram20169710_5*l_h_a*1_5_1"/>
  <p:tag name="KSO_WM_TEMPLATE_CATEGORY" val="diagram"/>
  <p:tag name="KSO_WM_TEMPLATE_INDEX" val="20169710"/>
  <p:tag name="KSO_WM_UNIT_LAYERLEVEL" val="1_1_1"/>
  <p:tag name="KSO_WM_TAG_VERSION" val="1.0"/>
  <p:tag name="KSO_WM_BEAUTIFY_FLAG" val="#wm#"/>
  <p:tag name="KSO_WM_UNIT_TEXT_FILL_FORE_SCHEMECOLOR_INDEX" val="9"/>
  <p:tag name="KSO_WM_UNIT_TEXT_FILL_TYPE" val="1"/>
</p:tagLst>
</file>

<file path=ppt/tags/tag92.xml><?xml version="1.0" encoding="utf-8"?>
<p:tagLst xmlns:p="http://schemas.openxmlformats.org/presentationml/2006/main">
  <p:tag name="KSO_WM_UNIT_PRESET_TEXT" val="单击此处添加文本具体内容"/>
  <p:tag name="KSO_WM_UNIT_NOCLEAR" val="0"/>
  <p:tag name="KSO_WM_UNIT_VALUE" val="2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169710_5*l_h_f*1_5_1"/>
  <p:tag name="KSO_WM_TEMPLATE_CATEGORY" val="diagram"/>
  <p:tag name="KSO_WM_TEMPLATE_INDEX" val="20169710"/>
  <p:tag name="KSO_WM_UNIT_LAYERLEVEL" val="1_1_1"/>
  <p:tag name="KSO_WM_TAG_VERSION" val="1.0"/>
  <p:tag name="KSO_WM_BEAUTIFY_FLAG" val="#wm#"/>
  <p:tag name="KSO_WM_UNIT_TEXT_FILL_FORE_SCHEMECOLOR_INDEX" val="13"/>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5"/>
  <p:tag name="KSO_WM_UNIT_ID" val="diagram20169710_5*l_h_i*1_5_5"/>
  <p:tag name="KSO_WM_TEMPLATE_CATEGORY" val="diagram"/>
  <p:tag name="KSO_WM_TEMPLATE_INDEX" val="20169710"/>
  <p:tag name="KSO_WM_UNIT_LAYERLEVEL" val="1_1_1"/>
  <p:tag name="KSO_WM_TAG_VERSION" val="1.0"/>
  <p:tag name="KSO_WM_BEAUTIFY_FLAG" val="#wm#"/>
  <p:tag name="KSO_WM_UNIT_TEXT_FILL_FORE_SCHEMECOLOR_INDEX" val="9"/>
  <p:tag name="KSO_WM_UNIT_TEXT_FILL_TYPE"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69710_5*l_h_i*1_2_1"/>
  <p:tag name="KSO_WM_TEMPLATE_CATEGORY" val="diagram"/>
  <p:tag name="KSO_WM_TEMPLATE_INDEX" val="20169710"/>
  <p:tag name="KSO_WM_UNIT_LAYERLEVEL" val="1_1_1"/>
  <p:tag name="KSO_WM_TAG_VERSION" val="1.0"/>
  <p:tag name="KSO_WM_BEAUTIFY_FLAG" val="#wm#"/>
  <p:tag name="KSO_WM_UNIT_LINE_FORE_SCHEMECOLOR_INDEX" val="6"/>
  <p:tag name="KSO_WM_UNIT_LINE_FILL_TYPE"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169710_5*l_h_i*1_2_5"/>
  <p:tag name="KSO_WM_TEMPLATE_CATEGORY" val="diagram"/>
  <p:tag name="KSO_WM_TEMPLATE_INDEX" val="20169710"/>
  <p:tag name="KSO_WM_UNIT_LAYERLEVEL" val="1_1_1"/>
  <p:tag name="KSO_WM_TAG_VERSION" val="1.0"/>
  <p:tag name="KSO_WM_BEAUTIFY_FLAG" val="#wm#"/>
  <p:tag name="KSO_WM_UNIT_FILL_FORE_SCHEMECOLOR_INDEX" val="6"/>
  <p:tag name="KSO_WM_UNIT_FILL_TYPE"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69710_5*l_h_i*1_2_2"/>
  <p:tag name="KSO_WM_TEMPLATE_CATEGORY" val="diagram"/>
  <p:tag name="KSO_WM_TEMPLATE_INDEX" val="20169710"/>
  <p:tag name="KSO_WM_UNIT_LAYERLEVEL" val="1_1_1"/>
  <p:tag name="KSO_WM_TAG_VERSION" val="1.0"/>
  <p:tag name="KSO_WM_BEAUTIFY_FLAG" val="#wm#"/>
  <p:tag name="KSO_WM_UNIT_FILL_FORE_SCHEMECOLOR_INDEX" val="6"/>
  <p:tag name="KSO_WM_UNI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169710_5*l_h_i*1_2_3"/>
  <p:tag name="KSO_WM_TEMPLATE_CATEGORY" val="diagram"/>
  <p:tag name="KSO_WM_TEMPLATE_INDEX" val="20169710"/>
  <p:tag name="KSO_WM_UNIT_LAYERLEVEL" val="1_1_1"/>
  <p:tag name="KSO_WM_TAG_VERSION" val="1.0"/>
  <p:tag name="KSO_WM_BEAUTIFY_FLAG" val="#wm#"/>
  <p:tag name="KSO_WM_UNIT_FILL_FORE_SCHEMECOLOR_INDEX" val="6"/>
  <p:tag name="KSO_WM_UNIT_FILL_TYPE" val="1"/>
</p:tagLst>
</file>

<file path=ppt/tags/tag98.xml><?xml version="1.0" encoding="utf-8"?>
<p:tagLst xmlns:p="http://schemas.openxmlformats.org/presentationml/2006/main">
  <p:tag name="KSO_WM_UNIT_VALUE" val="137*141"/>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169710_5*l_h_x*1_2_1"/>
  <p:tag name="KSO_WM_TEMPLATE_CATEGORY" val="diagram"/>
  <p:tag name="KSO_WM_TEMPLATE_INDEX" val="20169710"/>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Lst>
</file>

<file path=ppt/tags/tag99.xml><?xml version="1.0" encoding="utf-8"?>
<p:tagLst xmlns:p="http://schemas.openxmlformats.org/presentationml/2006/main">
  <p:tag name="KSO_WM_UNIT_ISCONTENTSTITLE" val="0"/>
  <p:tag name="KSO_WM_UNIT_PRESET_TEXT" val="添加标题"/>
  <p:tag name="KSO_WM_UNIT_NOCLEAR" val="0"/>
  <p:tag name="KSO_WM_UNIT_VALUE" val="9"/>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169710_5*l_h_a*1_2_1"/>
  <p:tag name="KSO_WM_TEMPLATE_CATEGORY" val="diagram"/>
  <p:tag name="KSO_WM_TEMPLATE_INDEX" val="20169710"/>
  <p:tag name="KSO_WM_UNIT_LAYERLEVEL" val="1_1_1"/>
  <p:tag name="KSO_WM_TAG_VERSION" val="1.0"/>
  <p:tag name="KSO_WM_BEAUTIFY_FLAG" val="#wm#"/>
  <p:tag name="KSO_WM_UNIT_TEXT_FILL_FORE_SCHEMECOLOR_INDEX" val="6"/>
  <p:tag name="KSO_WM_UNIT_TEXT_FILL_TYPE" val="1"/>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思源黑体 CN Heavy"/>
        <a:ea typeface="思源黑体 CN Heavy"/>
        <a:cs typeface=""/>
      </a:majorFont>
      <a:minorFont>
        <a:latin typeface="思源黑体 CN Normal"/>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5167</Words>
  <Application>WPS 演示</Application>
  <PresentationFormat>宽屏</PresentationFormat>
  <Paragraphs>856</Paragraphs>
  <Slides>36</Slides>
  <Notes>20</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36</vt:i4>
      </vt:variant>
    </vt:vector>
  </HeadingPairs>
  <TitlesOfParts>
    <vt:vector size="61" baseType="lpstr">
      <vt:lpstr>Arial</vt:lpstr>
      <vt:lpstr>宋体</vt:lpstr>
      <vt:lpstr>Wingdings</vt:lpstr>
      <vt:lpstr>思源黑体 CN Medium</vt:lpstr>
      <vt:lpstr>黑体</vt:lpstr>
      <vt:lpstr>Source Han Sans CN Heavy</vt:lpstr>
      <vt:lpstr>思源黑体 CN Normal</vt:lpstr>
      <vt:lpstr>Source Han Sans CN Medium</vt:lpstr>
      <vt:lpstr>PingFang SC</vt:lpstr>
      <vt:lpstr>微软雅黑</vt:lpstr>
      <vt:lpstr>微软雅黑 Light</vt:lpstr>
      <vt:lpstr>Times New Roman</vt:lpstr>
      <vt:lpstr>Arial Unicode MS</vt:lpstr>
      <vt:lpstr>等线</vt:lpstr>
      <vt:lpstr>Calibri</vt:lpstr>
      <vt:lpstr>楷体_GB2312</vt:lpstr>
      <vt:lpstr>Verdana</vt:lpstr>
      <vt:lpstr>Times New Roman</vt:lpstr>
      <vt:lpstr>思源黑体 CN Light</vt:lpstr>
      <vt:lpstr>新宋体</vt:lpstr>
      <vt:lpstr>思源黑体 CN Heavy</vt:lpstr>
      <vt:lpstr>Adobe 黑体 Std</vt:lpstr>
      <vt:lpstr>黑体-简</vt:lpstr>
      <vt:lpstr>Microsoft YaHei Regular</vt:lpstr>
      <vt:lpstr>Office 主题​​</vt:lpstr>
      <vt:lpstr>PowerPoint 演示文稿</vt:lpstr>
      <vt:lpstr>PowerPoint 演示文稿</vt:lpstr>
      <vt:lpstr>PowerPoint 演示文稿</vt:lpstr>
      <vt:lpstr>PowerPoint 演示文稿</vt:lpstr>
      <vt:lpstr>PowerPoint 演示文稿</vt:lpstr>
      <vt:lpstr>PowerPoint 演示文稿</vt:lpstr>
      <vt:lpstr>提供复杂网络环境下、异构数据源之间，数据高速稳定的迁移及同步的能力。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提供复杂网络环境下、丰富异构数据源之间，数据高速稳定的迁移及同步的能力。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Liwen</dc:creator>
  <cp:lastModifiedBy>firefly</cp:lastModifiedBy>
  <cp:revision>177</cp:revision>
  <dcterms:created xsi:type="dcterms:W3CDTF">2022-12-27T02:04:00Z</dcterms:created>
  <dcterms:modified xsi:type="dcterms:W3CDTF">2023-12-08T06:13:01Z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D0A85E939D894DABAAE51EA93CEA70A4</vt:lpwstr>
  </property>
  <property fmtid="{D5CDD505-2E9C-101B-9397-08002B2CF9AE}" pid="3" name="KSOProductBuildVer">
    <vt:lpwstr>2052-12.1.0.15712</vt:lpwstr>
  </property>
</Properties>
</file>